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8" r:id="rId5"/>
    <p:sldId id="260" r:id="rId6"/>
    <p:sldId id="275" r:id="rId7"/>
    <p:sldId id="269" r:id="rId8"/>
    <p:sldId id="262" r:id="rId9"/>
    <p:sldId id="272" r:id="rId10"/>
    <p:sldId id="261" r:id="rId11"/>
    <p:sldId id="270" r:id="rId12"/>
    <p:sldId id="273" r:id="rId13"/>
    <p:sldId id="274" r:id="rId14"/>
    <p:sldId id="287" r:id="rId15"/>
    <p:sldId id="288" r:id="rId16"/>
    <p:sldId id="289" r:id="rId17"/>
    <p:sldId id="290" r:id="rId18"/>
    <p:sldId id="291" r:id="rId19"/>
    <p:sldId id="292" r:id="rId20"/>
    <p:sldId id="286" r:id="rId21"/>
    <p:sldId id="293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CC"/>
    <a:srgbClr val="006600"/>
    <a:srgbClr val="008000"/>
    <a:srgbClr val="003300"/>
    <a:srgbClr val="000066"/>
    <a:srgbClr val="660033"/>
    <a:srgbClr val="0000FF"/>
    <a:srgbClr val="CC3300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660"/>
  </p:normalViewPr>
  <p:slideViewPr>
    <p:cSldViewPr>
      <p:cViewPr>
        <p:scale>
          <a:sx n="82" d="100"/>
          <a:sy n="82" d="100"/>
        </p:scale>
        <p:origin x="210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945940" y="1710106"/>
            <a:ext cx="8064896" cy="223050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i="0" u="none" strike="noStrike" kern="1200" cap="none" spc="0" normalizeH="0" baseline="0" noProof="0" dirty="0">
                <a:ln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kumimoji="0" lang="ru-RU" sz="44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Взаимодействие</a:t>
            </a:r>
            <a:r>
              <a:rPr kumimoji="0" lang="ru-RU" sz="4400" i="0" u="none" strike="noStrike" kern="1200" cap="none" spc="0" normalizeH="0" noProof="0" dirty="0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ДОУ и семьи.</a:t>
            </a:r>
            <a:endParaRPr kumimoji="0" lang="ru-RU" sz="4400" i="0" u="none" strike="noStrike" kern="1200" cap="none" spc="0" normalizeH="0" noProof="0" dirty="0">
              <a:ln>
                <a:solidFill>
                  <a:schemeClr val="tx1"/>
                </a:solidFill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016" y="6381328"/>
            <a:ext cx="872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/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36096" y="4514635"/>
            <a:ext cx="31531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Демичева Е. 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243922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образовательное учреждение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№1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Белозерска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90224" y="-17021272"/>
            <a:ext cx="25277640" cy="18958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115616" y="197495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Участие в оформление группы и площадки</a:t>
            </a:r>
            <a:endParaRPr lang="ru-RU" sz="2400" b="1" dirty="0">
              <a:solidFill>
                <a:srgbClr val="000099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484784"/>
            <a:ext cx="4392488" cy="496855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63688" y="332656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Совместные праздники, развлечения, досуги </a:t>
            </a:r>
            <a:endParaRPr lang="ru-RU" sz="2400" b="1" dirty="0">
              <a:solidFill>
                <a:srgbClr val="000099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80728"/>
            <a:ext cx="3351624" cy="32403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556792"/>
            <a:ext cx="4065200" cy="50131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82191"/>
            <a:ext cx="4392488" cy="46309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576" y="980728"/>
            <a:ext cx="3816424" cy="578311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63688" y="188640"/>
            <a:ext cx="6264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Организация быстрого решения вопросов 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Контакте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4561542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Популярное мобильное приложение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ВКонтакте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позволяет решать организационные вопросы в режиме реального времени между воспитателем и родителями. Основное правило  - корректная манера общения.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915816" y="3553060"/>
            <a:ext cx="864096" cy="5040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31" y="1700808"/>
            <a:ext cx="2084308" cy="244827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67744" y="188640"/>
            <a:ext cx="5400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Выставки детских работ совместно с родителями</a:t>
            </a:r>
            <a:endParaRPr lang="ru-RU" sz="2800" b="1" dirty="0">
              <a:solidFill>
                <a:srgbClr val="000099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437112"/>
            <a:ext cx="3096344" cy="23222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2736304" cy="40533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142746"/>
            <a:ext cx="3312368" cy="309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396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734868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Совместные прогулки к памятным местам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2448272" cy="30963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19" y="764381"/>
            <a:ext cx="4508857" cy="609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95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734868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УЧАСТИЕ РОДИТЕЛЕЙ В РЕЖИМНЫХ МОМЕНТАХ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6752"/>
            <a:ext cx="4773082" cy="35798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356" y="1484784"/>
            <a:ext cx="3864462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982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ВСТЕЧИ С ИНТЕРЕСНЫМИ ЛЮДЬМИ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00138"/>
            <a:ext cx="6192688" cy="5065166"/>
          </a:xfrm>
        </p:spPr>
      </p:pic>
    </p:spTree>
    <p:extLst>
      <p:ext uri="{BB962C8B-B14F-4D97-AF65-F5344CB8AC3E}">
        <p14:creationId xmlns:p14="http://schemas.microsoft.com/office/powerpoint/2010/main" val="26927121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Маршруты выходного дня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4744"/>
            <a:ext cx="4773082" cy="357981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572" y="2914650"/>
            <a:ext cx="2952328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682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УЧАСТИЕ РОДИТЕЛЕЙ В АКЦИЯХ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2736"/>
            <a:ext cx="3579812" cy="357981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916832"/>
            <a:ext cx="3600400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238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55776" y="416431"/>
            <a:ext cx="59046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«Только вместе с родителями, общими усилиями, педагоги могут дать детям большое человеческое счастье»</a:t>
            </a:r>
          </a:p>
          <a:p>
            <a:r>
              <a:rPr lang="ru-RU" sz="2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А. В. Сухомлинский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996952"/>
            <a:ext cx="4760860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</a:rPr>
              <a:t>УЧаСТИЕ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В СЕМЕЙНОМ КЛУБЕ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45377"/>
            <a:ext cx="2684859" cy="357981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459750"/>
            <a:ext cx="3291830" cy="544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8229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62392"/>
            <a:ext cx="7520940" cy="54864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УЧАСТИЕ В КОНКУРСАХ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4773082" cy="35798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340768"/>
            <a:ext cx="3147392" cy="599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6867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547664" y="493221"/>
            <a:ext cx="6768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Показатели эффективности работы педагога 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 родителями (законными представителями)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28216" y="1916830"/>
            <a:ext cx="71287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При грамотном планировании, организационном сопровождении и непосредственном участии всех сторон образовательного процесса система даёт следующие результаты: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Создание доброжелательных , доверительных взаимоотношений между воспитателем и родителями.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Повышение степени сотрудничества между воспитателем и родителями.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Повышение родительской активности в педагогическом процессе.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Повышение педагогической грамотности родителей.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Увеличение посещаемости мероприятий.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Осознание родителями своей ответственности в воспитании ребёнка.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9772" y="404664"/>
            <a:ext cx="4824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412776"/>
            <a:ext cx="7488832" cy="5396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Использование разнообразных форм работы с семьями воспитанников детского сада даёт положительные результаты. Сотрудничество воспитателя и родителей позволяет лучше узнать ребёнка, посмотреть на него с разных позиций, увидеть в разных ситуациях, а, следовательно, помочь в понимании его индивидуальных особенностей, развитии способностей ребёнка.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Возросла активность родителей по подготовке совместных мероприятий. Они стали более компетентными в вопросах воспитания детей, у них появился интерес к жизни группы. Родители  научились выражать восхищение результатам своих детей.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Важно помнить, что какую бы форму работы вы не выбрали, партнёрское взаимодействие родителей и детского сада редко возникает сразу. Это длительный процесс, долгий и кропотливый труд, требующий терпеливого неуклонного следования к цели. Главное – не останавливаться на достигнутом, продолжать искать новые пути сотрудничества.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78.dou.spb.ru/HTML/2016/files/assets/common/page-substrates/page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1560" y="28529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Спасибо за внимание!</a:t>
            </a:r>
            <a:endParaRPr kumimoji="0" lang="ru-RU" sz="4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188640"/>
            <a:ext cx="777686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Главными воспитателями своих детей являются родители, а детский сад призван помочь, поддержать, направить, дополнить их воспитательную деятельность.</a:t>
            </a: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Цель дошкольного учреждения – профессионально помочь семьям в воспитании детей, при этом, не подменяя их, а дополняя и обеспечивая более полную реализацию воспитательных задач.</a:t>
            </a: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Семья и детский сад – два воспитательных факта, каждый из которых по своему даёт ребёнку социальный опыт, но только во взаимодействии друг с другом они создают оптимальные условия для вхождения маленького человека в большой мир.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501008"/>
            <a:ext cx="4320480" cy="33569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9218" name="AutoShape 2" descr="https://ds05.infourok.ru/uploads/ex/09eb/00059bb2-b792c45b/img5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0" name="AutoShape 4" descr="https://www.ppt-backgrounds.net/thumbs/powerpoint--fotolip--rich-image-and-quality-templates-background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2" name="AutoShape 6" descr="https://www.ppt-backgrounds.net/thumbs/powerpoint--fotolip--rich-image-and-quality-templates-background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404664"/>
            <a:ext cx="48965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3200" b="1" dirty="0">
              <a:solidFill>
                <a:srgbClr val="000099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7" y="1124744"/>
            <a:ext cx="70567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Современные условия деятельности дошкольных учреждений выдвигают взаимодействие с семьёй на одно из ведущих мест.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Деятельность родителей и педагогов в интересах ребёнка может быть успешной только в том случае, если они станут союзниками, что позволит лучше узнать ребёнка, увидеть его в разных ситуациях и, таким образом, помочь родителям в понимании индивидуальных особенностей детей, развитии их способностей, формировании ценностных жизненных ориентиров. 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Именно по этой причине следует ориентироваться на поиск форм и методов работы, которые позволяют учесть актуальные потребности родителей.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077072"/>
            <a:ext cx="3273660" cy="24552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https://www.ppt-backgrounds.net/thumbs/powerpoint--fotolip--rich-image-and-quality-templates-background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332656"/>
            <a:ext cx="71287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Цель и задачи работы с родителями 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(законными представителями)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3501008"/>
            <a:ext cx="741682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Задачи работы с родителями по ФГОС: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установить партнёрские отношения с семьёй каждого воспитанника;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объединить усилия семьи и педагога для развития и воспитания детей;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создать атмосферу взаимопонимания между родителями (законными представителями) воспитанников и педагогом;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активизировать и обогащать умения родителей (законных представителей) по воспитанию детей;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приобщить родителей (законных представителей) к участию в жизни детского сада.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616" y="1851420"/>
            <a:ext cx="7560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сделать родителей активными участниками педагогического процесса, оказав им помощь в реализации ответственности за воспитание и развитие детей.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43104" y="44624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Принципы взаимодействия с 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родителями воспитанников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569566"/>
            <a:ext cx="6843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Доброжелательный стиль общения педагогов с  родителями.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общении воспитателя с родителями неуместны категоричность, требовательный тон.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519184"/>
            <a:ext cx="71082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Индивидуальный подход к каждой семье.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Воспитатель, общаясь с родителями, должен чувствовать ситуацию, настроение мамы или папы.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3483460"/>
            <a:ext cx="6480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Сотрудничество, а не наставничество.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Создание атмосферы взаимопомощи и поддержки семьи в сложных педагогических ситуациях.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4509120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Готовимся серьёзно.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Любое, даже самое небольшое мероприятие по работе с родителями необходимо тщательно и  серьёзно готовить.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78072" y="55172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Динамичность 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Формы и направления работы должны меняться.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9218" name="AutoShape 2" descr="https://ds05.infourok.ru/uploads/ex/09eb/00059bb2-b792c45b/img5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0" name="AutoShape 4" descr="https://www.ppt-backgrounds.net/thumbs/powerpoint--fotolip--rich-image-and-quality-templates-background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2" name="AutoShape 6" descr="https://www.ppt-backgrounds.net/thumbs/powerpoint--fotolip--rich-image-and-quality-templates-background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259489"/>
            <a:ext cx="6048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Формы взаимодействия с родителями </a:t>
            </a:r>
            <a:b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(законными представителями)</a:t>
            </a:r>
            <a:endParaRPr lang="ru-RU" sz="2400" b="1" dirty="0">
              <a:solidFill>
                <a:srgbClr val="000099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23628" y="1412776"/>
            <a:ext cx="756084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Групповые и индивидуальные консультации, беседы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Информационные стенды (режим дня, меню, расписание занятий, памятки, буклеты, объявления и т. д.)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Родительские собрания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Участие в оформлении группы и площадки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Совместные праздники, развлечения, досуги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Привлечение родителей к подготовке утренников (пошив костюмов, разучивание стихов, ролей и т. д.)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Организация быстрого решения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вопросов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ВКонтакте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Работа с родительским комитетом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Выставки детских работ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Анкетирование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Консультативная помощь специалистов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00" r="26400"/>
          <a:stretch/>
        </p:blipFill>
        <p:spPr>
          <a:xfrm>
            <a:off x="6228184" y="4464947"/>
            <a:ext cx="2351144" cy="20825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03648" y="18864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Информационные родительские </a:t>
            </a: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стенды </a:t>
            </a:r>
            <a:endParaRPr lang="ru-RU" sz="2400" b="1" dirty="0">
              <a:solidFill>
                <a:srgbClr val="000099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64704"/>
            <a:ext cx="4608512" cy="3600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564904"/>
            <a:ext cx="3456384" cy="401478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88228" y="260648"/>
            <a:ext cx="6048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Родительские собрания, мастер классы</a:t>
            </a:r>
            <a:endParaRPr lang="ru-RU" sz="2400" b="1" dirty="0">
              <a:solidFill>
                <a:srgbClr val="000099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22313"/>
            <a:ext cx="5081124" cy="43924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592" y="2276872"/>
            <a:ext cx="3672408" cy="458112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1909</TotalTime>
  <Words>820</Words>
  <Application>Microsoft Office PowerPoint</Application>
  <PresentationFormat>Экран (4:3)</PresentationFormat>
  <Paragraphs>79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Franklin Gothic Book</vt:lpstr>
      <vt:lpstr>Franklin Gothic Medium</vt:lpstr>
      <vt:lpstr>Times New Roman</vt:lpstr>
      <vt:lpstr>Tunga</vt:lpstr>
      <vt:lpstr>Wingdings</vt:lpstr>
      <vt:lpstr>Углы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Совместные прогулки к памятным местам</vt:lpstr>
      <vt:lpstr>УЧАСТИЕ РОДИТЕЛЕЙ В РЕЖИМНЫХ МОМЕНТАХ</vt:lpstr>
      <vt:lpstr>ВСТЕЧИ С ИНТЕРЕСНЫМИ ЛЮДЬМИ</vt:lpstr>
      <vt:lpstr>Маршруты выходного дня</vt:lpstr>
      <vt:lpstr>УЧАСТИЕ РОДИТЕЛЕЙ В АКЦИЯХ</vt:lpstr>
      <vt:lpstr>              УЧаСТИЕ В СЕМЕЙНОМ КЛУБЕ</vt:lpstr>
      <vt:lpstr>УЧАСТИЕ В КОНКУРСАХ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User1</cp:lastModifiedBy>
  <cp:revision>77</cp:revision>
  <dcterms:created xsi:type="dcterms:W3CDTF">2021-02-14T16:30:06Z</dcterms:created>
  <dcterms:modified xsi:type="dcterms:W3CDTF">2024-03-26T18:31:36Z</dcterms:modified>
</cp:coreProperties>
</file>