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843" r:id="rId1"/>
  </p:sldMasterIdLst>
  <p:notesMasterIdLst>
    <p:notesMasterId r:id="rId15"/>
  </p:notesMasterIdLst>
  <p:handoutMasterIdLst>
    <p:handoutMasterId r:id="rId16"/>
  </p:handoutMasterIdLst>
  <p:sldIdLst>
    <p:sldId id="256" r:id="rId2"/>
    <p:sldId id="268" r:id="rId3"/>
    <p:sldId id="269" r:id="rId4"/>
    <p:sldId id="257" r:id="rId5"/>
    <p:sldId id="273" r:id="rId6"/>
    <p:sldId id="276" r:id="rId7"/>
    <p:sldId id="277" r:id="rId8"/>
    <p:sldId id="274" r:id="rId9"/>
    <p:sldId id="275" r:id="rId10"/>
    <p:sldId id="278" r:id="rId11"/>
    <p:sldId id="279" r:id="rId12"/>
    <p:sldId id="267" r:id="rId13"/>
    <p:sldId id="261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ользователь" initials="П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75488" autoAdjust="0"/>
  </p:normalViewPr>
  <p:slideViewPr>
    <p:cSldViewPr snapToGrid="0">
      <p:cViewPr varScale="1">
        <p:scale>
          <a:sx n="86" d="100"/>
          <a:sy n="86" d="100"/>
        </p:scale>
        <p:origin x="1494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77B740F-E667-45E0-AF7B-DC6C2FE229EA}" type="doc">
      <dgm:prSet loTypeId="urn:microsoft.com/office/officeart/2005/8/layout/chevron2" loCatId="list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00CF9509-FEB1-4092-9096-20995BECDFCE}">
      <dgm:prSet phldrT="[Текст]"/>
      <dgm:spPr/>
      <dgm:t>
        <a:bodyPr/>
        <a:lstStyle/>
        <a:p>
          <a:endParaRPr lang="ru-RU" dirty="0"/>
        </a:p>
      </dgm:t>
    </dgm:pt>
    <dgm:pt modelId="{1CB637E2-C33C-4C56-BDBD-6C4DA38E3558}" type="parTrans" cxnId="{DFD527C1-9E06-40B5-B2B6-4B22B1A69AE6}">
      <dgm:prSet/>
      <dgm:spPr/>
      <dgm:t>
        <a:bodyPr/>
        <a:lstStyle/>
        <a:p>
          <a:endParaRPr lang="ru-RU"/>
        </a:p>
      </dgm:t>
    </dgm:pt>
    <dgm:pt modelId="{1163B9FB-DDB3-406F-AAA3-3175007EC754}" type="sibTrans" cxnId="{DFD527C1-9E06-40B5-B2B6-4B22B1A69AE6}">
      <dgm:prSet/>
      <dgm:spPr/>
      <dgm:t>
        <a:bodyPr/>
        <a:lstStyle/>
        <a:p>
          <a:endParaRPr lang="ru-RU"/>
        </a:p>
      </dgm:t>
    </dgm:pt>
    <dgm:pt modelId="{8AFC2EE3-2544-4A46-A294-E8C413E08589}">
      <dgm:prSet phldrT="[Текст]"/>
      <dgm:spPr>
        <a:ln w="28575">
          <a:solidFill>
            <a:srgbClr val="333399"/>
          </a:solidFill>
        </a:ln>
      </dgm:spPr>
      <dgm:t>
        <a:bodyPr/>
        <a:lstStyle/>
        <a:p>
          <a:pPr algn="ctr"/>
          <a:r>
            <a:rPr lang="ru-RU" b="1" dirty="0">
              <a:latin typeface="Arial" panose="020B0604020202020204" pitchFamily="34" charset="0"/>
              <a:cs typeface="Arial" panose="020B0604020202020204" pitchFamily="34" charset="0"/>
            </a:rPr>
            <a:t>Завязка</a:t>
          </a:r>
        </a:p>
      </dgm:t>
    </dgm:pt>
    <dgm:pt modelId="{3FA9DAFA-B40A-4411-B265-056933998701}" type="parTrans" cxnId="{92372AB0-9C34-465F-A8FC-389408F63B6A}">
      <dgm:prSet/>
      <dgm:spPr/>
      <dgm:t>
        <a:bodyPr/>
        <a:lstStyle/>
        <a:p>
          <a:endParaRPr lang="ru-RU"/>
        </a:p>
      </dgm:t>
    </dgm:pt>
    <dgm:pt modelId="{C9313D62-1EC2-41DB-849C-817D393052B1}" type="sibTrans" cxnId="{92372AB0-9C34-465F-A8FC-389408F63B6A}">
      <dgm:prSet/>
      <dgm:spPr/>
      <dgm:t>
        <a:bodyPr/>
        <a:lstStyle/>
        <a:p>
          <a:endParaRPr lang="ru-RU"/>
        </a:p>
      </dgm:t>
    </dgm:pt>
    <dgm:pt modelId="{39BD7435-14A4-488B-A8B7-CFE0A0D9A58F}">
      <dgm:prSet phldrT="[Текст]" phldr="1"/>
      <dgm:spPr/>
      <dgm:t>
        <a:bodyPr/>
        <a:lstStyle/>
        <a:p>
          <a:endParaRPr lang="ru-RU" dirty="0"/>
        </a:p>
      </dgm:t>
    </dgm:pt>
    <dgm:pt modelId="{3C15E096-0090-417A-B39A-FFB61657D33D}" type="parTrans" cxnId="{B82FFBC4-59DA-449B-9B58-E25518FEEF9A}">
      <dgm:prSet/>
      <dgm:spPr/>
      <dgm:t>
        <a:bodyPr/>
        <a:lstStyle/>
        <a:p>
          <a:endParaRPr lang="ru-RU"/>
        </a:p>
      </dgm:t>
    </dgm:pt>
    <dgm:pt modelId="{8AB0B2AD-F6E6-44C8-BEF9-852740F8E833}" type="sibTrans" cxnId="{B82FFBC4-59DA-449B-9B58-E25518FEEF9A}">
      <dgm:prSet/>
      <dgm:spPr/>
      <dgm:t>
        <a:bodyPr/>
        <a:lstStyle/>
        <a:p>
          <a:endParaRPr lang="ru-RU"/>
        </a:p>
      </dgm:t>
    </dgm:pt>
    <dgm:pt modelId="{97522737-F3EF-4412-A767-539819C71853}">
      <dgm:prSet phldrT="[Текст]"/>
      <dgm:spPr>
        <a:ln w="28575">
          <a:solidFill>
            <a:srgbClr val="333399"/>
          </a:solidFill>
        </a:ln>
      </dgm:spPr>
      <dgm:t>
        <a:bodyPr/>
        <a:lstStyle/>
        <a:p>
          <a:pPr algn="ctr"/>
          <a:r>
            <a:rPr lang="ru-RU" b="1" dirty="0">
              <a:latin typeface="Arial" panose="020B0604020202020204" pitchFamily="34" charset="0"/>
              <a:cs typeface="Arial" panose="020B0604020202020204" pitchFamily="34" charset="0"/>
            </a:rPr>
            <a:t>Кульминация</a:t>
          </a:r>
        </a:p>
      </dgm:t>
    </dgm:pt>
    <dgm:pt modelId="{88189470-C1F4-4134-B947-BC386B3D723A}" type="parTrans" cxnId="{43293031-68C6-4B00-A57D-2C5A9D9C2F84}">
      <dgm:prSet/>
      <dgm:spPr/>
      <dgm:t>
        <a:bodyPr/>
        <a:lstStyle/>
        <a:p>
          <a:endParaRPr lang="ru-RU"/>
        </a:p>
      </dgm:t>
    </dgm:pt>
    <dgm:pt modelId="{AEB43ABF-CEBF-46A3-B7DE-95EC2D75958A}" type="sibTrans" cxnId="{43293031-68C6-4B00-A57D-2C5A9D9C2F84}">
      <dgm:prSet/>
      <dgm:spPr/>
      <dgm:t>
        <a:bodyPr/>
        <a:lstStyle/>
        <a:p>
          <a:endParaRPr lang="ru-RU"/>
        </a:p>
      </dgm:t>
    </dgm:pt>
    <dgm:pt modelId="{BB694A0F-8AF5-4E4C-BDF1-C4BCFB2EE888}">
      <dgm:prSet phldrT="[Текст]" phldr="1"/>
      <dgm:spPr/>
      <dgm:t>
        <a:bodyPr/>
        <a:lstStyle/>
        <a:p>
          <a:endParaRPr lang="ru-RU" dirty="0"/>
        </a:p>
      </dgm:t>
    </dgm:pt>
    <dgm:pt modelId="{3B47B122-9DF0-4336-AA8C-B749CEDD90C1}" type="parTrans" cxnId="{79F5C81D-FE8C-4619-BE44-4605C287EFD1}">
      <dgm:prSet/>
      <dgm:spPr/>
      <dgm:t>
        <a:bodyPr/>
        <a:lstStyle/>
        <a:p>
          <a:endParaRPr lang="ru-RU"/>
        </a:p>
      </dgm:t>
    </dgm:pt>
    <dgm:pt modelId="{91B756C4-AB44-4140-A426-86D94EC87162}" type="sibTrans" cxnId="{79F5C81D-FE8C-4619-BE44-4605C287EFD1}">
      <dgm:prSet/>
      <dgm:spPr/>
      <dgm:t>
        <a:bodyPr/>
        <a:lstStyle/>
        <a:p>
          <a:endParaRPr lang="ru-RU"/>
        </a:p>
      </dgm:t>
    </dgm:pt>
    <dgm:pt modelId="{60D3D4D9-9C1A-4F41-9BF6-83A03DC09C34}">
      <dgm:prSet phldrT="[Текст]"/>
      <dgm:spPr>
        <a:ln w="28575">
          <a:solidFill>
            <a:srgbClr val="333399"/>
          </a:solidFill>
        </a:ln>
      </dgm:spPr>
      <dgm:t>
        <a:bodyPr/>
        <a:lstStyle/>
        <a:p>
          <a:pPr algn="ctr"/>
          <a:r>
            <a:rPr lang="ru-RU" b="1" dirty="0">
              <a:latin typeface="Arial" panose="020B0604020202020204" pitchFamily="34" charset="0"/>
              <a:cs typeface="Arial" panose="020B0604020202020204" pitchFamily="34" charset="0"/>
            </a:rPr>
            <a:t>Развязка</a:t>
          </a:r>
        </a:p>
      </dgm:t>
    </dgm:pt>
    <dgm:pt modelId="{FC87A601-4C6A-476F-A0EB-F4172B52519B}" type="parTrans" cxnId="{8C8C3108-54A2-46F0-9187-B4D16A64C298}">
      <dgm:prSet/>
      <dgm:spPr/>
      <dgm:t>
        <a:bodyPr/>
        <a:lstStyle/>
        <a:p>
          <a:endParaRPr lang="ru-RU"/>
        </a:p>
      </dgm:t>
    </dgm:pt>
    <dgm:pt modelId="{3C71440A-F615-4EC8-A3E9-2911F80550B4}" type="sibTrans" cxnId="{8C8C3108-54A2-46F0-9187-B4D16A64C298}">
      <dgm:prSet/>
      <dgm:spPr/>
      <dgm:t>
        <a:bodyPr/>
        <a:lstStyle/>
        <a:p>
          <a:endParaRPr lang="ru-RU"/>
        </a:p>
      </dgm:t>
    </dgm:pt>
    <dgm:pt modelId="{A44DC316-52C5-4B9E-96C1-1E988C156CA9}">
      <dgm:prSet phldrT="[Текст]"/>
      <dgm:spPr>
        <a:ln w="28575">
          <a:solidFill>
            <a:srgbClr val="333399"/>
          </a:solidFill>
        </a:ln>
      </dgm:spPr>
      <dgm:t>
        <a:bodyPr/>
        <a:lstStyle/>
        <a:p>
          <a:pPr algn="l"/>
          <a:r>
            <a:rPr lang="ru-RU" dirty="0">
              <a:latin typeface="Arial" panose="020B0604020202020204" pitchFamily="34" charset="0"/>
              <a:cs typeface="Arial" panose="020B0604020202020204" pitchFamily="34" charset="0"/>
            </a:rPr>
            <a:t>(разрешение проблемного вопроса, победа знания над незнанием)</a:t>
          </a:r>
        </a:p>
      </dgm:t>
    </dgm:pt>
    <dgm:pt modelId="{32BEA603-2708-4679-B029-624E1CC60785}" type="parTrans" cxnId="{715F62EA-78BA-4C7C-A1CD-1B035E07CFB9}">
      <dgm:prSet/>
      <dgm:spPr/>
      <dgm:t>
        <a:bodyPr/>
        <a:lstStyle/>
        <a:p>
          <a:endParaRPr lang="ru-RU"/>
        </a:p>
      </dgm:t>
    </dgm:pt>
    <dgm:pt modelId="{B3C9E47D-6529-47D0-AFB3-0FA85D507B2C}" type="sibTrans" cxnId="{715F62EA-78BA-4C7C-A1CD-1B035E07CFB9}">
      <dgm:prSet/>
      <dgm:spPr/>
      <dgm:t>
        <a:bodyPr/>
        <a:lstStyle/>
        <a:p>
          <a:endParaRPr lang="ru-RU"/>
        </a:p>
      </dgm:t>
    </dgm:pt>
    <dgm:pt modelId="{CD0A178A-9592-46C7-BD87-FD70C48D5847}">
      <dgm:prSet phldrT="[Текст]"/>
      <dgm:spPr>
        <a:ln w="28575">
          <a:solidFill>
            <a:srgbClr val="333399"/>
          </a:solidFill>
        </a:ln>
      </dgm:spPr>
      <dgm:t>
        <a:bodyPr/>
        <a:lstStyle/>
        <a:p>
          <a:pPr algn="l"/>
          <a:r>
            <a:rPr lang="ru-RU" dirty="0">
              <a:latin typeface="Arial" panose="020B0604020202020204" pitchFamily="34" charset="0"/>
              <a:cs typeface="Arial" panose="020B0604020202020204" pitchFamily="34" charset="0"/>
            </a:rPr>
            <a:t>(проблемный вопрос или ситуация)</a:t>
          </a:r>
        </a:p>
      </dgm:t>
    </dgm:pt>
    <dgm:pt modelId="{236829EE-CD2F-4B92-B965-622F9D409C70}" type="parTrans" cxnId="{9DCED004-B6B8-412E-968F-F8C42EF617A6}">
      <dgm:prSet/>
      <dgm:spPr/>
      <dgm:t>
        <a:bodyPr/>
        <a:lstStyle/>
        <a:p>
          <a:endParaRPr lang="ru-RU"/>
        </a:p>
      </dgm:t>
    </dgm:pt>
    <dgm:pt modelId="{637E8A2D-AD86-4965-9D48-324B377B9416}" type="sibTrans" cxnId="{9DCED004-B6B8-412E-968F-F8C42EF617A6}">
      <dgm:prSet/>
      <dgm:spPr/>
      <dgm:t>
        <a:bodyPr/>
        <a:lstStyle/>
        <a:p>
          <a:endParaRPr lang="ru-RU"/>
        </a:p>
      </dgm:t>
    </dgm:pt>
    <dgm:pt modelId="{0A7E5CC4-2A6F-4D44-945C-9DFE9FE00CF2}">
      <dgm:prSet phldrT="[Текст]"/>
      <dgm:spPr>
        <a:ln w="28575">
          <a:solidFill>
            <a:srgbClr val="333399"/>
          </a:solidFill>
        </a:ln>
      </dgm:spPr>
      <dgm:t>
        <a:bodyPr/>
        <a:lstStyle/>
        <a:p>
          <a:pPr algn="l"/>
          <a:r>
            <a:rPr lang="ru-RU" dirty="0">
              <a:latin typeface="Arial" panose="020B0604020202020204" pitchFamily="34" charset="0"/>
              <a:cs typeface="Arial" panose="020B0604020202020204" pitchFamily="34" charset="0"/>
            </a:rPr>
            <a:t>(преодоление трудностей-выполнение заданий</a:t>
          </a:r>
        </a:p>
      </dgm:t>
    </dgm:pt>
    <dgm:pt modelId="{79E1B051-3A11-497D-91CC-10634420DFDF}" type="parTrans" cxnId="{F01221AF-239B-4FE9-A635-68607931F354}">
      <dgm:prSet/>
      <dgm:spPr/>
      <dgm:t>
        <a:bodyPr/>
        <a:lstStyle/>
        <a:p>
          <a:endParaRPr lang="ru-RU"/>
        </a:p>
      </dgm:t>
    </dgm:pt>
    <dgm:pt modelId="{78162D12-7D23-4A88-8093-52E7D2FD992E}" type="sibTrans" cxnId="{F01221AF-239B-4FE9-A635-68607931F354}">
      <dgm:prSet/>
      <dgm:spPr/>
      <dgm:t>
        <a:bodyPr/>
        <a:lstStyle/>
        <a:p>
          <a:endParaRPr lang="ru-RU"/>
        </a:p>
      </dgm:t>
    </dgm:pt>
    <dgm:pt modelId="{623CEB6D-D32A-4A62-88E4-458911F7BAF4}" type="pres">
      <dgm:prSet presAssocID="{E77B740F-E667-45E0-AF7B-DC6C2FE229EA}" presName="linearFlow" presStyleCnt="0">
        <dgm:presLayoutVars>
          <dgm:dir/>
          <dgm:animLvl val="lvl"/>
          <dgm:resizeHandles val="exact"/>
        </dgm:presLayoutVars>
      </dgm:prSet>
      <dgm:spPr/>
    </dgm:pt>
    <dgm:pt modelId="{977064FC-81D7-455E-96E8-23044F02377D}" type="pres">
      <dgm:prSet presAssocID="{00CF9509-FEB1-4092-9096-20995BECDFCE}" presName="composite" presStyleCnt="0"/>
      <dgm:spPr/>
    </dgm:pt>
    <dgm:pt modelId="{9288E3EE-CDE1-4928-BF16-27EC48C2F8B4}" type="pres">
      <dgm:prSet presAssocID="{00CF9509-FEB1-4092-9096-20995BECDFCE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09078525-129E-4601-935F-B38A3C61AB24}" type="pres">
      <dgm:prSet presAssocID="{00CF9509-FEB1-4092-9096-20995BECDFCE}" presName="descendantText" presStyleLbl="alignAcc1" presStyleIdx="0" presStyleCnt="3">
        <dgm:presLayoutVars>
          <dgm:bulletEnabled val="1"/>
        </dgm:presLayoutVars>
      </dgm:prSet>
      <dgm:spPr/>
    </dgm:pt>
    <dgm:pt modelId="{7C2FF1B2-874D-4894-A65D-D3C0FF884AF1}" type="pres">
      <dgm:prSet presAssocID="{1163B9FB-DDB3-406F-AAA3-3175007EC754}" presName="sp" presStyleCnt="0"/>
      <dgm:spPr/>
    </dgm:pt>
    <dgm:pt modelId="{CF2A94CC-BF6E-45E7-9A09-C953D6D5F634}" type="pres">
      <dgm:prSet presAssocID="{39BD7435-14A4-488B-A8B7-CFE0A0D9A58F}" presName="composite" presStyleCnt="0"/>
      <dgm:spPr/>
    </dgm:pt>
    <dgm:pt modelId="{A65C371B-B616-4B52-80C3-C87E488D63BD}" type="pres">
      <dgm:prSet presAssocID="{39BD7435-14A4-488B-A8B7-CFE0A0D9A58F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7D453D89-8B91-4DED-9FBB-A03627284430}" type="pres">
      <dgm:prSet presAssocID="{39BD7435-14A4-488B-A8B7-CFE0A0D9A58F}" presName="descendantText" presStyleLbl="alignAcc1" presStyleIdx="1" presStyleCnt="3">
        <dgm:presLayoutVars>
          <dgm:bulletEnabled val="1"/>
        </dgm:presLayoutVars>
      </dgm:prSet>
      <dgm:spPr/>
    </dgm:pt>
    <dgm:pt modelId="{B9CDEF6C-72F3-4961-8FB1-86C9899E457D}" type="pres">
      <dgm:prSet presAssocID="{8AB0B2AD-F6E6-44C8-BEF9-852740F8E833}" presName="sp" presStyleCnt="0"/>
      <dgm:spPr/>
    </dgm:pt>
    <dgm:pt modelId="{F1D5BADD-2785-4F87-9287-4F25F2F0F653}" type="pres">
      <dgm:prSet presAssocID="{BB694A0F-8AF5-4E4C-BDF1-C4BCFB2EE888}" presName="composite" presStyleCnt="0"/>
      <dgm:spPr/>
    </dgm:pt>
    <dgm:pt modelId="{CCAD960A-A01D-4329-A655-36123A81AFC6}" type="pres">
      <dgm:prSet presAssocID="{BB694A0F-8AF5-4E4C-BDF1-C4BCFB2EE888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C353B16E-222B-4011-9654-0ECF65AB9129}" type="pres">
      <dgm:prSet presAssocID="{BB694A0F-8AF5-4E4C-BDF1-C4BCFB2EE888}" presName="descendantText" presStyleLbl="alignAcc1" presStyleIdx="2" presStyleCnt="3">
        <dgm:presLayoutVars>
          <dgm:bulletEnabled val="1"/>
        </dgm:presLayoutVars>
      </dgm:prSet>
      <dgm:spPr/>
    </dgm:pt>
  </dgm:ptLst>
  <dgm:cxnLst>
    <dgm:cxn modelId="{9DCED004-B6B8-412E-968F-F8C42EF617A6}" srcId="{00CF9509-FEB1-4092-9096-20995BECDFCE}" destId="{CD0A178A-9592-46C7-BD87-FD70C48D5847}" srcOrd="1" destOrd="0" parTransId="{236829EE-CD2F-4B92-B965-622F9D409C70}" sibTransId="{637E8A2D-AD86-4965-9D48-324B377B9416}"/>
    <dgm:cxn modelId="{8C8C3108-54A2-46F0-9187-B4D16A64C298}" srcId="{BB694A0F-8AF5-4E4C-BDF1-C4BCFB2EE888}" destId="{60D3D4D9-9C1A-4F41-9BF6-83A03DC09C34}" srcOrd="0" destOrd="0" parTransId="{FC87A601-4C6A-476F-A0EB-F4172B52519B}" sibTransId="{3C71440A-F615-4EC8-A3E9-2911F80550B4}"/>
    <dgm:cxn modelId="{79F5C81D-FE8C-4619-BE44-4605C287EFD1}" srcId="{E77B740F-E667-45E0-AF7B-DC6C2FE229EA}" destId="{BB694A0F-8AF5-4E4C-BDF1-C4BCFB2EE888}" srcOrd="2" destOrd="0" parTransId="{3B47B122-9DF0-4336-AA8C-B749CEDD90C1}" sibTransId="{91B756C4-AB44-4140-A426-86D94EC87162}"/>
    <dgm:cxn modelId="{5F4AF51E-D42B-42C2-9C46-821ACA5B8535}" type="presOf" srcId="{CD0A178A-9592-46C7-BD87-FD70C48D5847}" destId="{09078525-129E-4601-935F-B38A3C61AB24}" srcOrd="0" destOrd="1" presId="urn:microsoft.com/office/officeart/2005/8/layout/chevron2"/>
    <dgm:cxn modelId="{99DE3421-D31E-4DDF-A1AA-3136966AC34F}" type="presOf" srcId="{00CF9509-FEB1-4092-9096-20995BECDFCE}" destId="{9288E3EE-CDE1-4928-BF16-27EC48C2F8B4}" srcOrd="0" destOrd="0" presId="urn:microsoft.com/office/officeart/2005/8/layout/chevron2"/>
    <dgm:cxn modelId="{43293031-68C6-4B00-A57D-2C5A9D9C2F84}" srcId="{39BD7435-14A4-488B-A8B7-CFE0A0D9A58F}" destId="{97522737-F3EF-4412-A767-539819C71853}" srcOrd="0" destOrd="0" parTransId="{88189470-C1F4-4134-B947-BC386B3D723A}" sibTransId="{AEB43ABF-CEBF-46A3-B7DE-95EC2D75958A}"/>
    <dgm:cxn modelId="{EC21AF66-9216-4606-8476-E91728519BFA}" type="presOf" srcId="{BB694A0F-8AF5-4E4C-BDF1-C4BCFB2EE888}" destId="{CCAD960A-A01D-4329-A655-36123A81AFC6}" srcOrd="0" destOrd="0" presId="urn:microsoft.com/office/officeart/2005/8/layout/chevron2"/>
    <dgm:cxn modelId="{9F13E177-77D3-4582-9031-9515AEBCFDE5}" type="presOf" srcId="{39BD7435-14A4-488B-A8B7-CFE0A0D9A58F}" destId="{A65C371B-B616-4B52-80C3-C87E488D63BD}" srcOrd="0" destOrd="0" presId="urn:microsoft.com/office/officeart/2005/8/layout/chevron2"/>
    <dgm:cxn modelId="{6D925586-9A9B-4A7B-9568-3CB1328CA967}" type="presOf" srcId="{E77B740F-E667-45E0-AF7B-DC6C2FE229EA}" destId="{623CEB6D-D32A-4A62-88E4-458911F7BAF4}" srcOrd="0" destOrd="0" presId="urn:microsoft.com/office/officeart/2005/8/layout/chevron2"/>
    <dgm:cxn modelId="{32622296-1619-409E-AA1C-B7AB8916508A}" type="presOf" srcId="{0A7E5CC4-2A6F-4D44-945C-9DFE9FE00CF2}" destId="{7D453D89-8B91-4DED-9FBB-A03627284430}" srcOrd="0" destOrd="1" presId="urn:microsoft.com/office/officeart/2005/8/layout/chevron2"/>
    <dgm:cxn modelId="{092201A3-524C-4675-83A7-289DE5A32498}" type="presOf" srcId="{8AFC2EE3-2544-4A46-A294-E8C413E08589}" destId="{09078525-129E-4601-935F-B38A3C61AB24}" srcOrd="0" destOrd="0" presId="urn:microsoft.com/office/officeart/2005/8/layout/chevron2"/>
    <dgm:cxn modelId="{F01221AF-239B-4FE9-A635-68607931F354}" srcId="{39BD7435-14A4-488B-A8B7-CFE0A0D9A58F}" destId="{0A7E5CC4-2A6F-4D44-945C-9DFE9FE00CF2}" srcOrd="1" destOrd="0" parTransId="{79E1B051-3A11-497D-91CC-10634420DFDF}" sibTransId="{78162D12-7D23-4A88-8093-52E7D2FD992E}"/>
    <dgm:cxn modelId="{92372AB0-9C34-465F-A8FC-389408F63B6A}" srcId="{00CF9509-FEB1-4092-9096-20995BECDFCE}" destId="{8AFC2EE3-2544-4A46-A294-E8C413E08589}" srcOrd="0" destOrd="0" parTransId="{3FA9DAFA-B40A-4411-B265-056933998701}" sibTransId="{C9313D62-1EC2-41DB-849C-817D393052B1}"/>
    <dgm:cxn modelId="{AC7B17C1-5F76-45CA-A4CB-0C2ACA58112D}" type="presOf" srcId="{97522737-F3EF-4412-A767-539819C71853}" destId="{7D453D89-8B91-4DED-9FBB-A03627284430}" srcOrd="0" destOrd="0" presId="urn:microsoft.com/office/officeart/2005/8/layout/chevron2"/>
    <dgm:cxn modelId="{DFD527C1-9E06-40B5-B2B6-4B22B1A69AE6}" srcId="{E77B740F-E667-45E0-AF7B-DC6C2FE229EA}" destId="{00CF9509-FEB1-4092-9096-20995BECDFCE}" srcOrd="0" destOrd="0" parTransId="{1CB637E2-C33C-4C56-BDBD-6C4DA38E3558}" sibTransId="{1163B9FB-DDB3-406F-AAA3-3175007EC754}"/>
    <dgm:cxn modelId="{B82FFBC4-59DA-449B-9B58-E25518FEEF9A}" srcId="{E77B740F-E667-45E0-AF7B-DC6C2FE229EA}" destId="{39BD7435-14A4-488B-A8B7-CFE0A0D9A58F}" srcOrd="1" destOrd="0" parTransId="{3C15E096-0090-417A-B39A-FFB61657D33D}" sibTransId="{8AB0B2AD-F6E6-44C8-BEF9-852740F8E833}"/>
    <dgm:cxn modelId="{715F62EA-78BA-4C7C-A1CD-1B035E07CFB9}" srcId="{BB694A0F-8AF5-4E4C-BDF1-C4BCFB2EE888}" destId="{A44DC316-52C5-4B9E-96C1-1E988C156CA9}" srcOrd="1" destOrd="0" parTransId="{32BEA603-2708-4679-B029-624E1CC60785}" sibTransId="{B3C9E47D-6529-47D0-AFB3-0FA85D507B2C}"/>
    <dgm:cxn modelId="{735A6BF1-E9E5-4300-84A2-8459427DC602}" type="presOf" srcId="{60D3D4D9-9C1A-4F41-9BF6-83A03DC09C34}" destId="{C353B16E-222B-4011-9654-0ECF65AB9129}" srcOrd="0" destOrd="0" presId="urn:microsoft.com/office/officeart/2005/8/layout/chevron2"/>
    <dgm:cxn modelId="{F67289F2-7A27-4F8C-BEAF-4C98A41F8BC5}" type="presOf" srcId="{A44DC316-52C5-4B9E-96C1-1E988C156CA9}" destId="{C353B16E-222B-4011-9654-0ECF65AB9129}" srcOrd="0" destOrd="1" presId="urn:microsoft.com/office/officeart/2005/8/layout/chevron2"/>
    <dgm:cxn modelId="{BCC33E34-A202-4A2D-BD3A-C6C27A1E8364}" type="presParOf" srcId="{623CEB6D-D32A-4A62-88E4-458911F7BAF4}" destId="{977064FC-81D7-455E-96E8-23044F02377D}" srcOrd="0" destOrd="0" presId="urn:microsoft.com/office/officeart/2005/8/layout/chevron2"/>
    <dgm:cxn modelId="{BE9D5D45-D9BA-4BB2-9DCE-BE7A1359826A}" type="presParOf" srcId="{977064FC-81D7-455E-96E8-23044F02377D}" destId="{9288E3EE-CDE1-4928-BF16-27EC48C2F8B4}" srcOrd="0" destOrd="0" presId="urn:microsoft.com/office/officeart/2005/8/layout/chevron2"/>
    <dgm:cxn modelId="{86B09BC1-CBB0-4065-BB84-96EB85BFEA7D}" type="presParOf" srcId="{977064FC-81D7-455E-96E8-23044F02377D}" destId="{09078525-129E-4601-935F-B38A3C61AB24}" srcOrd="1" destOrd="0" presId="urn:microsoft.com/office/officeart/2005/8/layout/chevron2"/>
    <dgm:cxn modelId="{E726E4CE-98BC-436B-9AA3-78892AB3DA98}" type="presParOf" srcId="{623CEB6D-D32A-4A62-88E4-458911F7BAF4}" destId="{7C2FF1B2-874D-4894-A65D-D3C0FF884AF1}" srcOrd="1" destOrd="0" presId="urn:microsoft.com/office/officeart/2005/8/layout/chevron2"/>
    <dgm:cxn modelId="{895AD559-CFCA-4EBF-B318-9AF179A575ED}" type="presParOf" srcId="{623CEB6D-D32A-4A62-88E4-458911F7BAF4}" destId="{CF2A94CC-BF6E-45E7-9A09-C953D6D5F634}" srcOrd="2" destOrd="0" presId="urn:microsoft.com/office/officeart/2005/8/layout/chevron2"/>
    <dgm:cxn modelId="{E61D6E89-BCE0-430A-9654-6844D9A4DEA8}" type="presParOf" srcId="{CF2A94CC-BF6E-45E7-9A09-C953D6D5F634}" destId="{A65C371B-B616-4B52-80C3-C87E488D63BD}" srcOrd="0" destOrd="0" presId="urn:microsoft.com/office/officeart/2005/8/layout/chevron2"/>
    <dgm:cxn modelId="{EA5545E5-4296-4417-8470-20CC9988D40B}" type="presParOf" srcId="{CF2A94CC-BF6E-45E7-9A09-C953D6D5F634}" destId="{7D453D89-8B91-4DED-9FBB-A03627284430}" srcOrd="1" destOrd="0" presId="urn:microsoft.com/office/officeart/2005/8/layout/chevron2"/>
    <dgm:cxn modelId="{0C9D71FF-94B6-4604-A77A-0E09C70F6E64}" type="presParOf" srcId="{623CEB6D-D32A-4A62-88E4-458911F7BAF4}" destId="{B9CDEF6C-72F3-4961-8FB1-86C9899E457D}" srcOrd="3" destOrd="0" presId="urn:microsoft.com/office/officeart/2005/8/layout/chevron2"/>
    <dgm:cxn modelId="{EEAC8637-77FF-45D6-ADEC-7C3A979F823E}" type="presParOf" srcId="{623CEB6D-D32A-4A62-88E4-458911F7BAF4}" destId="{F1D5BADD-2785-4F87-9287-4F25F2F0F653}" srcOrd="4" destOrd="0" presId="urn:microsoft.com/office/officeart/2005/8/layout/chevron2"/>
    <dgm:cxn modelId="{1F98210F-F248-406E-8450-76A6F2CD7968}" type="presParOf" srcId="{F1D5BADD-2785-4F87-9287-4F25F2F0F653}" destId="{CCAD960A-A01D-4329-A655-36123A81AFC6}" srcOrd="0" destOrd="0" presId="urn:microsoft.com/office/officeart/2005/8/layout/chevron2"/>
    <dgm:cxn modelId="{BBE74D23-51D5-40E8-8641-352DF79D1754}" type="presParOf" srcId="{F1D5BADD-2785-4F87-9287-4F25F2F0F653}" destId="{C353B16E-222B-4011-9654-0ECF65AB9129}" srcOrd="1" destOrd="0" presId="urn:microsoft.com/office/officeart/2005/8/layout/chevron2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48BEB69-B79E-45F2-9DF1-BF7B2E4CD6CA}" type="doc">
      <dgm:prSet loTypeId="urn:microsoft.com/office/officeart/2005/8/layout/hList7" loCatId="process" qsTypeId="urn:microsoft.com/office/officeart/2005/8/quickstyle/simple1" qsCatId="simple" csTypeId="urn:microsoft.com/office/officeart/2005/8/colors/colorful3" csCatId="colorful" phldr="1"/>
      <dgm:spPr/>
    </dgm:pt>
    <dgm:pt modelId="{F445B5B3-8E9E-4030-B54F-53416795F5BC}">
      <dgm:prSet phldrT="[Текст]" custT="1"/>
      <dgm:spPr/>
      <dgm:t>
        <a:bodyPr/>
        <a:lstStyle/>
        <a:p>
          <a:endParaRPr lang="ru-RU" sz="20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endParaRPr lang="ru-RU" sz="20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r>
            <a: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Приемы, используемые на уроке  служат консультационным материалом для родителей</a:t>
          </a:r>
        </a:p>
        <a:p>
          <a:r>
            <a: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Презентация своего опыта, результатов своей работы</a:t>
          </a:r>
        </a:p>
      </dgm:t>
    </dgm:pt>
    <dgm:pt modelId="{F1C7CE5B-2BDB-41E5-ABAB-0C2069A57080}" type="parTrans" cxnId="{9142FF96-077C-4ADE-8885-A5DE6AFD2707}">
      <dgm:prSet/>
      <dgm:spPr/>
      <dgm:t>
        <a:bodyPr/>
        <a:lstStyle/>
        <a:p>
          <a:endParaRPr lang="ru-RU"/>
        </a:p>
      </dgm:t>
    </dgm:pt>
    <dgm:pt modelId="{F7B672EE-CEAF-40AD-B7FD-718011930335}" type="sibTrans" cxnId="{9142FF96-077C-4ADE-8885-A5DE6AFD2707}">
      <dgm:prSet/>
      <dgm:spPr/>
      <dgm:t>
        <a:bodyPr/>
        <a:lstStyle/>
        <a:p>
          <a:endParaRPr lang="ru-RU"/>
        </a:p>
      </dgm:t>
    </dgm:pt>
    <dgm:pt modelId="{3173AA15-24BB-45B5-BC42-8D06E2D488E0}">
      <dgm:prSet phldrT="[Текст]" custT="1"/>
      <dgm:spPr/>
      <dgm:t>
        <a:bodyPr/>
        <a:lstStyle/>
        <a:p>
          <a:endParaRPr lang="ru-RU" sz="20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endParaRPr lang="ru-RU" sz="20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r>
            <a: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Систематизируют свои знания</a:t>
          </a:r>
        </a:p>
        <a:p>
          <a:r>
            <a: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Демонстрируют свои умения</a:t>
          </a:r>
        </a:p>
        <a:p>
          <a:r>
            <a: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Демонстрируют и оценивают результаты своего труда</a:t>
          </a:r>
        </a:p>
      </dgm:t>
    </dgm:pt>
    <dgm:pt modelId="{7806187A-7626-47BD-A0E3-E660EBA48B8F}" type="parTrans" cxnId="{D8DCA0A6-B19C-4B3A-A66D-040619CC00C2}">
      <dgm:prSet/>
      <dgm:spPr/>
      <dgm:t>
        <a:bodyPr/>
        <a:lstStyle/>
        <a:p>
          <a:endParaRPr lang="ru-RU"/>
        </a:p>
      </dgm:t>
    </dgm:pt>
    <dgm:pt modelId="{926A88E1-46B0-4FE0-A2A7-5A5509222098}" type="sibTrans" cxnId="{D8DCA0A6-B19C-4B3A-A66D-040619CC00C2}">
      <dgm:prSet/>
      <dgm:spPr/>
      <dgm:t>
        <a:bodyPr/>
        <a:lstStyle/>
        <a:p>
          <a:endParaRPr lang="ru-RU"/>
        </a:p>
      </dgm:t>
    </dgm:pt>
    <dgm:pt modelId="{D337CE48-AEDC-456A-9785-42228DA798D3}">
      <dgm:prSet phldrT="[Текст]" custT="1"/>
      <dgm:spPr/>
      <dgm:t>
        <a:bodyPr/>
        <a:lstStyle/>
        <a:p>
          <a:r>
            <a: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Знакомятся «изнутри» с процессом обучения</a:t>
          </a:r>
        </a:p>
        <a:p>
          <a:r>
            <a: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Имеют возможность оценить уровень знания-незнания своего ребенка</a:t>
          </a:r>
        </a:p>
      </dgm:t>
    </dgm:pt>
    <dgm:pt modelId="{70543AB7-83D1-4319-8B83-F334A4F7F7F5}" type="parTrans" cxnId="{64CBE5CB-671F-45CA-9483-50FC375CE197}">
      <dgm:prSet/>
      <dgm:spPr/>
      <dgm:t>
        <a:bodyPr/>
        <a:lstStyle/>
        <a:p>
          <a:endParaRPr lang="ru-RU"/>
        </a:p>
      </dgm:t>
    </dgm:pt>
    <dgm:pt modelId="{A3C15345-8F64-4048-8D9D-F880C07ED0F6}" type="sibTrans" cxnId="{64CBE5CB-671F-45CA-9483-50FC375CE197}">
      <dgm:prSet/>
      <dgm:spPr/>
      <dgm:t>
        <a:bodyPr/>
        <a:lstStyle/>
        <a:p>
          <a:endParaRPr lang="ru-RU"/>
        </a:p>
      </dgm:t>
    </dgm:pt>
    <dgm:pt modelId="{C11347A2-725B-40C0-A631-7C899998404A}" type="pres">
      <dgm:prSet presAssocID="{948BEB69-B79E-45F2-9DF1-BF7B2E4CD6CA}" presName="Name0" presStyleCnt="0">
        <dgm:presLayoutVars>
          <dgm:dir/>
          <dgm:resizeHandles val="exact"/>
        </dgm:presLayoutVars>
      </dgm:prSet>
      <dgm:spPr/>
    </dgm:pt>
    <dgm:pt modelId="{BA9DC370-F566-431B-A852-F59C5DF8F6C7}" type="pres">
      <dgm:prSet presAssocID="{948BEB69-B79E-45F2-9DF1-BF7B2E4CD6CA}" presName="fgShape" presStyleLbl="fgShp" presStyleIdx="0" presStyleCnt="1" custFlipVert="1" custScaleY="6349" custLinFactNeighborX="750" custLinFactNeighborY="76670"/>
      <dgm:spPr/>
    </dgm:pt>
    <dgm:pt modelId="{1933AC14-03FC-4F90-9C03-C736B97AE740}" type="pres">
      <dgm:prSet presAssocID="{948BEB69-B79E-45F2-9DF1-BF7B2E4CD6CA}" presName="linComp" presStyleCnt="0"/>
      <dgm:spPr/>
    </dgm:pt>
    <dgm:pt modelId="{9D3F8E5D-54FF-4B25-9623-133A9DB09F61}" type="pres">
      <dgm:prSet presAssocID="{F445B5B3-8E9E-4030-B54F-53416795F5BC}" presName="compNode" presStyleCnt="0"/>
      <dgm:spPr/>
    </dgm:pt>
    <dgm:pt modelId="{8FE827C4-EA04-4981-94B8-098FAB7B2970}" type="pres">
      <dgm:prSet presAssocID="{F445B5B3-8E9E-4030-B54F-53416795F5BC}" presName="bkgdShape" presStyleLbl="node1" presStyleIdx="0" presStyleCnt="3"/>
      <dgm:spPr/>
    </dgm:pt>
    <dgm:pt modelId="{00B178AC-769A-4E8E-96FB-66551C1767CC}" type="pres">
      <dgm:prSet presAssocID="{F445B5B3-8E9E-4030-B54F-53416795F5BC}" presName="nodeTx" presStyleLbl="node1" presStyleIdx="0" presStyleCnt="3">
        <dgm:presLayoutVars>
          <dgm:bulletEnabled val="1"/>
        </dgm:presLayoutVars>
      </dgm:prSet>
      <dgm:spPr/>
    </dgm:pt>
    <dgm:pt modelId="{02D56865-CFE7-44CE-995E-8A2A12212718}" type="pres">
      <dgm:prSet presAssocID="{F445B5B3-8E9E-4030-B54F-53416795F5BC}" presName="invisiNode" presStyleLbl="node1" presStyleIdx="0" presStyleCnt="3"/>
      <dgm:spPr/>
    </dgm:pt>
    <dgm:pt modelId="{4A812BAE-A729-430C-8228-E4BBE1CD10B5}" type="pres">
      <dgm:prSet presAssocID="{F445B5B3-8E9E-4030-B54F-53416795F5BC}" presName="imagNode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16346AFE-859F-4B4A-93CD-8AE505568DDE}" type="pres">
      <dgm:prSet presAssocID="{F7B672EE-CEAF-40AD-B7FD-718011930335}" presName="sibTrans" presStyleLbl="sibTrans2D1" presStyleIdx="0" presStyleCnt="0"/>
      <dgm:spPr/>
    </dgm:pt>
    <dgm:pt modelId="{A0AFEAE0-A1A3-4A57-A53D-A806B08144E5}" type="pres">
      <dgm:prSet presAssocID="{3173AA15-24BB-45B5-BC42-8D06E2D488E0}" presName="compNode" presStyleCnt="0"/>
      <dgm:spPr/>
    </dgm:pt>
    <dgm:pt modelId="{10C9CD41-C6CC-4B2D-9EDC-83DA16DCAB12}" type="pres">
      <dgm:prSet presAssocID="{3173AA15-24BB-45B5-BC42-8D06E2D488E0}" presName="bkgdShape" presStyleLbl="node1" presStyleIdx="1" presStyleCnt="3" custLinFactNeighborX="528" custLinFactNeighborY="-1078"/>
      <dgm:spPr/>
    </dgm:pt>
    <dgm:pt modelId="{DDAA92BA-63D6-480E-8C2D-4665DE4F8DF8}" type="pres">
      <dgm:prSet presAssocID="{3173AA15-24BB-45B5-BC42-8D06E2D488E0}" presName="nodeTx" presStyleLbl="node1" presStyleIdx="1" presStyleCnt="3">
        <dgm:presLayoutVars>
          <dgm:bulletEnabled val="1"/>
        </dgm:presLayoutVars>
      </dgm:prSet>
      <dgm:spPr/>
    </dgm:pt>
    <dgm:pt modelId="{9CBB0E7E-9C45-448A-972F-07C5058062B1}" type="pres">
      <dgm:prSet presAssocID="{3173AA15-24BB-45B5-BC42-8D06E2D488E0}" presName="invisiNode" presStyleLbl="node1" presStyleIdx="1" presStyleCnt="3"/>
      <dgm:spPr/>
    </dgm:pt>
    <dgm:pt modelId="{3D30803D-0490-4222-B016-4BF54E813B25}" type="pres">
      <dgm:prSet presAssocID="{3173AA15-24BB-45B5-BC42-8D06E2D488E0}" presName="imagNode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26F8C104-C773-4654-ADD2-CC6BC6C0C4DB}" type="pres">
      <dgm:prSet presAssocID="{926A88E1-46B0-4FE0-A2A7-5A5509222098}" presName="sibTrans" presStyleLbl="sibTrans2D1" presStyleIdx="0" presStyleCnt="0"/>
      <dgm:spPr/>
    </dgm:pt>
    <dgm:pt modelId="{CDEB62D2-8F62-422C-B858-73E49ACE0663}" type="pres">
      <dgm:prSet presAssocID="{D337CE48-AEDC-456A-9785-42228DA798D3}" presName="compNode" presStyleCnt="0"/>
      <dgm:spPr/>
    </dgm:pt>
    <dgm:pt modelId="{19FDF75C-2472-49EC-B01C-A0F0B5063516}" type="pres">
      <dgm:prSet presAssocID="{D337CE48-AEDC-456A-9785-42228DA798D3}" presName="bkgdShape" presStyleLbl="node1" presStyleIdx="2" presStyleCnt="3"/>
      <dgm:spPr/>
    </dgm:pt>
    <dgm:pt modelId="{55AEDBC7-BD2E-46CC-8D49-655FB2AFE293}" type="pres">
      <dgm:prSet presAssocID="{D337CE48-AEDC-456A-9785-42228DA798D3}" presName="nodeTx" presStyleLbl="node1" presStyleIdx="2" presStyleCnt="3">
        <dgm:presLayoutVars>
          <dgm:bulletEnabled val="1"/>
        </dgm:presLayoutVars>
      </dgm:prSet>
      <dgm:spPr/>
    </dgm:pt>
    <dgm:pt modelId="{6F1BF87A-8A58-4794-A616-D6948EF914A1}" type="pres">
      <dgm:prSet presAssocID="{D337CE48-AEDC-456A-9785-42228DA798D3}" presName="invisiNode" presStyleLbl="node1" presStyleIdx="2" presStyleCnt="3"/>
      <dgm:spPr/>
    </dgm:pt>
    <dgm:pt modelId="{26F6FD34-F363-4AB7-8515-E3ABC94B7071}" type="pres">
      <dgm:prSet presAssocID="{D337CE48-AEDC-456A-9785-42228DA798D3}" presName="imagNode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1FB3BE14-3225-42EE-A4A7-49D5CAD64AAE}" type="presOf" srcId="{926A88E1-46B0-4FE0-A2A7-5A5509222098}" destId="{26F8C104-C773-4654-ADD2-CC6BC6C0C4DB}" srcOrd="0" destOrd="0" presId="urn:microsoft.com/office/officeart/2005/8/layout/hList7"/>
    <dgm:cxn modelId="{1C1DA716-2B11-4CFE-904A-54C87DFCEBB6}" type="presOf" srcId="{D337CE48-AEDC-456A-9785-42228DA798D3}" destId="{55AEDBC7-BD2E-46CC-8D49-655FB2AFE293}" srcOrd="1" destOrd="0" presId="urn:microsoft.com/office/officeart/2005/8/layout/hList7"/>
    <dgm:cxn modelId="{8F43612A-E68B-4F80-B468-953C59F8023A}" type="presOf" srcId="{F445B5B3-8E9E-4030-B54F-53416795F5BC}" destId="{00B178AC-769A-4E8E-96FB-66551C1767CC}" srcOrd="1" destOrd="0" presId="urn:microsoft.com/office/officeart/2005/8/layout/hList7"/>
    <dgm:cxn modelId="{99DA4B68-AC45-4D4D-99A9-A45AD4C83B95}" type="presOf" srcId="{948BEB69-B79E-45F2-9DF1-BF7B2E4CD6CA}" destId="{C11347A2-725B-40C0-A631-7C899998404A}" srcOrd="0" destOrd="0" presId="urn:microsoft.com/office/officeart/2005/8/layout/hList7"/>
    <dgm:cxn modelId="{AD50DD4B-50A1-4835-BB62-C2C75C8EA6F7}" type="presOf" srcId="{D337CE48-AEDC-456A-9785-42228DA798D3}" destId="{19FDF75C-2472-49EC-B01C-A0F0B5063516}" srcOrd="0" destOrd="0" presId="urn:microsoft.com/office/officeart/2005/8/layout/hList7"/>
    <dgm:cxn modelId="{5BF35E52-BD5F-4DEF-9ABD-A175A2C816A0}" type="presOf" srcId="{F445B5B3-8E9E-4030-B54F-53416795F5BC}" destId="{8FE827C4-EA04-4981-94B8-098FAB7B2970}" srcOrd="0" destOrd="0" presId="urn:microsoft.com/office/officeart/2005/8/layout/hList7"/>
    <dgm:cxn modelId="{9142FF96-077C-4ADE-8885-A5DE6AFD2707}" srcId="{948BEB69-B79E-45F2-9DF1-BF7B2E4CD6CA}" destId="{F445B5B3-8E9E-4030-B54F-53416795F5BC}" srcOrd="0" destOrd="0" parTransId="{F1C7CE5B-2BDB-41E5-ABAB-0C2069A57080}" sibTransId="{F7B672EE-CEAF-40AD-B7FD-718011930335}"/>
    <dgm:cxn modelId="{D8DCA0A6-B19C-4B3A-A66D-040619CC00C2}" srcId="{948BEB69-B79E-45F2-9DF1-BF7B2E4CD6CA}" destId="{3173AA15-24BB-45B5-BC42-8D06E2D488E0}" srcOrd="1" destOrd="0" parTransId="{7806187A-7626-47BD-A0E3-E660EBA48B8F}" sibTransId="{926A88E1-46B0-4FE0-A2A7-5A5509222098}"/>
    <dgm:cxn modelId="{B35E61B0-3F56-4119-BB25-55EB6D287EA0}" type="presOf" srcId="{3173AA15-24BB-45B5-BC42-8D06E2D488E0}" destId="{10C9CD41-C6CC-4B2D-9EDC-83DA16DCAB12}" srcOrd="0" destOrd="0" presId="urn:microsoft.com/office/officeart/2005/8/layout/hList7"/>
    <dgm:cxn modelId="{789ACEBE-4DA0-4E22-B255-EB1E3A87FB56}" type="presOf" srcId="{F7B672EE-CEAF-40AD-B7FD-718011930335}" destId="{16346AFE-859F-4B4A-93CD-8AE505568DDE}" srcOrd="0" destOrd="0" presId="urn:microsoft.com/office/officeart/2005/8/layout/hList7"/>
    <dgm:cxn modelId="{64CBE5CB-671F-45CA-9483-50FC375CE197}" srcId="{948BEB69-B79E-45F2-9DF1-BF7B2E4CD6CA}" destId="{D337CE48-AEDC-456A-9785-42228DA798D3}" srcOrd="2" destOrd="0" parTransId="{70543AB7-83D1-4319-8B83-F334A4F7F7F5}" sibTransId="{A3C15345-8F64-4048-8D9D-F880C07ED0F6}"/>
    <dgm:cxn modelId="{37B4C9F4-F0D5-46EB-AB7F-47E98348FE8D}" type="presOf" srcId="{3173AA15-24BB-45B5-BC42-8D06E2D488E0}" destId="{DDAA92BA-63D6-480E-8C2D-4665DE4F8DF8}" srcOrd="1" destOrd="0" presId="urn:microsoft.com/office/officeart/2005/8/layout/hList7"/>
    <dgm:cxn modelId="{3C9CF289-8B66-4046-96B4-FC386B61912A}" type="presParOf" srcId="{C11347A2-725B-40C0-A631-7C899998404A}" destId="{BA9DC370-F566-431B-A852-F59C5DF8F6C7}" srcOrd="0" destOrd="0" presId="urn:microsoft.com/office/officeart/2005/8/layout/hList7"/>
    <dgm:cxn modelId="{5174BD66-FF21-4FD8-9DA8-4EBB85E6F6C9}" type="presParOf" srcId="{C11347A2-725B-40C0-A631-7C899998404A}" destId="{1933AC14-03FC-4F90-9C03-C736B97AE740}" srcOrd="1" destOrd="0" presId="urn:microsoft.com/office/officeart/2005/8/layout/hList7"/>
    <dgm:cxn modelId="{94F13A88-276C-4F8F-B359-499D8E57FFC9}" type="presParOf" srcId="{1933AC14-03FC-4F90-9C03-C736B97AE740}" destId="{9D3F8E5D-54FF-4B25-9623-133A9DB09F61}" srcOrd="0" destOrd="0" presId="urn:microsoft.com/office/officeart/2005/8/layout/hList7"/>
    <dgm:cxn modelId="{C102878A-A823-4272-AAF6-48EE49637BF5}" type="presParOf" srcId="{9D3F8E5D-54FF-4B25-9623-133A9DB09F61}" destId="{8FE827C4-EA04-4981-94B8-098FAB7B2970}" srcOrd="0" destOrd="0" presId="urn:microsoft.com/office/officeart/2005/8/layout/hList7"/>
    <dgm:cxn modelId="{82159796-3EF2-47C9-9676-D491F08EB833}" type="presParOf" srcId="{9D3F8E5D-54FF-4B25-9623-133A9DB09F61}" destId="{00B178AC-769A-4E8E-96FB-66551C1767CC}" srcOrd="1" destOrd="0" presId="urn:microsoft.com/office/officeart/2005/8/layout/hList7"/>
    <dgm:cxn modelId="{43F25E72-CDDA-4446-93BE-1BA9B5C289F4}" type="presParOf" srcId="{9D3F8E5D-54FF-4B25-9623-133A9DB09F61}" destId="{02D56865-CFE7-44CE-995E-8A2A12212718}" srcOrd="2" destOrd="0" presId="urn:microsoft.com/office/officeart/2005/8/layout/hList7"/>
    <dgm:cxn modelId="{60DF06E2-FB44-4075-A80B-11FD7264C373}" type="presParOf" srcId="{9D3F8E5D-54FF-4B25-9623-133A9DB09F61}" destId="{4A812BAE-A729-430C-8228-E4BBE1CD10B5}" srcOrd="3" destOrd="0" presId="urn:microsoft.com/office/officeart/2005/8/layout/hList7"/>
    <dgm:cxn modelId="{B5BBBF03-1332-4EA4-B3EE-B294D8B572EA}" type="presParOf" srcId="{1933AC14-03FC-4F90-9C03-C736B97AE740}" destId="{16346AFE-859F-4B4A-93CD-8AE505568DDE}" srcOrd="1" destOrd="0" presId="urn:microsoft.com/office/officeart/2005/8/layout/hList7"/>
    <dgm:cxn modelId="{6237E141-26FA-4B12-A1C5-80025E2D74F9}" type="presParOf" srcId="{1933AC14-03FC-4F90-9C03-C736B97AE740}" destId="{A0AFEAE0-A1A3-4A57-A53D-A806B08144E5}" srcOrd="2" destOrd="0" presId="urn:microsoft.com/office/officeart/2005/8/layout/hList7"/>
    <dgm:cxn modelId="{981B9F55-09CA-4746-9DB8-4293AC423E83}" type="presParOf" srcId="{A0AFEAE0-A1A3-4A57-A53D-A806B08144E5}" destId="{10C9CD41-C6CC-4B2D-9EDC-83DA16DCAB12}" srcOrd="0" destOrd="0" presId="urn:microsoft.com/office/officeart/2005/8/layout/hList7"/>
    <dgm:cxn modelId="{B40F8294-7866-43F6-B8C8-85DF6C474120}" type="presParOf" srcId="{A0AFEAE0-A1A3-4A57-A53D-A806B08144E5}" destId="{DDAA92BA-63D6-480E-8C2D-4665DE4F8DF8}" srcOrd="1" destOrd="0" presId="urn:microsoft.com/office/officeart/2005/8/layout/hList7"/>
    <dgm:cxn modelId="{D4BD4C2A-42DD-44AC-A476-F77092B2EA72}" type="presParOf" srcId="{A0AFEAE0-A1A3-4A57-A53D-A806B08144E5}" destId="{9CBB0E7E-9C45-448A-972F-07C5058062B1}" srcOrd="2" destOrd="0" presId="urn:microsoft.com/office/officeart/2005/8/layout/hList7"/>
    <dgm:cxn modelId="{5338915C-D36A-4E53-B78C-D3D29BD7AE59}" type="presParOf" srcId="{A0AFEAE0-A1A3-4A57-A53D-A806B08144E5}" destId="{3D30803D-0490-4222-B016-4BF54E813B25}" srcOrd="3" destOrd="0" presId="urn:microsoft.com/office/officeart/2005/8/layout/hList7"/>
    <dgm:cxn modelId="{35871F9B-FCF9-448E-A3B4-01487E7D347E}" type="presParOf" srcId="{1933AC14-03FC-4F90-9C03-C736B97AE740}" destId="{26F8C104-C773-4654-ADD2-CC6BC6C0C4DB}" srcOrd="3" destOrd="0" presId="urn:microsoft.com/office/officeart/2005/8/layout/hList7"/>
    <dgm:cxn modelId="{F9447A4A-0F9D-404C-B905-163865942978}" type="presParOf" srcId="{1933AC14-03FC-4F90-9C03-C736B97AE740}" destId="{CDEB62D2-8F62-422C-B858-73E49ACE0663}" srcOrd="4" destOrd="0" presId="urn:microsoft.com/office/officeart/2005/8/layout/hList7"/>
    <dgm:cxn modelId="{7E78A20D-DCDC-477D-A2C6-36BF0633687B}" type="presParOf" srcId="{CDEB62D2-8F62-422C-B858-73E49ACE0663}" destId="{19FDF75C-2472-49EC-B01C-A0F0B5063516}" srcOrd="0" destOrd="0" presId="urn:microsoft.com/office/officeart/2005/8/layout/hList7"/>
    <dgm:cxn modelId="{26B47BBB-26A4-4ECF-AB79-B2FA10FCFAFD}" type="presParOf" srcId="{CDEB62D2-8F62-422C-B858-73E49ACE0663}" destId="{55AEDBC7-BD2E-46CC-8D49-655FB2AFE293}" srcOrd="1" destOrd="0" presId="urn:microsoft.com/office/officeart/2005/8/layout/hList7"/>
    <dgm:cxn modelId="{FF4BC7C7-DEDA-4888-AEC9-853DB8521E1C}" type="presParOf" srcId="{CDEB62D2-8F62-422C-B858-73E49ACE0663}" destId="{6F1BF87A-8A58-4794-A616-D6948EF914A1}" srcOrd="2" destOrd="0" presId="urn:microsoft.com/office/officeart/2005/8/layout/hList7"/>
    <dgm:cxn modelId="{4CDCE381-C35C-4AAF-B683-73F9C2A6B812}" type="presParOf" srcId="{CDEB62D2-8F62-422C-B858-73E49ACE0663}" destId="{26F6FD34-F363-4AB7-8515-E3ABC94B7071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88E3EE-CDE1-4928-BF16-27EC48C2F8B4}">
      <dsp:nvSpPr>
        <dsp:cNvPr id="0" name=""/>
        <dsp:cNvSpPr/>
      </dsp:nvSpPr>
      <dsp:spPr>
        <a:xfrm rot="5400000">
          <a:off x="-289718" y="292805"/>
          <a:ext cx="1931458" cy="1352020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800" kern="1200" dirty="0"/>
        </a:p>
      </dsp:txBody>
      <dsp:txXfrm rot="-5400000">
        <a:off x="1" y="679096"/>
        <a:ext cx="1352020" cy="579438"/>
      </dsp:txXfrm>
    </dsp:sp>
    <dsp:sp modelId="{09078525-129E-4601-935F-B38A3C61AB24}">
      <dsp:nvSpPr>
        <dsp:cNvPr id="0" name=""/>
        <dsp:cNvSpPr/>
      </dsp:nvSpPr>
      <dsp:spPr>
        <a:xfrm rot="5400000">
          <a:off x="3845122" y="-2490015"/>
          <a:ext cx="1255447" cy="624165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>
          <a:solidFill>
            <a:srgbClr val="333399"/>
          </a:solidFill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6510" rIns="16510" bIns="16510" numCol="1" spcCol="1270" anchor="ctr" anchorCtr="0">
          <a:noAutofit/>
        </a:bodyPr>
        <a:lstStyle/>
        <a:p>
          <a:pPr marL="228600" lvl="1" indent="-228600" algn="ctr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600" b="1" kern="1200" dirty="0">
              <a:latin typeface="Arial" panose="020B0604020202020204" pitchFamily="34" charset="0"/>
              <a:cs typeface="Arial" panose="020B0604020202020204" pitchFamily="34" charset="0"/>
            </a:rPr>
            <a:t>Завязка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600" kern="1200" dirty="0">
              <a:latin typeface="Arial" panose="020B0604020202020204" pitchFamily="34" charset="0"/>
              <a:cs typeface="Arial" panose="020B0604020202020204" pitchFamily="34" charset="0"/>
            </a:rPr>
            <a:t>(проблемный вопрос или ситуация)</a:t>
          </a:r>
        </a:p>
      </dsp:txBody>
      <dsp:txXfrm rot="-5400000">
        <a:off x="1352020" y="64373"/>
        <a:ext cx="6180365" cy="1132875"/>
      </dsp:txXfrm>
    </dsp:sp>
    <dsp:sp modelId="{A65C371B-B616-4B52-80C3-C87E488D63BD}">
      <dsp:nvSpPr>
        <dsp:cNvPr id="0" name=""/>
        <dsp:cNvSpPr/>
      </dsp:nvSpPr>
      <dsp:spPr>
        <a:xfrm rot="5400000">
          <a:off x="-289718" y="2033323"/>
          <a:ext cx="1931458" cy="1352020"/>
        </a:xfrm>
        <a:prstGeom prst="chevron">
          <a:avLst/>
        </a:prstGeom>
        <a:solidFill>
          <a:schemeClr val="accent3">
            <a:hueOff val="5497000"/>
            <a:satOff val="-3971"/>
            <a:lumOff val="1471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400" kern="1200" dirty="0"/>
        </a:p>
      </dsp:txBody>
      <dsp:txXfrm rot="-5400000">
        <a:off x="1" y="2419614"/>
        <a:ext cx="1352020" cy="579438"/>
      </dsp:txXfrm>
    </dsp:sp>
    <dsp:sp modelId="{7D453D89-8B91-4DED-9FBB-A03627284430}">
      <dsp:nvSpPr>
        <dsp:cNvPr id="0" name=""/>
        <dsp:cNvSpPr/>
      </dsp:nvSpPr>
      <dsp:spPr>
        <a:xfrm rot="5400000">
          <a:off x="3845122" y="-749497"/>
          <a:ext cx="1255447" cy="624165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>
          <a:solidFill>
            <a:srgbClr val="333399"/>
          </a:solidFill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6510" rIns="16510" bIns="16510" numCol="1" spcCol="1270" anchor="ctr" anchorCtr="0">
          <a:noAutofit/>
        </a:bodyPr>
        <a:lstStyle/>
        <a:p>
          <a:pPr marL="228600" lvl="1" indent="-228600" algn="ctr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600" b="1" kern="1200" dirty="0">
              <a:latin typeface="Arial" panose="020B0604020202020204" pitchFamily="34" charset="0"/>
              <a:cs typeface="Arial" panose="020B0604020202020204" pitchFamily="34" charset="0"/>
            </a:rPr>
            <a:t>Кульминация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600" kern="1200" dirty="0">
              <a:latin typeface="Arial" panose="020B0604020202020204" pitchFamily="34" charset="0"/>
              <a:cs typeface="Arial" panose="020B0604020202020204" pitchFamily="34" charset="0"/>
            </a:rPr>
            <a:t>(преодоление трудностей-выполнение заданий</a:t>
          </a:r>
        </a:p>
      </dsp:txBody>
      <dsp:txXfrm rot="-5400000">
        <a:off x="1352020" y="1804891"/>
        <a:ext cx="6180365" cy="1132875"/>
      </dsp:txXfrm>
    </dsp:sp>
    <dsp:sp modelId="{CCAD960A-A01D-4329-A655-36123A81AFC6}">
      <dsp:nvSpPr>
        <dsp:cNvPr id="0" name=""/>
        <dsp:cNvSpPr/>
      </dsp:nvSpPr>
      <dsp:spPr>
        <a:xfrm rot="5400000">
          <a:off x="-289718" y="3773840"/>
          <a:ext cx="1931458" cy="1352020"/>
        </a:xfrm>
        <a:prstGeom prst="chevron">
          <a:avLst/>
        </a:prstGeom>
        <a:solidFill>
          <a:schemeClr val="accent3">
            <a:hueOff val="10993999"/>
            <a:satOff val="-7943"/>
            <a:lumOff val="2941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400" kern="1200" dirty="0"/>
        </a:p>
      </dsp:txBody>
      <dsp:txXfrm rot="-5400000">
        <a:off x="1" y="4160131"/>
        <a:ext cx="1352020" cy="579438"/>
      </dsp:txXfrm>
    </dsp:sp>
    <dsp:sp modelId="{C353B16E-222B-4011-9654-0ECF65AB9129}">
      <dsp:nvSpPr>
        <dsp:cNvPr id="0" name=""/>
        <dsp:cNvSpPr/>
      </dsp:nvSpPr>
      <dsp:spPr>
        <a:xfrm rot="5400000">
          <a:off x="3845122" y="991020"/>
          <a:ext cx="1255447" cy="624165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>
          <a:solidFill>
            <a:srgbClr val="333399"/>
          </a:solidFill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6510" rIns="16510" bIns="16510" numCol="1" spcCol="1270" anchor="ctr" anchorCtr="0">
          <a:noAutofit/>
        </a:bodyPr>
        <a:lstStyle/>
        <a:p>
          <a:pPr marL="228600" lvl="1" indent="-228600" algn="ctr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600" b="1" kern="1200" dirty="0">
              <a:latin typeface="Arial" panose="020B0604020202020204" pitchFamily="34" charset="0"/>
              <a:cs typeface="Arial" panose="020B0604020202020204" pitchFamily="34" charset="0"/>
            </a:rPr>
            <a:t>Развязка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600" kern="1200" dirty="0">
              <a:latin typeface="Arial" panose="020B0604020202020204" pitchFamily="34" charset="0"/>
              <a:cs typeface="Arial" panose="020B0604020202020204" pitchFamily="34" charset="0"/>
            </a:rPr>
            <a:t>(разрешение проблемного вопроса, победа знания над незнанием)</a:t>
          </a:r>
        </a:p>
      </dsp:txBody>
      <dsp:txXfrm rot="-5400000">
        <a:off x="1352020" y="3545408"/>
        <a:ext cx="6180365" cy="113287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E827C4-EA04-4981-94B8-098FAB7B2970}">
      <dsp:nvSpPr>
        <dsp:cNvPr id="0" name=""/>
        <dsp:cNvSpPr/>
      </dsp:nvSpPr>
      <dsp:spPr>
        <a:xfrm>
          <a:off x="2098" y="0"/>
          <a:ext cx="3265454" cy="441816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00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00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Приемы, используемые на уроке  служат консультационным материалом для родителей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Презентация своего опыта, результатов своей работы</a:t>
          </a:r>
        </a:p>
      </dsp:txBody>
      <dsp:txXfrm>
        <a:off x="2098" y="1767264"/>
        <a:ext cx="3265454" cy="1767264"/>
      </dsp:txXfrm>
    </dsp:sp>
    <dsp:sp modelId="{4A812BAE-A729-430C-8228-E4BBE1CD10B5}">
      <dsp:nvSpPr>
        <dsp:cNvPr id="0" name=""/>
        <dsp:cNvSpPr/>
      </dsp:nvSpPr>
      <dsp:spPr>
        <a:xfrm>
          <a:off x="899202" y="265089"/>
          <a:ext cx="1471247" cy="1471247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0C9CD41-C6CC-4B2D-9EDC-83DA16DCAB12}">
      <dsp:nvSpPr>
        <dsp:cNvPr id="0" name=""/>
        <dsp:cNvSpPr/>
      </dsp:nvSpPr>
      <dsp:spPr>
        <a:xfrm>
          <a:off x="3382758" y="0"/>
          <a:ext cx="3265454" cy="4418162"/>
        </a:xfrm>
        <a:prstGeom prst="roundRect">
          <a:avLst>
            <a:gd name="adj" fmla="val 10000"/>
          </a:avLst>
        </a:prstGeom>
        <a:solidFill>
          <a:schemeClr val="accent3">
            <a:hueOff val="5497000"/>
            <a:satOff val="-3971"/>
            <a:lumOff val="147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00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00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Систематизируют свои знания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Демонстрируют свои умения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Демонстрируют и оценивают результаты своего труда</a:t>
          </a:r>
        </a:p>
      </dsp:txBody>
      <dsp:txXfrm>
        <a:off x="3382758" y="1767264"/>
        <a:ext cx="3265454" cy="1767264"/>
      </dsp:txXfrm>
    </dsp:sp>
    <dsp:sp modelId="{3D30803D-0490-4222-B016-4BF54E813B25}">
      <dsp:nvSpPr>
        <dsp:cNvPr id="0" name=""/>
        <dsp:cNvSpPr/>
      </dsp:nvSpPr>
      <dsp:spPr>
        <a:xfrm>
          <a:off x="4262620" y="265089"/>
          <a:ext cx="1471247" cy="1471247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9FDF75C-2472-49EC-B01C-A0F0B5063516}">
      <dsp:nvSpPr>
        <dsp:cNvPr id="0" name=""/>
        <dsp:cNvSpPr/>
      </dsp:nvSpPr>
      <dsp:spPr>
        <a:xfrm>
          <a:off x="6728934" y="0"/>
          <a:ext cx="3265454" cy="4418162"/>
        </a:xfrm>
        <a:prstGeom prst="roundRect">
          <a:avLst>
            <a:gd name="adj" fmla="val 10000"/>
          </a:avLst>
        </a:prstGeom>
        <a:solidFill>
          <a:schemeClr val="accent3">
            <a:hueOff val="10993999"/>
            <a:satOff val="-7943"/>
            <a:lumOff val="294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Знакомятся «изнутри» с процессом обучения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Имеют возможность оценить уровень знания-незнания своего ребенка</a:t>
          </a:r>
        </a:p>
      </dsp:txBody>
      <dsp:txXfrm>
        <a:off x="6728934" y="1767264"/>
        <a:ext cx="3265454" cy="1767264"/>
      </dsp:txXfrm>
    </dsp:sp>
    <dsp:sp modelId="{26F6FD34-F363-4AB7-8515-E3ABC94B7071}">
      <dsp:nvSpPr>
        <dsp:cNvPr id="0" name=""/>
        <dsp:cNvSpPr/>
      </dsp:nvSpPr>
      <dsp:spPr>
        <a:xfrm>
          <a:off x="7626037" y="265089"/>
          <a:ext cx="1471247" cy="1471247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9DC370-F566-431B-A852-F59C5DF8F6C7}">
      <dsp:nvSpPr>
        <dsp:cNvPr id="0" name=""/>
        <dsp:cNvSpPr/>
      </dsp:nvSpPr>
      <dsp:spPr>
        <a:xfrm flipV="1">
          <a:off x="468835" y="4352964"/>
          <a:ext cx="9196768" cy="42076"/>
        </a:xfrm>
        <a:prstGeom prst="leftRightArrow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7CB9172E-4039-460D-AAAB-F5D84AE6758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1C7F154-0B60-4489-BD7A-510AFF2A181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/>
              <a:t>17.12.2023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865BC61-AADC-4483-9DF5-390AD2CDCC9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E3474B1-20F2-4ABB-94FA-A05CE39C770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059B4C-F148-4FAF-B605-6FA156F820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219129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/>
              <a:t>17.12.2023</a:t>
            </a:r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FE4962-402E-4980-B296-C6148DB1E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1546754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Уважаемые коллеги! Сегодня я хотела бы поделиться  опытом проведения нетрадиционных уроков в рамках предметной недели в начальной школе.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FE4962-402E-4980-B296-C6148DB1EED7}" type="slidenum">
              <a:rPr lang="ru-RU" smtClean="0"/>
              <a:t>1</a:t>
            </a:fld>
            <a:endParaRPr lang="ru-RU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9414085-01E6-43E7-8107-E4A981F0891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ru-RU"/>
              <a:t>17.12.2023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944C537-C937-4871-9745-823645CB672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80728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Предметная</a:t>
            </a:r>
            <a:r>
              <a:rPr lang="ru-RU" baseline="0" dirty="0"/>
              <a:t> неделя – это не только интересные познавательные мероприятия для детей. Это и новые возможности для учителя: показать свое мастерство, передать опыт, познакомиться с новыми методическими приемами. Технологиями обучения. Так, в процессе изучения приёмов формирования ФГ и требований к современному уроку, творческой группой учителей </a:t>
            </a:r>
            <a:r>
              <a:rPr lang="ru-RU" baseline="0" dirty="0" err="1"/>
              <a:t>нач.классов</a:t>
            </a:r>
            <a:r>
              <a:rPr lang="ru-RU" baseline="0" dirty="0"/>
              <a:t> была разработана технологическая карта урока окружающего мира в 1 классе «Как путешествует письмо». Данный урок был проведен на базе 1А класса молодым специалистом Киселевой Д.И. и показан педагогам школы, методические материалы </a:t>
            </a:r>
            <a:r>
              <a:rPr lang="ru-RU" baseline="0"/>
              <a:t>представлены городскому </a:t>
            </a:r>
            <a:r>
              <a:rPr lang="ru-RU" baseline="0" dirty="0"/>
              <a:t>сообществу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E4962-402E-4980-B296-C6148DB1EED7}" type="slidenum">
              <a:rPr lang="ru-RU" smtClean="0"/>
              <a:t>10</a:t>
            </a:fld>
            <a:endParaRPr lang="ru-RU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DBFF56F-F691-404B-AEA2-DF2845D2D17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ru-RU"/>
              <a:t>17.12.2023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E9A04D3-DCA0-4A72-B83E-D528EDF4BB5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87072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Для формирования разных видов смыслового чтения  используется  приём </a:t>
            </a:r>
            <a:r>
              <a:rPr lang="ru-RU" sz="1400" b="0" i="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«День единого текста». Данный прием был </a:t>
            </a:r>
            <a:r>
              <a:rPr lang="ru-RU" sz="1400" b="0" i="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опробирован</a:t>
            </a:r>
            <a:r>
              <a:rPr lang="ru-RU" sz="1400" b="0" i="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нами в школе впервые в прошлом году. 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 всех уроках в этот день для обучающихся предлагался единый текст. День единого текста провели по параллелям.</a:t>
            </a: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Например, второклассники</a:t>
            </a:r>
            <a:r>
              <a:rPr lang="ru-RU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работали с текстом сказки самарской писательницы Марии Пашининой 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«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Самарик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 рождение Самары». На уроке литературного чтения ребята знакомились с текстом,</a:t>
            </a:r>
            <a:r>
              <a:rPr lang="ru-RU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давали характеристику главного героя.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На уроке русского языка работали с предложением;</a:t>
            </a:r>
            <a:r>
              <a:rPr lang="ru-RU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уделили внимание именам прилагательным, которые помогли сделать описание главного героя –хранителя </a:t>
            </a:r>
            <a:r>
              <a:rPr lang="ru-RU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Самарика</a:t>
            </a:r>
            <a:r>
              <a:rPr lang="ru-RU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очень выразительным, ярким, точным. 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Данное описание помогло  справиться с творческим  заданием  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 уроке технологии, когда ребята делали поделки или объёмную игрушку из пластилина. 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 уроке математики решали задачи. Т.е. все задания составлялись</a:t>
            </a:r>
            <a:r>
              <a:rPr lang="ru-RU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на материале определенного текста. 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Тексты могут быть разных жанров и разной тематики. В 4 классе мы использовали текст из учебного пособия  «Рассказы по истории Самарского края» «Василий Татищев и Оренбургская экспедиция»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E4962-402E-4980-B296-C6148DB1EED7}" type="slidenum">
              <a:rPr lang="ru-RU" smtClean="0"/>
              <a:t>11</a:t>
            </a:fld>
            <a:endParaRPr lang="ru-RU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EA06023-BB44-4135-AB73-8FFB3DB2580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ru-RU"/>
              <a:t>17.12.2023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F5019FA-F326-4609-B494-E433B6B1E5E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69576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Урок – конференция тоже является необычным для детей. Для его успеха необходим подлинный интерес к докладам, темы которых учащиеся выбирают сами. Сведения и сообщения учащихся должны быть сделаны в такой форме, которая обеспечила бы доступность излагаемого материала для всех присутствующих. Это требует индивидуальной подготовительной работы с докладчиками. Продолжительность каждого доклада не должна быть длительной. Нужно изложить и постановку проблемы, и основные результаты опытов, и выводы. Задача учителя – помочь учащемуся подготовить сообщение в соответствии с темой, убедиться, что он излагает хорошим языком, в рамках регламента времени. Слушатели не могут воспринять подряд более 4-5 сообщений. Можно провести оживленную дискуссию по докладам. 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Лучшие работы можно представить на школьной научно-практической конференции.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FE4962-402E-4980-B296-C6148DB1EED7}" type="slidenum">
              <a:rPr lang="ru-RU" smtClean="0"/>
              <a:t>12</a:t>
            </a:fld>
            <a:endParaRPr lang="ru-RU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F235D0F-AAFB-4A10-8BCF-56389CE66C1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ru-RU"/>
              <a:t>17.12.2023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AC0651A-7427-4789-A6ED-D9CCE276EC7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3568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Нетрадиционные уроки в начальной школе занимают значительное место. Это связано с возрастными особенностями младших школьников, игровой основой данных уроков, оригинальностью их проведения. Но слишком</a:t>
            </a:r>
            <a:r>
              <a:rPr lang="ru-RU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частое обращение к подобным формам организации учебного процесса</a:t>
            </a:r>
            <a:r>
              <a:rPr lang="ru-RU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нецелесообразно, так как это может привести к потере устойчивого интереса к</a:t>
            </a:r>
            <a:r>
              <a:rPr lang="ru-RU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редмету и процессу учения. Нетрадиционному уроку должна предшествовать</a:t>
            </a:r>
            <a:r>
              <a:rPr lang="ru-RU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тщательная подготовка.</a:t>
            </a: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Пробуйте!</a:t>
            </a:r>
            <a:r>
              <a:rPr lang="ru-RU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Творите! Создавайте!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FE4962-402E-4980-B296-C6148DB1EED7}" type="slidenum">
              <a:rPr lang="ru-RU" smtClean="0"/>
              <a:t>13</a:t>
            </a:fld>
            <a:endParaRPr lang="ru-RU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731B812-E4B9-4AD4-A22D-698D285C2E5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ru-RU"/>
              <a:t>17.12.2023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E9D64AB-3577-4889-970A-9D6E7E1CCC5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47445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Нетрадиционный или нестандартный урок – это занятие, имеющее нетрадиционную, гибкую, вариативную структуру и ориентированное, главным образом, на повышение интереса учащихся к обучению посредством новой формы организации их учебной деятельности.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E4962-402E-4980-B296-C6148DB1EED7}" type="slidenum">
              <a:rPr lang="ru-RU" smtClean="0"/>
              <a:t>2</a:t>
            </a:fld>
            <a:endParaRPr lang="ru-RU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168D606-AF58-4214-B89F-89603762ABE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ru-RU"/>
              <a:t>17.12.2023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C9CDBEA-3317-4930-8F91-60766A81D64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90980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Целесообразность использования данных форм организации деятельности обучающихся в рамках проведения предметной недели неоспорима. Так как развитие интереса к учебному предмету - одна из главных задач проведения предметных недель в школе .</a:t>
            </a:r>
          </a:p>
          <a:p>
            <a:r>
              <a:rPr lang="ru-RU" dirty="0"/>
              <a:t>Учащиеся должны получить не только сумму знаний, ощутить поэзию науки.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E4962-402E-4980-B296-C6148DB1EED7}" type="slidenum">
              <a:rPr lang="ru-RU" smtClean="0"/>
              <a:t>3</a:t>
            </a:fld>
            <a:endParaRPr lang="ru-RU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8B54DF0-A4B8-4663-BBF5-93C9E517B14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ru-RU"/>
              <a:t>17.12.2023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F429E46-A0AF-40C5-8858-5DB1EE3073A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51253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Существует огромное количество видов нетрадиционных уроков. Остановлюсь на некоторых из них.</a:t>
            </a: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Распространенным видом нетрадиционного урока в начальной школе является  урок-игра. Факторы, сопровождающие игру, интерес, чувство удовлетворения, радости - облегчают обучение. Игра конкретна и соответствует развитию младших школьников. Возбуждение, вызываемое игрой, создает как бы зону торможения для всего того, что находится вне игры. Учебная задача данных уроков – обобщение и систематизация знаний.  Урок-игру продуктивнее организовывать тогда, когда необходимо на практике показать, как правильно применять знания.</a:t>
            </a: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Уроки-Игры могут быть построены по аналогии с одноименными телевизионными играми «Что? Где? Когда?», «Поле чудес», «Счастливый случай» и содержать чёткие правила, понятные ученику. </a:t>
            </a: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FE4962-402E-4980-B296-C6148DB1EED7}" type="slidenum">
              <a:rPr lang="ru-RU" smtClean="0"/>
              <a:t>4</a:t>
            </a:fld>
            <a:endParaRPr lang="ru-RU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06C7878-41EA-4BB7-957F-57EB9371BD3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ru-RU"/>
              <a:t>17.12.2023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08F02D0-EA49-401F-8107-7F7652A2282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58693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Урок-сказка может иметь сказочный сюжет или сопровождаться появлением и действиями сказочного</a:t>
            </a:r>
            <a:r>
              <a:rPr lang="ru-RU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героя. 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качестве завязки,  используется проблемный вопрос, необычная ситуация, загадка, появление героя сказки. На этапе кульминации, т. е.  развития сюжета, где идет борьба добра и зла, я ввожу необычные новые сведения о героях сказки,  споры, шутки, преодоление трудностей и т.д. Во время этого этапа урока дети незаметно для себя отвечают на вопросы  по прошедшему материалу, узнают новый дополнительный материал по теме урока. Заканчивается урок – сказка развязкой, победой добра над злом, знания над незнанием.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E4962-402E-4980-B296-C6148DB1EED7}" type="slidenum">
              <a:rPr lang="ru-RU" smtClean="0"/>
              <a:t>5</a:t>
            </a:fld>
            <a:endParaRPr lang="ru-RU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99FD750-DB5E-4EB4-B20A-E32E3972801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ru-RU"/>
              <a:t>17.12.2023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3E714A3-5678-4A9C-8DDA-CBD020A2308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14486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Одним</a:t>
            </a:r>
            <a:r>
              <a:rPr lang="ru-RU" baseline="0" dirty="0"/>
              <a:t> из видов нетрадиционных уроков является урок-исследование. </a:t>
            </a:r>
            <a:r>
              <a:rPr lang="ru-RU" dirty="0"/>
              <a:t>В основе него лежит проблемное обучение.</a:t>
            </a:r>
            <a:r>
              <a:rPr lang="ru-RU" baseline="0" dirty="0"/>
              <a:t> В рамках предметной недели окружающего мира был проведен урок литературного чтения по произведению Л. Н. Толстого «Русак». Урок предполагает исследование литературного и научного текстов.</a:t>
            </a: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 этапе самоопределения ставятся</a:t>
            </a:r>
            <a:r>
              <a:rPr lang="ru-RU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вопросы, на которые дети в процессе урока формулируют ответы. (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-Как вы представляете 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жизнь зайца- русака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?-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Трудно ли русаку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зимой из-за цвета?</a:t>
            </a:r>
            <a:r>
              <a:rPr lang="ru-RU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Откуда мы это можем узнать?)</a:t>
            </a:r>
          </a:p>
          <a:p>
            <a:r>
              <a:rPr lang="ru-R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 этом этапе предлагается прием «Корзина идей». Когда обучающиеся вспоминают все, что имеет отношение к заявленной теме, происходит обобщение накопленного опыта и подготовка к восприятию нового материала.</a:t>
            </a:r>
          </a:p>
          <a:p>
            <a:r>
              <a:rPr lang="ru-RU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Перед первичным знакомством с текстом проводится словарная работа.  </a:t>
            </a:r>
          </a:p>
          <a:p>
            <a:r>
              <a:rPr lang="ru-RU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 одном из этапов мы переходим к работе с научно-познавательным текстом, на основе которого составляется таблица различий животных; находятся научные факты, использованные писателем в данном произведении.</a:t>
            </a:r>
            <a:endParaRPr lang="ru-RU" baseline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C221B8-CF96-45CD-8B65-829C90BF964D}" type="slidenum">
              <a:rPr lang="ru-RU" smtClean="0"/>
              <a:t>6</a:t>
            </a:fld>
            <a:endParaRPr lang="ru-RU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52D329F-F8CA-44BC-B8E8-B72D43CE9BD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ru-RU"/>
              <a:t>17.12.2023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DF229F4-F43D-4196-9C39-A97B9CFB0AD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10121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/>
              <a:t>Активизируется познавательная активность, у детей появляется азарт, возникают новые вопросы. Необходимо поддержать их любознательность. Такие уроки часто не выдерживают строгого сценария, т.к. в процессе работы возникает множество идей у детей и педагогов. </a:t>
            </a:r>
          </a:p>
          <a:p>
            <a:pPr indent="449580" algn="just">
              <a:lnSpc>
                <a:spcPct val="105000"/>
              </a:lnSpc>
              <a:spcAft>
                <a:spcPts val="750"/>
              </a:spcAft>
            </a:pP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Межпредметная интеграция дает возможность систематизировать и обобщать знания учащихся по смежным учебным предметам.  Особенно заметно это проявляется в области гуманитарных предметов.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C221B8-CF96-45CD-8B65-829C90BF964D}" type="slidenum">
              <a:rPr lang="ru-RU" smtClean="0"/>
              <a:t>7</a:t>
            </a:fld>
            <a:endParaRPr lang="ru-RU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DE4EA9E-496B-41E8-8B7B-158BBFA1904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ru-RU"/>
              <a:t>17.12.2023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2416193-696A-42E1-97AD-9AAA72B5141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8161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Уроки-путешествия -</a:t>
            </a:r>
            <a:r>
              <a:rPr lang="ru-RU" sz="120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это яркая, эмоциональная</a:t>
            </a:r>
            <a:r>
              <a:rPr lang="ru-RU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игровая форма работы. Она имеет свои отличительные особенности:</a:t>
            </a: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наличие карты игры-путешествия;</a:t>
            </a: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в карте игры-путешествия отмечаются все остановки (станции), на которых предстоит побывать участникам путешествия;</a:t>
            </a: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определяется транспорт, на котором будут путешествовать дети (самолет, ракета, велосипед, машина и т.д.);</a:t>
            </a: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перемещение со станции на станцию может сопровождаться музыкальными заставками, игровыми конкурсами, стихами и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т.д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</a:t>
            </a: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в путешествие в обязательном порядке включаются элементы ролевой игры (распределение ролей, форма или ее отдельные элементы и т.д.);</a:t>
            </a: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путешествие обычно заканчивается в том месте, откуда оно начиналось.</a:t>
            </a: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Игра-путешествие может включать в себя музыку, танцы, элементы театрализации, познавательные конкурсы и т.д. Такой урок позволяет разнообразить виды работ, найти каждому ученику занятие по душе.</a:t>
            </a: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Урок-путешествие требует большой предварительной подготовки, специального подбора материала, логической увязки каждого упражнения с идеей урока. В рамках предметной недели литературного чтения был проведен открытый урок</a:t>
            </a:r>
            <a:r>
              <a:rPr lang="ru-RU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«Путешествие в </a:t>
            </a:r>
            <a:r>
              <a:rPr lang="ru-RU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Книгоград</a:t>
            </a:r>
            <a:r>
              <a:rPr lang="ru-RU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 на уроке присутствовали учителя и родители.</a:t>
            </a:r>
          </a:p>
          <a:p>
            <a:r>
              <a:rPr lang="ru-RU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Материалами данного урока вы сможете воспользоваться, пройдя по ссылке, представленной на экране.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E4962-402E-4980-B296-C6148DB1EED7}" type="slidenum">
              <a:rPr lang="ru-RU" smtClean="0"/>
              <a:t>8</a:t>
            </a:fld>
            <a:endParaRPr lang="ru-RU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AC2E014-CE43-4951-9F83-D5059E22BA6D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ru-RU"/>
              <a:t>17.12.2023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C67BB3D-362C-4DD7-8527-3090D753FF7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93938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Родители в качестве помощников учителя могут быть привлечены к проведению уроков-смотров</a:t>
            </a:r>
            <a:r>
              <a:rPr lang="ru-RU" baseline="0" dirty="0"/>
              <a:t> знаний.  Такие уроки благоприятны и для родителей, и для учеников, и для учителя. Данный урок учитель выстраивает таким образом, чтобы показать родителю приемы работы над каким-либо видом учебных заданий, дать шанс ученику еще раз вспомнить алгоритм выполнения данного вида заданий, а затем выполнить подобное задание в качестве контрольного.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E4962-402E-4980-B296-C6148DB1EED7}" type="slidenum">
              <a:rPr lang="ru-RU" smtClean="0"/>
              <a:t>9</a:t>
            </a:fld>
            <a:endParaRPr lang="ru-RU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A12A346-7CA6-42F8-8DB5-1997A77BB83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ru-RU"/>
              <a:t>17.12.2023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21A9F06-EA66-457A-8351-99375CC95C6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39994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910080" y="359898"/>
            <a:ext cx="987552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910080" y="1850064"/>
            <a:ext cx="987552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087E7-EDB2-475B-B192-13D077D64724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5B950-9C7F-4960-A956-6B93BA56DFB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1228577" y="1413802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542901" y="1345016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087E7-EDB2-475B-B192-13D077D64724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5B950-9C7F-4960-A956-6B93BA56DF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144000" y="274640"/>
            <a:ext cx="2438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24000" y="274641"/>
            <a:ext cx="7416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087E7-EDB2-475B-B192-13D077D64724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5B950-9C7F-4960-A956-6B93BA56DF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087E7-EDB2-475B-B192-13D077D64724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5B950-9C7F-4960-A956-6B93BA56DF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043853" y="-54"/>
            <a:ext cx="9144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37856" y="2600325"/>
            <a:ext cx="85344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37856" y="1066800"/>
            <a:ext cx="85344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087E7-EDB2-475B-B192-13D077D64724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5B950-9C7F-4960-A956-6B93BA56DFB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3048000" y="0"/>
            <a:ext cx="1016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896428" y="2814656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3210752" y="2745870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91414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03478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087E7-EDB2-475B-B192-13D077D64724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5B950-9C7F-4960-A956-6B93BA56DF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160336"/>
            <a:ext cx="109728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21792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960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1792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087E7-EDB2-475B-B192-13D077D64724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5B950-9C7F-4960-A956-6B93BA56DF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 anchor="ctr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087E7-EDB2-475B-B192-13D077D64724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5B950-9C7F-4960-A956-6B93BA56DF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53312" y="0"/>
            <a:ext cx="10838688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087E7-EDB2-475B-B192-13D077D64724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5B950-9C7F-4960-A956-6B93BA56DFB3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16778"/>
            <a:ext cx="508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406964"/>
            <a:ext cx="508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609600" y="2133601"/>
            <a:ext cx="108712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087E7-EDB2-475B-B192-13D077D64724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5B950-9C7F-4960-A956-6B93BA56DF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49195" y="1066800"/>
            <a:ext cx="36576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087E7-EDB2-475B-B192-13D077D64724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5B950-9C7F-4960-A956-6B93BA56DFB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016000" y="1066800"/>
            <a:ext cx="6096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17600" y="1143004"/>
            <a:ext cx="58928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528967" y="954341"/>
            <a:ext cx="9144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6671556" y="936786"/>
            <a:ext cx="865632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17600" y="4800600"/>
            <a:ext cx="58928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1087902" y="-815922"/>
            <a:ext cx="2185183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25089" y="21103"/>
            <a:ext cx="2269588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243842" y="1055077"/>
            <a:ext cx="1500956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350498" y="-54"/>
            <a:ext cx="10841503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914144" y="274638"/>
            <a:ext cx="999744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914144" y="1447800"/>
            <a:ext cx="999744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9E087E7-EDB2-475B-B192-13D077D64724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D45B950-9C7F-4960-A956-6B93BA56DFB3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school25.tgl.net.ru/mo-uchitelej/1783-otkrytyj-urok-po-okruzhayushchemu-miru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cloud.mail.ru/public/eidr/LSCXzksmi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cloud.mail.ru/public/HgmQ/mQ3ES3C1g" TargetMode="Externa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8D73B9-E48C-42D1-83B4-4830D4D2A1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79488" y="2960849"/>
            <a:ext cx="9875520" cy="1472184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Нетрадиционные формы </a:t>
            </a:r>
            <a:br>
              <a:rPr lang="ru-RU" sz="48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8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организации уроков </a:t>
            </a:r>
            <a:br>
              <a:rPr lang="ru-RU" sz="48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8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способ повышения </a:t>
            </a:r>
            <a:br>
              <a:rPr lang="ru-RU" sz="48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8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учебной мотивации </a:t>
            </a:r>
            <a:br>
              <a:rPr lang="ru-RU" sz="48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8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младших школьников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76D8EB7-50D8-4DEE-821C-CCB5D926A8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48584" y="4871280"/>
            <a:ext cx="8091055" cy="1655762"/>
          </a:xfrm>
        </p:spPr>
        <p:txBody>
          <a:bodyPr/>
          <a:lstStyle/>
          <a:p>
            <a:pPr algn="r"/>
            <a:r>
              <a:rPr lang="ru-RU" b="1" dirty="0"/>
              <a:t>Юсупова Фарида </a:t>
            </a:r>
            <a:r>
              <a:rPr lang="ru-RU" b="1" dirty="0" err="1"/>
              <a:t>Харисовна</a:t>
            </a:r>
            <a:r>
              <a:rPr lang="ru-RU" b="1" dirty="0"/>
              <a:t>,</a:t>
            </a:r>
          </a:p>
          <a:p>
            <a:pPr algn="r"/>
            <a:r>
              <a:rPr lang="ru-RU" dirty="0"/>
              <a:t>учитель начальных классов</a:t>
            </a:r>
          </a:p>
          <a:p>
            <a:pPr algn="r"/>
            <a:r>
              <a:rPr lang="ru-RU" dirty="0"/>
              <a:t>МБУ «Школа № 25» г. о. Тольятти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C7AEF40-F674-42E2-9FBC-CEBDDB18A1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5B950-9C7F-4960-A956-6B93BA56DFB3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89667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1215" y="224287"/>
            <a:ext cx="10600369" cy="1193351"/>
          </a:xfrm>
        </p:spPr>
        <p:txBody>
          <a:bodyPr>
            <a:noAutofit/>
          </a:bodyPr>
          <a:lstStyle/>
          <a:p>
            <a:pPr algn="ctr"/>
            <a:r>
              <a:rPr lang="ru-RU" sz="40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Урок окружающего мира </a:t>
            </a:r>
            <a:br>
              <a:rPr lang="ru-RU" sz="40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«Как путешествует письмо», </a:t>
            </a:r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класс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r>
              <a:rPr lang="en-US" dirty="0">
                <a:hlinkClick r:id="rId3"/>
              </a:rPr>
              <a:t>https://school25.tgl.net.ru/mo-uchitelej/1783-otkrytyj-urok-po-okruzhayushchemu-miru</a:t>
            </a:r>
            <a:r>
              <a:rPr lang="ru-RU" dirty="0"/>
              <a:t>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52"/>
          <a:stretch/>
        </p:blipFill>
        <p:spPr bwMode="auto">
          <a:xfrm>
            <a:off x="1620028" y="2630618"/>
            <a:ext cx="4967509" cy="32497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E:\фото_НЕДЕЛЯ\20211222_114445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72"/>
          <a:stretch/>
        </p:blipFill>
        <p:spPr bwMode="auto">
          <a:xfrm>
            <a:off x="6587537" y="2630618"/>
            <a:ext cx="5374424" cy="30766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825756" y="5880400"/>
            <a:ext cx="10009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Урок разработан творческой группой учителей: Юсуповой Ф.Х., Киселевой Д.И., Подузовой Л.Н.. </a:t>
            </a:r>
            <a:r>
              <a:rPr lang="ru-RU" dirty="0" err="1"/>
              <a:t>Элекиной</a:t>
            </a:r>
            <a:r>
              <a:rPr lang="ru-RU" dirty="0"/>
              <a:t> Р.В., Радченко С.П.</a:t>
            </a:r>
          </a:p>
        </p:txBody>
      </p:sp>
    </p:spTree>
    <p:extLst>
      <p:ext uri="{BB962C8B-B14F-4D97-AF65-F5344CB8AC3E}">
        <p14:creationId xmlns:p14="http://schemas.microsoft.com/office/powerpoint/2010/main" val="21470837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8002" y="219973"/>
            <a:ext cx="9997440" cy="114300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ДЕНЬ ЕДИНОГО ТЕКСТА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0861" y="1362972"/>
            <a:ext cx="4038082" cy="5244861"/>
          </a:xfrm>
        </p:spPr>
        <p:txBody>
          <a:bodyPr>
            <a:normAutofit/>
          </a:bodyPr>
          <a:lstStyle/>
          <a:p>
            <a:pPr marL="0" lvl="0" indent="0" algn="ctr">
              <a:spcBef>
                <a:spcPts val="0"/>
              </a:spcBef>
              <a:buClrTx/>
              <a:buSzTx/>
              <a:buNone/>
            </a:pPr>
            <a:r>
              <a:rPr lang="ru-RU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ПОЗВОЛЯЕТ:</a:t>
            </a:r>
          </a:p>
          <a:p>
            <a:pPr marL="342900" lvl="0" indent="-342900">
              <a:spcBef>
                <a:spcPts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ru-RU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учить обучающихся вдумчиво читать;</a:t>
            </a:r>
          </a:p>
          <a:p>
            <a:pPr marL="342900" lvl="0" indent="-342900">
              <a:spcBef>
                <a:spcPts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ru-RU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извлекать из прочитанного нужную информацию; </a:t>
            </a:r>
          </a:p>
          <a:p>
            <a:pPr marL="342900" lvl="0" indent="-342900">
              <a:spcBef>
                <a:spcPts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ru-RU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соотносить ее с имеющимися знаниями, интерпретировать и оценивать.</a:t>
            </a:r>
          </a:p>
        </p:txBody>
      </p:sp>
      <p:pic>
        <p:nvPicPr>
          <p:cNvPr id="2050" name="Picture 2" descr="C:\Users\19\Downloads\_A8ovYMsjq4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5094" y="4149306"/>
            <a:ext cx="3393207" cy="24240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19\Downloads\wUlsjpuI8yw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5094" y="1367286"/>
            <a:ext cx="3372066" cy="21307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19\Downloads\AICKRAhpTrk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355" y="1367286"/>
            <a:ext cx="3209026" cy="24067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19\Downloads\zF-ImfvM36k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124" y="3960084"/>
            <a:ext cx="2967487" cy="26132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59146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CE7E0A-11C8-4B4B-8139-BD5B9425C8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888" y="650496"/>
            <a:ext cx="10515600" cy="524934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Урок-конференция</a:t>
            </a:r>
            <a:br>
              <a:rPr lang="ru-RU" sz="44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400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Научно-практическая конференция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42785B7-50EF-4EDF-9C0C-8F4C7730948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97"/>
          <a:stretch/>
        </p:blipFill>
        <p:spPr>
          <a:xfrm>
            <a:off x="331159" y="1621766"/>
            <a:ext cx="4881061" cy="31227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DAE801E-5ECB-45AB-8107-4CBF8A37364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25"/>
          <a:stretch/>
        </p:blipFill>
        <p:spPr>
          <a:xfrm>
            <a:off x="6607834" y="1759789"/>
            <a:ext cx="5348977" cy="3294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BB192D0-6D42-4089-B06C-30C3A2FA12B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92"/>
          <a:stretch/>
        </p:blipFill>
        <p:spPr>
          <a:xfrm>
            <a:off x="4069644" y="4366643"/>
            <a:ext cx="4126089" cy="24913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Выгнутая вправо стрелка 2"/>
          <p:cNvSpPr/>
          <p:nvPr/>
        </p:nvSpPr>
        <p:spPr>
          <a:xfrm>
            <a:off x="10748513" y="414068"/>
            <a:ext cx="983411" cy="1035169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22130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7FFAFA-FD0F-4701-A71B-6C09B0DCA9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93775"/>
          </a:xfrm>
        </p:spPr>
        <p:txBody>
          <a:bodyPr/>
          <a:lstStyle/>
          <a:p>
            <a:pPr algn="ctr"/>
            <a:r>
              <a:rPr lang="ru-RU" sz="4400" b="1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НЕТРАДИЦИОННЫЙ  УРОК</a:t>
            </a:r>
            <a:endParaRPr lang="ru-RU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E34A31F-B5BC-45A2-8162-93D2C198DF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15063" y="1358900"/>
            <a:ext cx="9782355" cy="4818063"/>
          </a:xfrm>
        </p:spPr>
        <p:txBody>
          <a:bodyPr>
            <a:normAutofit fontScale="92500" lnSpcReduction="10000"/>
          </a:bodyPr>
          <a:lstStyle/>
          <a:p>
            <a:pPr>
              <a:buClr>
                <a:srgbClr val="4D4D4D"/>
              </a:buClr>
              <a:buFont typeface="Wingdings" panose="05000000000000000000" pitchFamily="2" charset="2"/>
              <a:buChar char="Ø"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Способствует развитию инициативы и коммуникативных навыков</a:t>
            </a:r>
          </a:p>
          <a:p>
            <a:pPr>
              <a:buClr>
                <a:srgbClr val="4D4D4D"/>
              </a:buClr>
              <a:buFont typeface="Wingdings" panose="05000000000000000000" pitchFamily="2" charset="2"/>
              <a:buChar char="Ø"/>
            </a:pP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4D4D4D"/>
              </a:buClr>
              <a:buFont typeface="Wingdings" panose="05000000000000000000" pitchFamily="2" charset="2"/>
              <a:buChar char="Ø"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Приближает школьное обучение к жизни</a:t>
            </a:r>
          </a:p>
          <a:p>
            <a:pPr>
              <a:buClr>
                <a:srgbClr val="4D4D4D"/>
              </a:buClr>
              <a:buFont typeface="Wingdings" panose="05000000000000000000" pitchFamily="2" charset="2"/>
              <a:buChar char="Ø"/>
            </a:pP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4D4D4D"/>
              </a:buClr>
              <a:buFont typeface="Wingdings" panose="05000000000000000000" pitchFamily="2" charset="2"/>
              <a:buChar char="Ø"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Предполагает самостоятельный поиск средств      и способов решения задач, связанных с    реальными ситуациями</a:t>
            </a:r>
          </a:p>
          <a:p>
            <a:pPr>
              <a:buClr>
                <a:srgbClr val="4D4D4D"/>
              </a:buClr>
              <a:buFont typeface="Wingdings" panose="05000000000000000000" pitchFamily="2" charset="2"/>
              <a:buChar char="Ø"/>
            </a:pP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4D4D4D"/>
              </a:buClr>
              <a:buFont typeface="Wingdings" panose="05000000000000000000" pitchFamily="2" charset="2"/>
              <a:buChar char="Ø"/>
            </a:pP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 Искореняет негативные явления   и самое главное –  приносит радость.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9326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6544" y="859536"/>
            <a:ext cx="9363456" cy="2824495"/>
          </a:xfrm>
        </p:spPr>
        <p:txBody>
          <a:bodyPr>
            <a:normAutofit fontScale="90000"/>
          </a:bodyPr>
          <a:lstStyle/>
          <a:p>
            <a:pPr algn="just"/>
            <a:r>
              <a:rPr lang="ru-RU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</a:t>
            </a:r>
            <a:r>
              <a:rPr lang="ru-RU" sz="4400" b="1" i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Нетрадиционный урок </a:t>
            </a:r>
            <a:r>
              <a:rPr lang="ru-RU" sz="4400" i="1" dirty="0">
                <a:solidFill>
                  <a:schemeClr val="tx1"/>
                </a:solidFill>
              </a:rPr>
              <a:t>- это импровизированное учебное занятие, имеющее нетрадиционную (неустановленную) структуру. </a:t>
            </a:r>
            <a:br>
              <a:rPr lang="ru-RU" sz="4400" i="1" dirty="0">
                <a:solidFill>
                  <a:schemeClr val="tx1"/>
                </a:solidFill>
              </a:rPr>
            </a:br>
            <a:br>
              <a:rPr lang="ru-RU" sz="4400" i="1" dirty="0">
                <a:solidFill>
                  <a:schemeClr val="tx1"/>
                </a:solidFill>
              </a:rPr>
            </a:br>
            <a:r>
              <a:rPr lang="ru-RU" sz="4400" i="1" dirty="0">
                <a:solidFill>
                  <a:schemeClr val="tx1"/>
                </a:solidFill>
              </a:rPr>
              <a:t>                                                             </a:t>
            </a:r>
            <a:r>
              <a:rPr lang="ru-RU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И. П. </a:t>
            </a:r>
            <a:r>
              <a:rPr lang="ru-RU" sz="3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Подласый</a:t>
            </a:r>
            <a:endParaRPr lang="ru-RU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E:\фото_НЕДЕЛЯ\кук театр 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39" t="27984" r="21707" b="30453"/>
          <a:stretch/>
        </p:blipFill>
        <p:spPr bwMode="auto">
          <a:xfrm>
            <a:off x="8083296" y="4443984"/>
            <a:ext cx="3712464" cy="18470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фото_НЕДЕЛЯ\Нетрад_КУК ТЕАТР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22" b="10738"/>
          <a:stretch/>
        </p:blipFill>
        <p:spPr bwMode="auto">
          <a:xfrm>
            <a:off x="1645920" y="3822192"/>
            <a:ext cx="5449824" cy="2560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97550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3156" y="309144"/>
            <a:ext cx="9997440" cy="1143000"/>
          </a:xfrm>
        </p:spPr>
        <p:txBody>
          <a:bodyPr>
            <a:normAutofit/>
          </a:bodyPr>
          <a:lstStyle/>
          <a:p>
            <a:pPr algn="ctr"/>
            <a:r>
              <a:rPr lang="ru-RU" sz="4400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Нетрадиционные уроки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39019" y="1447800"/>
            <a:ext cx="10272565" cy="5039264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Расширяют и углубляют знания по предмету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Формируют умение учиться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Повышают интерес к предмету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Стимулируют развитие инициативы, самостоятельного поиска решения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Устраняют  «страх ошибки»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Обогащают коммуникативный </a:t>
            </a:r>
          </a:p>
          <a:p>
            <a:pPr marL="82296" indent="0">
              <a:buNone/>
            </a:pP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   опыт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21"/>
          <a:stretch/>
        </p:blipFill>
        <p:spPr bwMode="auto">
          <a:xfrm>
            <a:off x="8788540" y="4606507"/>
            <a:ext cx="3078732" cy="20185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AB4E3B5-A99B-4C3E-9B59-9959D4D153A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7317" t="27685"/>
          <a:stretch/>
        </p:blipFill>
        <p:spPr>
          <a:xfrm>
            <a:off x="9986714" y="2177464"/>
            <a:ext cx="1880558" cy="15664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459277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66491" y="1404826"/>
            <a:ext cx="576819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Требования к организации урока-игры:</a:t>
            </a:r>
          </a:p>
          <a:p>
            <a:pPr algn="ctr"/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игровое задание должно совпадать с учебным;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содержание должно быть посильным для каждого</a:t>
            </a:r>
          </a:p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    ученика;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правила игры понятны и прозрачны;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итог игры должно быть четким и справедливым.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08362" y="408128"/>
            <a:ext cx="3048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333399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Урок-игра 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349041" y="408127"/>
            <a:ext cx="584295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333399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Урок-соревнование </a:t>
            </a:r>
            <a:endParaRPr lang="ru-RU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2"/>
          <a:stretch/>
        </p:blipFill>
        <p:spPr bwMode="auto">
          <a:xfrm>
            <a:off x="7462119" y="2191109"/>
            <a:ext cx="4365625" cy="33623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59725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77782" y="0"/>
            <a:ext cx="3917313" cy="114300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Урок-сказка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191370831"/>
              </p:ext>
            </p:extLst>
          </p:nvPr>
        </p:nvGraphicFramePr>
        <p:xfrm>
          <a:off x="1531669" y="1237251"/>
          <a:ext cx="7593672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5341" y="224287"/>
            <a:ext cx="2879770" cy="21593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0530" y="5210355"/>
            <a:ext cx="2834581" cy="1389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52952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71531" y="260648"/>
            <a:ext cx="9875520" cy="563322"/>
          </a:xfrm>
        </p:spPr>
        <p:txBody>
          <a:bodyPr>
            <a:noAutofit/>
          </a:bodyPr>
          <a:lstStyle/>
          <a:p>
            <a:r>
              <a:rPr lang="ru-RU" sz="44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Урок-исследование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97059" y="1184766"/>
            <a:ext cx="6240693" cy="1752600"/>
          </a:xfrm>
        </p:spPr>
        <p:txBody>
          <a:bodyPr>
            <a:noAutofit/>
          </a:bodyPr>
          <a:lstStyle/>
          <a:p>
            <a:pPr marL="484632" indent="-457200">
              <a:buFont typeface="Wingdings" pitchFamily="2" charset="2"/>
              <a:buChar char="Ø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Постановка проблемы</a:t>
            </a:r>
          </a:p>
          <a:p>
            <a:pPr marL="484632" indent="-457200">
              <a:buFont typeface="Wingdings" pitchFamily="2" charset="2"/>
              <a:buChar char="Ø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Словарная работа</a:t>
            </a:r>
          </a:p>
          <a:p>
            <a:pPr marL="484632" indent="-457200">
              <a:buFont typeface="Wingdings" pitchFamily="2" charset="2"/>
              <a:buChar char="Ø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Работа со справочными материалами</a:t>
            </a:r>
          </a:p>
          <a:p>
            <a:pPr marL="484632" indent="-457200">
              <a:buFont typeface="Wingdings" pitchFamily="2" charset="2"/>
              <a:buChar char="Ø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Работа с разными видами текста</a:t>
            </a:r>
          </a:p>
          <a:p>
            <a:pPr marL="484632" indent="-457200">
              <a:buFont typeface="Wingdings" pitchFamily="2" charset="2"/>
              <a:buChar char="Ø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План</a:t>
            </a:r>
          </a:p>
          <a:p>
            <a:pPr marL="484632" indent="-457200">
              <a:buFont typeface="Wingdings" pitchFamily="2" charset="2"/>
              <a:buChar char="Ø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Дифференцированное домашнее задание</a:t>
            </a:r>
          </a:p>
        </p:txBody>
      </p:sp>
      <p:pic>
        <p:nvPicPr>
          <p:cNvPr id="2050" name="Picture 2" descr="C:\Users\Анастасия\Downloads\20231215_16355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22" t="2930" r="5361"/>
          <a:stretch/>
        </p:blipFill>
        <p:spPr bwMode="auto">
          <a:xfrm rot="5400000">
            <a:off x="2203598" y="3567520"/>
            <a:ext cx="2619288" cy="3008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uchebniki-rabochaya-tetrad.com/onlajn_1052_kniga/stranica_1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8288" y="523228"/>
            <a:ext cx="3225381" cy="3414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162305" y="3752858"/>
            <a:ext cx="39934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Художественный текст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79510" y="6381328"/>
            <a:ext cx="45125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Научно-познавательный текст</a:t>
            </a:r>
          </a:p>
        </p:txBody>
      </p:sp>
      <p:pic>
        <p:nvPicPr>
          <p:cNvPr id="8" name="Picture 2" descr="C:\Users\Анастасия\Downloads\20220413_131523 (2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9707" y="4132748"/>
            <a:ext cx="5092891" cy="2151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13612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Урок-исследование</a:t>
            </a:r>
          </a:p>
        </p:txBody>
      </p:sp>
      <p:pic>
        <p:nvPicPr>
          <p:cNvPr id="1029" name="Picture 5" descr="C:\Users\Анастасия\Downloads\IMG-04ec94aa2a2f0c8d0c504bfcccbd7ef5-V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9" t="5719" b="37842"/>
          <a:stretch/>
        </p:blipFill>
        <p:spPr bwMode="auto">
          <a:xfrm>
            <a:off x="8568581" y="425971"/>
            <a:ext cx="3436827" cy="341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Анастасия\Downloads\20231215_16355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546341" y="1310295"/>
            <a:ext cx="2526224" cy="252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09495" y="4423039"/>
            <a:ext cx="4320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Заполнение таблицы/работа </a:t>
            </a:r>
          </a:p>
          <a:p>
            <a:pPr algn="ctr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со справочными материалами</a:t>
            </a:r>
          </a:p>
        </p:txBody>
      </p:sp>
      <p:pic>
        <p:nvPicPr>
          <p:cNvPr id="1032" name="Picture 8" descr="Беляк и русак. &quot;Зеленые страницы&quot; А.А.Плешаков читать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883" y="2680138"/>
            <a:ext cx="3528699" cy="3485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429975" y="1310295"/>
            <a:ext cx="31386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План текста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39883" y="6165941"/>
            <a:ext cx="4032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«Зеленые страницы» А.А. Плешаков</a:t>
            </a:r>
          </a:p>
        </p:txBody>
      </p:sp>
      <p:sp>
        <p:nvSpPr>
          <p:cNvPr id="11" name="Стрелка вверх 10"/>
          <p:cNvSpPr/>
          <p:nvPr/>
        </p:nvSpPr>
        <p:spPr>
          <a:xfrm>
            <a:off x="2543605" y="3836520"/>
            <a:ext cx="265848" cy="586519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6804232" y="1844824"/>
            <a:ext cx="1764349" cy="2864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верх 12"/>
          <p:cNvSpPr/>
          <p:nvPr/>
        </p:nvSpPr>
        <p:spPr>
          <a:xfrm>
            <a:off x="6804232" y="5661248"/>
            <a:ext cx="195045" cy="50469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56421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31396" y="171121"/>
            <a:ext cx="9997440" cy="114300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Урок-путешествие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38098" y="1206260"/>
            <a:ext cx="9997440" cy="4800600"/>
          </a:xfrm>
        </p:spPr>
        <p:txBody>
          <a:bodyPr>
            <a:normAutofit fontScale="77500" lnSpcReduction="20000"/>
          </a:bodyPr>
          <a:lstStyle/>
          <a:p>
            <a:pPr marL="82296" indent="0">
              <a:buNone/>
            </a:pPr>
            <a:r>
              <a:rPr lang="ru-RU" sz="3800" b="1" dirty="0">
                <a:latin typeface="Arial" panose="020B0604020202020204" pitchFamily="34" charset="0"/>
                <a:cs typeface="Arial" panose="020B0604020202020204" pitchFamily="34" charset="0"/>
              </a:rPr>
              <a:t>Особенности</a:t>
            </a:r>
          </a:p>
          <a:p>
            <a:pPr marL="82296" indent="0">
              <a:buNone/>
            </a:pPr>
            <a:r>
              <a:rPr lang="ru-RU" sz="3800" dirty="0">
                <a:latin typeface="Arial" panose="020B0604020202020204" pitchFamily="34" charset="0"/>
                <a:cs typeface="Arial" panose="020B0604020202020204" pitchFamily="34" charset="0"/>
              </a:rPr>
              <a:t>- наличие карты игры-путешествия;</a:t>
            </a:r>
          </a:p>
          <a:p>
            <a:pPr marL="82296" indent="0">
              <a:buNone/>
            </a:pPr>
            <a:r>
              <a:rPr lang="ru-RU" sz="3800" dirty="0">
                <a:latin typeface="Arial" panose="020B0604020202020204" pitchFamily="34" charset="0"/>
                <a:cs typeface="Arial" panose="020B0604020202020204" pitchFamily="34" charset="0"/>
              </a:rPr>
              <a:t>- в карте игры-путешествия отмечаются все остановки, на которых предстоит побывать участникам путешествия;</a:t>
            </a:r>
          </a:p>
          <a:p>
            <a:pPr marL="82296" indent="0">
              <a:buNone/>
            </a:pPr>
            <a:r>
              <a:rPr lang="ru-RU" sz="3800" dirty="0">
                <a:latin typeface="Arial" panose="020B0604020202020204" pitchFamily="34" charset="0"/>
                <a:cs typeface="Arial" panose="020B0604020202020204" pitchFamily="34" charset="0"/>
              </a:rPr>
              <a:t>- определяется транспорт, на котором будут путешествовать;</a:t>
            </a:r>
          </a:p>
          <a:p>
            <a:pPr marL="82296" indent="0">
              <a:buNone/>
            </a:pPr>
            <a:r>
              <a:rPr lang="ru-RU" sz="3800" dirty="0">
                <a:latin typeface="Arial" panose="020B0604020202020204" pitchFamily="34" charset="0"/>
                <a:cs typeface="Arial" panose="020B0604020202020204" pitchFamily="34" charset="0"/>
              </a:rPr>
              <a:t>- перемещение связано с выполнением заданий;</a:t>
            </a:r>
          </a:p>
          <a:p>
            <a:pPr marL="82296" indent="0">
              <a:buNone/>
            </a:pPr>
            <a:r>
              <a:rPr lang="ru-RU" sz="3800" dirty="0">
                <a:latin typeface="Arial" panose="020B0604020202020204" pitchFamily="34" charset="0"/>
                <a:cs typeface="Arial" panose="020B0604020202020204" pitchFamily="34" charset="0"/>
              </a:rPr>
              <a:t>-  включены элементы ролевой игры;</a:t>
            </a:r>
          </a:p>
          <a:p>
            <a:pPr marL="82296" indent="0">
              <a:buNone/>
            </a:pPr>
            <a:r>
              <a:rPr lang="ru-RU" sz="3800" dirty="0">
                <a:latin typeface="Arial" panose="020B0604020202020204" pitchFamily="34" charset="0"/>
                <a:cs typeface="Arial" panose="020B0604020202020204" pitchFamily="34" charset="0"/>
              </a:rPr>
              <a:t>- путешествие обычно заканчивается в том месте, откуда оно начиналось.</a:t>
            </a:r>
          </a:p>
          <a:p>
            <a:pPr marL="82296" indent="0"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466491" y="5831456"/>
            <a:ext cx="104724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УРОК ЛИТЕРАТУРНОГО ЧТЕНИЯ, 2 КЛАСС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«Путешествие в 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Книгоград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https://cloud.mail.ru/public/eidr/LSCXzksmi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85214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22174" y="222880"/>
            <a:ext cx="6280950" cy="114300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Урок – смотр знаний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3230065"/>
              </p:ext>
            </p:extLst>
          </p:nvPr>
        </p:nvGraphicFramePr>
        <p:xfrm>
          <a:off x="1914525" y="1447800"/>
          <a:ext cx="9996488" cy="44181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416061" y="5969480"/>
            <a:ext cx="7556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Смотр знаний по математике в 1 классе </a:t>
            </a:r>
          </a:p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https://cloud.mail.ru/public/HgmQ/mQ3ES3C1g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365604917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534</TotalTime>
  <Words>1768</Words>
  <Application>Microsoft Office PowerPoint</Application>
  <PresentationFormat>Широкоэкранный</PresentationFormat>
  <Paragraphs>146</Paragraphs>
  <Slides>13</Slides>
  <Notes>13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2" baseType="lpstr">
      <vt:lpstr>Arial</vt:lpstr>
      <vt:lpstr>Calibri</vt:lpstr>
      <vt:lpstr>Corbel</vt:lpstr>
      <vt:lpstr>Gill Sans MT</vt:lpstr>
      <vt:lpstr>Times New Roman</vt:lpstr>
      <vt:lpstr>Verdana</vt:lpstr>
      <vt:lpstr>Wingdings</vt:lpstr>
      <vt:lpstr>Wingdings 2</vt:lpstr>
      <vt:lpstr>Солнцестояние</vt:lpstr>
      <vt:lpstr>Нетрадиционные формы  организации уроков  как способ повышения  учебной мотивации  младших школьников</vt:lpstr>
      <vt:lpstr>               Нетрадиционный урок - это импровизированное учебное занятие, имеющее нетрадиционную (неустановленную) структуру.                                                                И. П. Подласый</vt:lpstr>
      <vt:lpstr>Нетрадиционные уроки</vt:lpstr>
      <vt:lpstr>Презентация PowerPoint</vt:lpstr>
      <vt:lpstr>Урок-сказка</vt:lpstr>
      <vt:lpstr>Урок-исследование</vt:lpstr>
      <vt:lpstr>Урок-исследование</vt:lpstr>
      <vt:lpstr>Урок-путешествие</vt:lpstr>
      <vt:lpstr>Урок – смотр знаний</vt:lpstr>
      <vt:lpstr>Урок окружающего мира  «Как путешествует письмо», 1 класс</vt:lpstr>
      <vt:lpstr>ДЕНЬ ЕДИНОГО ТЕКСТА</vt:lpstr>
      <vt:lpstr>Урок-конференция Научно-практическая конференция</vt:lpstr>
      <vt:lpstr>НЕТРАДИЦИОННЫЙ  УРОК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Нетрадиционные формы  организации уроков как                                     способ повышения учебной мотивации младших школьников</dc:title>
  <dc:creator>Пользователь</dc:creator>
  <cp:lastModifiedBy>Пользователь</cp:lastModifiedBy>
  <cp:revision>52</cp:revision>
  <cp:lastPrinted>2023-12-17T03:11:45Z</cp:lastPrinted>
  <dcterms:created xsi:type="dcterms:W3CDTF">2023-12-12T09:16:50Z</dcterms:created>
  <dcterms:modified xsi:type="dcterms:W3CDTF">2023-12-20T02:09:25Z</dcterms:modified>
</cp:coreProperties>
</file>