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5" r:id="rId3"/>
    <p:sldId id="264" r:id="rId4"/>
    <p:sldId id="266" r:id="rId5"/>
    <p:sldId id="282" r:id="rId6"/>
    <p:sldId id="258" r:id="rId7"/>
    <p:sldId id="263" r:id="rId8"/>
    <p:sldId id="262" r:id="rId9"/>
    <p:sldId id="261" r:id="rId10"/>
    <p:sldId id="268" r:id="rId11"/>
    <p:sldId id="269" r:id="rId12"/>
    <p:sldId id="270" r:id="rId13"/>
    <p:sldId id="257" r:id="rId14"/>
    <p:sldId id="271" r:id="rId15"/>
    <p:sldId id="272" r:id="rId16"/>
    <p:sldId id="273" r:id="rId17"/>
    <p:sldId id="274" r:id="rId18"/>
    <p:sldId id="275" r:id="rId19"/>
    <p:sldId id="276" r:id="rId20"/>
    <p:sldId id="256" r:id="rId21"/>
    <p:sldId id="277" r:id="rId22"/>
    <p:sldId id="278" r:id="rId23"/>
    <p:sldId id="260" r:id="rId24"/>
    <p:sldId id="279" r:id="rId25"/>
    <p:sldId id="280" r:id="rId26"/>
    <p:sldId id="281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219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90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5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94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86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311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427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525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4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49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43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5DD02-E8DE-4C9D-9BAB-E88B415D24C7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6BAC8-6D85-4210-9E7F-89CBABE6E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53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8" t="513" r="12806" b="-513"/>
          <a:stretch/>
        </p:blipFill>
        <p:spPr>
          <a:xfrm>
            <a:off x="1" y="-19637"/>
            <a:ext cx="9319846" cy="69994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4458" y="4509120"/>
            <a:ext cx="6499408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8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ДИНОЗАВРЫ</a:t>
            </a:r>
            <a:endParaRPr lang="ru-RU" sz="88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188640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Подготовила: учитель начальных классов</a:t>
            </a:r>
          </a:p>
          <a:p>
            <a:pPr algn="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МБОУ Одинцовская СОШ №17</a:t>
            </a:r>
          </a:p>
          <a:p>
            <a:pPr algn="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Майорова Татьяна Игоревна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67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8182"/>
          <a:stretch/>
        </p:blipFill>
        <p:spPr>
          <a:xfrm>
            <a:off x="1423261" y="1328396"/>
            <a:ext cx="7720739" cy="55577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60631" y="19251"/>
            <a:ext cx="598336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itchFamily="18" charset="0"/>
              </a:rPr>
              <a:t>Название Карнотавр взялось от его внешнего вида,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ассоциируется </a:t>
            </a:r>
            <a:r>
              <a:rPr lang="ru-RU" sz="1600" dirty="0">
                <a:cs typeface="Times New Roman" pitchFamily="18" charset="0"/>
              </a:rPr>
              <a:t>с кентаврами, </a:t>
            </a:r>
            <a:r>
              <a:rPr lang="ru-RU" sz="1600" dirty="0" smtClean="0">
                <a:cs typeface="Times New Roman" pitchFamily="18" charset="0"/>
              </a:rPr>
              <a:t>(</a:t>
            </a:r>
            <a:r>
              <a:rPr lang="ru-RU" sz="1600" dirty="0">
                <a:cs typeface="Times New Roman" pitchFamily="18" charset="0"/>
              </a:rPr>
              <a:t>кентавры - мифические животные).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В </a:t>
            </a:r>
            <a:r>
              <a:rPr lang="ru-RU" sz="1600" dirty="0">
                <a:cs typeface="Times New Roman" pitchFamily="18" charset="0"/>
              </a:rPr>
              <a:t>арсенале у </a:t>
            </a:r>
            <a:r>
              <a:rPr lang="ru-RU" sz="1600" dirty="0" err="1">
                <a:cs typeface="Times New Roman" pitchFamily="18" charset="0"/>
              </a:rPr>
              <a:t>Карнотавра</a:t>
            </a:r>
            <a:r>
              <a:rPr lang="ru-RU" sz="1600" dirty="0">
                <a:cs typeface="Times New Roman" pitchFamily="18" charset="0"/>
              </a:rPr>
              <a:t> имеется: два костных рога на голове,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и </a:t>
            </a:r>
            <a:r>
              <a:rPr lang="ru-RU" sz="1600" dirty="0">
                <a:cs typeface="Times New Roman" pitchFamily="18" charset="0"/>
              </a:rPr>
              <a:t>полный рот острых зубов и клыков.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И </a:t>
            </a:r>
            <a:r>
              <a:rPr lang="ru-RU" sz="1600" dirty="0">
                <a:cs typeface="Times New Roman" pitchFamily="18" charset="0"/>
              </a:rPr>
              <a:t>за рогов на голове </a:t>
            </a:r>
            <a:r>
              <a:rPr lang="ru-RU" sz="1600" dirty="0" err="1">
                <a:cs typeface="Times New Roman" pitchFamily="18" charset="0"/>
              </a:rPr>
              <a:t>Карнотавра</a:t>
            </a:r>
            <a:r>
              <a:rPr lang="ru-RU" sz="1600" dirty="0">
                <a:cs typeface="Times New Roman" pitchFamily="18" charset="0"/>
              </a:rPr>
              <a:t>, можно сравнивать его с быком.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Большинство </a:t>
            </a:r>
            <a:r>
              <a:rPr lang="ru-RU" sz="1600" dirty="0">
                <a:cs typeface="Times New Roman" pitchFamily="18" charset="0"/>
              </a:rPr>
              <a:t>палеонтологов находятся в </a:t>
            </a:r>
            <a:r>
              <a:rPr lang="ru-RU" sz="1600" dirty="0" smtClean="0">
                <a:cs typeface="Times New Roman" pitchFamily="18" charset="0"/>
              </a:rPr>
              <a:t>замешательстве, </a:t>
            </a:r>
          </a:p>
          <a:p>
            <a:r>
              <a:rPr lang="ru-RU" sz="1600" dirty="0" smtClean="0">
                <a:cs typeface="Times New Roman" pitchFamily="18" charset="0"/>
              </a:rPr>
              <a:t>когда </a:t>
            </a:r>
            <a:r>
              <a:rPr lang="ru-RU" sz="1600" dirty="0">
                <a:cs typeface="Times New Roman" pitchFamily="18" charset="0"/>
              </a:rPr>
              <a:t>речь </a:t>
            </a:r>
            <a:r>
              <a:rPr lang="ru-RU" sz="1600" dirty="0" smtClean="0">
                <a:cs typeface="Times New Roman" pitchFamily="18" charset="0"/>
              </a:rPr>
              <a:t>заходит </a:t>
            </a:r>
            <a:r>
              <a:rPr lang="ru-RU" sz="1600" dirty="0">
                <a:cs typeface="Times New Roman" pitchFamily="18" charset="0"/>
              </a:rPr>
              <a:t>о челюсти </a:t>
            </a:r>
            <a:r>
              <a:rPr lang="ru-RU" sz="1600" dirty="0" err="1">
                <a:cs typeface="Times New Roman" pitchFamily="18" charset="0"/>
              </a:rPr>
              <a:t>Карнотавра</a:t>
            </a:r>
            <a:r>
              <a:rPr lang="ru-RU" sz="1600" dirty="0">
                <a:cs typeface="Times New Roman" pitchFamily="18" charset="0"/>
              </a:rPr>
              <a:t>.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Его </a:t>
            </a:r>
            <a:r>
              <a:rPr lang="ru-RU" sz="1600" dirty="0">
                <a:cs typeface="Times New Roman" pitchFamily="18" charset="0"/>
              </a:rPr>
              <a:t>челюсть по строению очень слабая, </a:t>
            </a:r>
            <a:endParaRPr lang="ru-RU" sz="1600" dirty="0" smtClean="0">
              <a:cs typeface="Times New Roman" pitchFamily="18" charset="0"/>
            </a:endParaRPr>
          </a:p>
          <a:p>
            <a:r>
              <a:rPr lang="ru-RU" sz="1600" dirty="0" smtClean="0">
                <a:cs typeface="Times New Roman" pitchFamily="18" charset="0"/>
              </a:rPr>
              <a:t>не </a:t>
            </a:r>
            <a:r>
              <a:rPr lang="ru-RU" sz="1600" dirty="0">
                <a:cs typeface="Times New Roman" pitchFamily="18" charset="0"/>
              </a:rPr>
              <a:t>понятно как от откусывал и ел, мясо других динозавров.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4303455"/>
            <a:ext cx="44588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Карнотавр довольно редкий динозавр, </a:t>
            </a:r>
            <a:endParaRPr lang="ru-RU" sz="1600" dirty="0" smtClean="0"/>
          </a:p>
          <a:p>
            <a:r>
              <a:rPr lang="ru-RU" sz="1600" dirty="0" smtClean="0"/>
              <a:t>и </a:t>
            </a:r>
            <a:r>
              <a:rPr lang="ru-RU" sz="1600" dirty="0"/>
              <a:t>мы знаем довольно мало о нём. </a:t>
            </a:r>
            <a:endParaRPr lang="ru-RU" sz="1600" dirty="0" smtClean="0"/>
          </a:p>
          <a:p>
            <a:r>
              <a:rPr lang="ru-RU" sz="1600" dirty="0" smtClean="0"/>
              <a:t>Вот </a:t>
            </a:r>
            <a:r>
              <a:rPr lang="ru-RU" sz="1600" dirty="0"/>
              <a:t>точные факты: он имел прочную кожу </a:t>
            </a:r>
            <a:endParaRPr lang="ru-RU" sz="1600" dirty="0" smtClean="0"/>
          </a:p>
          <a:p>
            <a:r>
              <a:rPr lang="ru-RU" sz="1600" dirty="0" smtClean="0"/>
              <a:t>в </a:t>
            </a:r>
            <a:r>
              <a:rPr lang="ru-RU" sz="1600" dirty="0"/>
              <a:t>форме чешуи (как у ящерицы), </a:t>
            </a:r>
            <a:endParaRPr lang="ru-RU" sz="1600" dirty="0" smtClean="0"/>
          </a:p>
          <a:p>
            <a:r>
              <a:rPr lang="ru-RU" sz="1600" dirty="0" smtClean="0"/>
              <a:t>с </a:t>
            </a:r>
            <a:r>
              <a:rPr lang="ru-RU" sz="1600" dirty="0"/>
              <a:t>большим утолщением у позвоночника. </a:t>
            </a:r>
            <a:endParaRPr lang="ru-RU" sz="1600" dirty="0" smtClean="0"/>
          </a:p>
          <a:p>
            <a:r>
              <a:rPr lang="ru-RU" sz="1600" dirty="0" smtClean="0"/>
              <a:t>Однако </a:t>
            </a:r>
            <a:r>
              <a:rPr lang="ru-RU" sz="1600" dirty="0"/>
              <a:t>его две руки (лапы), </a:t>
            </a:r>
            <a:endParaRPr lang="ru-RU" sz="1600" dirty="0" smtClean="0"/>
          </a:p>
          <a:p>
            <a:r>
              <a:rPr lang="ru-RU" sz="1600" dirty="0" smtClean="0"/>
              <a:t>очень </a:t>
            </a:r>
            <a:r>
              <a:rPr lang="ru-RU" sz="1600" dirty="0"/>
              <a:t>короткие даже меньше, чем у Тираннозавра Рекса. </a:t>
            </a:r>
            <a:endParaRPr lang="ru-RU" sz="1600" dirty="0" smtClean="0"/>
          </a:p>
          <a:p>
            <a:r>
              <a:rPr lang="ru-RU" sz="1600" dirty="0" smtClean="0"/>
              <a:t>Так-что </a:t>
            </a:r>
            <a:r>
              <a:rPr lang="ru-RU" sz="1600" dirty="0"/>
              <a:t>палеонтологи </a:t>
            </a:r>
            <a:r>
              <a:rPr lang="ru-RU" sz="1600" dirty="0" smtClean="0"/>
              <a:t>думают,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что Карнотавр ими даже не пользовался.</a:t>
            </a:r>
          </a:p>
        </p:txBody>
      </p:sp>
    </p:spTree>
    <p:extLst>
      <p:ext uri="{BB962C8B-B14F-4D97-AF65-F5344CB8AC3E}">
        <p14:creationId xmlns:p14="http://schemas.microsoft.com/office/powerpoint/2010/main" val="110486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9928"/>
            <a:ext cx="9144000" cy="51480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7750" y="20379"/>
            <a:ext cx="9384621" cy="187743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Тираннозавр</a:t>
            </a:r>
            <a:r>
              <a:rPr lang="ru-RU" sz="3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- "королевский ящер - тиран"</a:t>
            </a:r>
            <a:br>
              <a:rPr lang="ru-RU" sz="3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существования: </a:t>
            </a:r>
            <a:endParaRPr lang="ru-RU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меловой </a:t>
            </a:r>
            <a:r>
              <a:rPr lang="ru-RU" sz="3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- около 68-65 млн. </a:t>
            </a:r>
            <a:r>
              <a:rPr lang="ru-RU" sz="3600" b="1" cap="none" spc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л.н</a:t>
            </a:r>
            <a:r>
              <a:rPr lang="ru-RU" sz="3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903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62"/>
            <a:ext cx="6885384" cy="6885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8104" y="2887682"/>
            <a:ext cx="34563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Тираннозавр</a:t>
            </a:r>
            <a:r>
              <a:rPr lang="ru-RU" dirty="0"/>
              <a:t> был одним </a:t>
            </a:r>
            <a:r>
              <a:rPr lang="ru-RU" dirty="0" smtClean="0"/>
              <a:t>из </a:t>
            </a:r>
            <a:r>
              <a:rPr lang="ru-RU" dirty="0"/>
              <a:t>самых крупных сухопутных хищных динозавров из когда либо существовавших на нашей планете. </a:t>
            </a:r>
            <a:r>
              <a:rPr lang="ru-RU" dirty="0" smtClean="0"/>
              <a:t>Визитной </a:t>
            </a:r>
            <a:r>
              <a:rPr lang="ru-RU" dirty="0"/>
              <a:t>карточкой</a:t>
            </a:r>
            <a:r>
              <a:rPr lang="ru-RU" b="1" dirty="0"/>
              <a:t> </a:t>
            </a:r>
            <a:r>
              <a:rPr lang="ru-RU" dirty="0"/>
              <a:t>этого</a:t>
            </a:r>
            <a:r>
              <a:rPr lang="ru-RU" b="1" dirty="0"/>
              <a:t> </a:t>
            </a:r>
            <a:r>
              <a:rPr lang="ru-RU" b="1" dirty="0" smtClean="0"/>
              <a:t>динозавра </a:t>
            </a:r>
            <a:r>
              <a:rPr lang="ru-RU" dirty="0" smtClean="0"/>
              <a:t>является мощь </a:t>
            </a:r>
            <a:r>
              <a:rPr lang="ru-RU" dirty="0"/>
              <a:t>его челюстей. </a:t>
            </a:r>
            <a:r>
              <a:rPr lang="ru-RU" dirty="0" smtClean="0"/>
              <a:t>По </a:t>
            </a:r>
            <a:r>
              <a:rPr lang="ru-RU" dirty="0"/>
              <a:t>силе укуса ему не было равных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Тираннозавр </a:t>
            </a:r>
            <a:r>
              <a:rPr lang="ru-RU" dirty="0"/>
              <a:t>был плотоядным </a:t>
            </a:r>
            <a:r>
              <a:rPr lang="ru-RU" dirty="0" smtClean="0"/>
              <a:t>хищником.</a:t>
            </a:r>
            <a:r>
              <a:rPr lang="ru-RU" dirty="0"/>
              <a:t>  </a:t>
            </a:r>
            <a:r>
              <a:rPr lang="ru-RU" dirty="0" smtClean="0"/>
              <a:t>Эти </a:t>
            </a:r>
            <a:r>
              <a:rPr lang="ru-RU" dirty="0"/>
              <a:t>динозавры были одиночками и охотились каждый на своей территории, которая измерялась сотнями квадратных километров.</a:t>
            </a:r>
          </a:p>
        </p:txBody>
      </p:sp>
    </p:spTree>
    <p:extLst>
      <p:ext uri="{BB962C8B-B14F-4D97-AF65-F5344CB8AC3E}">
        <p14:creationId xmlns:p14="http://schemas.microsoft.com/office/powerpoint/2010/main" val="419712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332656"/>
            <a:ext cx="3950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Травоядные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071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" y="1452359"/>
            <a:ext cx="9144000" cy="54828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269" y="80263"/>
            <a:ext cx="8607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/>
              <a:t>Представьте себе, что вы залезли на дерево. Вы уже поднялись метров на десять от земли и вдруг видите рядом с собой чью-то голову на длинной шее, не крупнее лошадиной, непонятно как возникшую среди ветвей и обрывающую листья с веток. Еще труднее представить, что эта голова принадлежит животному, которое длиннее, чем три стоящих в ряд </a:t>
            </a:r>
            <a:r>
              <a:rPr lang="ru-RU" sz="1600" i="1" dirty="0" smtClean="0"/>
              <a:t>автобуса…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52359"/>
            <a:ext cx="4128887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ДИПЛОДОК</a:t>
            </a:r>
          </a:p>
          <a:p>
            <a:pPr algn="ctr"/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66" y="4287801"/>
            <a:ext cx="37444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Диплодок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 - "двойная балка"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Период существования: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 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Юрский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период - около 150-138 млн.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л.н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Размеры: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длина - 27-35 м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высота - до 10 м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вес - 20-30 т.</a:t>
            </a:r>
          </a:p>
        </p:txBody>
      </p:sp>
    </p:spTree>
    <p:extLst>
      <p:ext uri="{BB962C8B-B14F-4D97-AF65-F5344CB8AC3E}">
        <p14:creationId xmlns:p14="http://schemas.microsoft.com/office/powerpoint/2010/main" val="233333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845085"/>
            <a:ext cx="309634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Диплодок</a:t>
            </a:r>
            <a:r>
              <a:rPr lang="ru-RU" sz="1600" dirty="0">
                <a:solidFill>
                  <a:schemeClr val="bg1"/>
                </a:solidFill>
              </a:rPr>
              <a:t> обладал по истине гигантскими размерами и известен как один из самых </a:t>
            </a:r>
            <a:r>
              <a:rPr lang="ru-RU" sz="1600" dirty="0" smtClean="0">
                <a:solidFill>
                  <a:schemeClr val="bg1"/>
                </a:solidFill>
              </a:rPr>
              <a:t>длинных </a:t>
            </a:r>
            <a:r>
              <a:rPr lang="ru-RU" sz="1600" b="1" dirty="0" smtClean="0">
                <a:solidFill>
                  <a:schemeClr val="bg1"/>
                </a:solidFill>
              </a:rPr>
              <a:t>динозавров</a:t>
            </a:r>
            <a:r>
              <a:rPr lang="ru-RU" sz="1600" dirty="0">
                <a:solidFill>
                  <a:schemeClr val="bg1"/>
                </a:solidFill>
              </a:rPr>
              <a:t>. С ним мог соперничать </a:t>
            </a:r>
            <a:r>
              <a:rPr lang="ru-RU" sz="1600" dirty="0" err="1">
                <a:solidFill>
                  <a:schemeClr val="bg1"/>
                </a:solidFill>
              </a:rPr>
              <a:t>сейсмозавр</a:t>
            </a:r>
            <a:r>
              <a:rPr lang="ru-RU" sz="1600" dirty="0">
                <a:solidFill>
                  <a:schemeClr val="bg1"/>
                </a:solidFill>
              </a:rPr>
              <a:t>, который достигал в длину 50 метров. </a:t>
            </a:r>
            <a:r>
              <a:rPr lang="ru-RU" sz="1600" dirty="0" smtClean="0">
                <a:solidFill>
                  <a:schemeClr val="bg1"/>
                </a:solidFill>
              </a:rPr>
              <a:t>По </a:t>
            </a:r>
            <a:r>
              <a:rPr lang="ru-RU" sz="1600" dirty="0">
                <a:solidFill>
                  <a:schemeClr val="bg1"/>
                </a:solidFill>
              </a:rPr>
              <a:t>достижении определенных размеров у диплодоков не оставалось врагов. И они могли посвятить себя поеданию сочной зелени и размножению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600" dirty="0">
                <a:solidFill>
                  <a:schemeClr val="bg1"/>
                </a:solidFill>
              </a:rPr>
              <a:t>На закате юрского периода диплодоки были доминирующим видом среди растительноядных </a:t>
            </a:r>
            <a:r>
              <a:rPr lang="ru-RU" sz="1600" b="1" dirty="0">
                <a:solidFill>
                  <a:schemeClr val="bg1"/>
                </a:solidFill>
              </a:rPr>
              <a:t>динозавров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9504" y="3441680"/>
            <a:ext cx="44644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Известно, что </a:t>
            </a:r>
            <a:r>
              <a:rPr lang="ru-RU" b="1" dirty="0">
                <a:solidFill>
                  <a:schemeClr val="bg1"/>
                </a:solidFill>
              </a:rPr>
              <a:t>диплодок</a:t>
            </a:r>
            <a:r>
              <a:rPr lang="ru-RU" dirty="0">
                <a:solidFill>
                  <a:schemeClr val="bg1"/>
                </a:solidFill>
              </a:rPr>
              <a:t> был растительноядным динозавром, </a:t>
            </a:r>
            <a:r>
              <a:rPr lang="ru-RU" dirty="0" smtClean="0">
                <a:solidFill>
                  <a:schemeClr val="bg1"/>
                </a:solidFill>
              </a:rPr>
              <a:t>но его челюсти </a:t>
            </a:r>
            <a:r>
              <a:rPr lang="ru-RU" dirty="0">
                <a:solidFill>
                  <a:schemeClr val="bg1"/>
                </a:solidFill>
              </a:rPr>
              <a:t>были развиты слабо, а </a:t>
            </a:r>
            <a:r>
              <a:rPr lang="ru-RU" dirty="0" smtClean="0">
                <a:solidFill>
                  <a:schemeClr val="bg1"/>
                </a:solidFill>
              </a:rPr>
              <a:t>с </a:t>
            </a:r>
            <a:r>
              <a:rPr lang="ru-RU" dirty="0">
                <a:solidFill>
                  <a:schemeClr val="bg1"/>
                </a:solidFill>
              </a:rPr>
              <a:t>таким строением зубов диплодок вряд ли мог пережевывать пищу. Наиболее вероятно, что диплодоки срывали листья и побеги папоротников и низкорослых растений и попутно глотали камни, которые помогали им при пищеварении. Так же </a:t>
            </a:r>
            <a:r>
              <a:rPr lang="ru-RU" b="1" dirty="0">
                <a:solidFill>
                  <a:schemeClr val="bg1"/>
                </a:solidFill>
              </a:rPr>
              <a:t>диплодоки</a:t>
            </a:r>
            <a:r>
              <a:rPr lang="ru-RU" dirty="0">
                <a:solidFill>
                  <a:schemeClr val="bg1"/>
                </a:solidFill>
              </a:rPr>
              <a:t> могли питаться водорослями и при этом заглатывать мелких моллюсков.</a:t>
            </a:r>
          </a:p>
        </p:txBody>
      </p:sp>
    </p:spTree>
    <p:extLst>
      <p:ext uri="{BB962C8B-B14F-4D97-AF65-F5344CB8AC3E}">
        <p14:creationId xmlns:p14="http://schemas.microsoft.com/office/powerpoint/2010/main" val="309482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0290"/>
            <a:ext cx="9144000" cy="45377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4106" y="140654"/>
            <a:ext cx="874585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Стегозавр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- "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Крышеносный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ящер".</a:t>
            </a:r>
          </a:p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 существования: 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Юрский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период - около 155-145 млн. лет.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27" y="5380672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Размеры: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длина - 9 м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высота - 4 метра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вес - 7-9 тонн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Питание:</a:t>
            </a:r>
            <a:r>
              <a:rPr lang="ru-RU" dirty="0">
                <a:solidFill>
                  <a:schemeClr val="bg1"/>
                </a:solidFill>
              </a:rPr>
              <a:t> растительность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9367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0" y="18874"/>
            <a:ext cx="4761908" cy="3573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95528" y="0"/>
            <a:ext cx="424847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Стегозавра можно безошибочно определить </a:t>
            </a:r>
            <a:endParaRPr lang="ru-RU" sz="1400" dirty="0" smtClean="0"/>
          </a:p>
          <a:p>
            <a:r>
              <a:rPr lang="ru-RU" sz="1400" dirty="0" smtClean="0"/>
              <a:t>среди </a:t>
            </a:r>
            <a:r>
              <a:rPr lang="ru-RU" sz="1400" dirty="0"/>
              <a:t>всех </a:t>
            </a:r>
            <a:r>
              <a:rPr lang="ru-RU" sz="1400" b="1" dirty="0"/>
              <a:t>динозавров</a:t>
            </a:r>
            <a:r>
              <a:rPr lang="ru-RU" sz="1400" dirty="0"/>
              <a:t>. </a:t>
            </a:r>
            <a:endParaRPr lang="ru-RU" sz="1400" dirty="0" smtClean="0"/>
          </a:p>
          <a:p>
            <a:r>
              <a:rPr lang="ru-RU" sz="1400" dirty="0" smtClean="0"/>
              <a:t>Его </a:t>
            </a:r>
            <a:r>
              <a:rPr lang="ru-RU" sz="1400" dirty="0"/>
              <a:t>характерной чертой </a:t>
            </a:r>
            <a:r>
              <a:rPr lang="ru-RU" sz="1400" dirty="0" smtClean="0"/>
              <a:t>являются </a:t>
            </a:r>
            <a:r>
              <a:rPr lang="ru-RU" sz="1400" dirty="0"/>
              <a:t>ромбовидные </a:t>
            </a:r>
            <a:endParaRPr lang="ru-RU" sz="1400" dirty="0" smtClean="0"/>
          </a:p>
          <a:p>
            <a:r>
              <a:rPr lang="ru-RU" sz="1400" dirty="0" smtClean="0"/>
              <a:t>пластины разного </a:t>
            </a:r>
            <a:r>
              <a:rPr lang="ru-RU" sz="1400" dirty="0"/>
              <a:t>размера. </a:t>
            </a:r>
            <a:endParaRPr lang="ru-RU" sz="1400" dirty="0" smtClean="0"/>
          </a:p>
          <a:p>
            <a:r>
              <a:rPr lang="ru-RU" sz="1400" dirty="0" smtClean="0"/>
              <a:t>Пластины </a:t>
            </a:r>
            <a:r>
              <a:rPr lang="ru-RU" sz="1400" dirty="0"/>
              <a:t>расположены в два ряда вдоль спины </a:t>
            </a:r>
            <a:endParaRPr lang="ru-RU" sz="1400" dirty="0" smtClean="0"/>
          </a:p>
          <a:p>
            <a:r>
              <a:rPr lang="ru-RU" sz="1400" dirty="0" smtClean="0"/>
              <a:t>и </a:t>
            </a:r>
            <a:r>
              <a:rPr lang="ru-RU" sz="1400" dirty="0"/>
              <a:t>хвоста в шахматном порядке</a:t>
            </a:r>
            <a:r>
              <a:rPr lang="ru-RU" sz="1400" dirty="0" smtClean="0"/>
              <a:t>.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ru-RU" sz="1400" dirty="0" smtClean="0"/>
              <a:t>Высота </a:t>
            </a:r>
            <a:r>
              <a:rPr lang="ru-RU" sz="1400" dirty="0"/>
              <a:t>пластин достигала 1м</a:t>
            </a:r>
            <a:r>
              <a:rPr lang="ru-RU" sz="1400" dirty="0" smtClean="0"/>
              <a:t>.</a:t>
            </a:r>
          </a:p>
          <a:p>
            <a:r>
              <a:rPr lang="ru-RU" sz="1400" dirty="0"/>
              <a:t> На хвосте стегозавра имелись 4 мощных </a:t>
            </a:r>
            <a:r>
              <a:rPr lang="ru-RU" sz="1400" dirty="0" smtClean="0"/>
              <a:t>заостренных костяных </a:t>
            </a:r>
            <a:r>
              <a:rPr lang="ru-RU" sz="1400" dirty="0"/>
              <a:t>шипа. Длина шипов, </a:t>
            </a:r>
            <a:endParaRPr lang="ru-RU" sz="1400" dirty="0" smtClean="0"/>
          </a:p>
          <a:p>
            <a:r>
              <a:rPr lang="ru-RU" sz="1400" dirty="0" smtClean="0"/>
              <a:t>по </a:t>
            </a:r>
            <a:r>
              <a:rPr lang="ru-RU" sz="1400" dirty="0"/>
              <a:t>разным данным, была от 60 см до 1м</a:t>
            </a:r>
            <a:r>
              <a:rPr lang="ru-RU" sz="1400" dirty="0" smtClean="0"/>
              <a:t>.</a:t>
            </a:r>
          </a:p>
          <a:p>
            <a:r>
              <a:rPr lang="ru-RU" sz="1400" dirty="0"/>
              <a:t>Мозг </a:t>
            </a:r>
            <a:r>
              <a:rPr lang="ru-RU" sz="1400" b="1" dirty="0"/>
              <a:t>стегозавра</a:t>
            </a:r>
            <a:r>
              <a:rPr lang="ru-RU" sz="1400" dirty="0"/>
              <a:t> был очень маленьким, </a:t>
            </a:r>
            <a:endParaRPr lang="ru-RU" sz="1400" dirty="0" smtClean="0"/>
          </a:p>
          <a:p>
            <a:r>
              <a:rPr lang="ru-RU" sz="1400" dirty="0" smtClean="0"/>
              <a:t>размером </a:t>
            </a:r>
            <a:r>
              <a:rPr lang="ru-RU" sz="1400" dirty="0"/>
              <a:t>с грецкий орех. </a:t>
            </a:r>
            <a:endParaRPr lang="ru-RU" sz="1400" dirty="0" smtClean="0"/>
          </a:p>
          <a:p>
            <a:r>
              <a:rPr lang="ru-RU" sz="1400" dirty="0" smtClean="0"/>
              <a:t>Челюсти </a:t>
            </a:r>
            <a:r>
              <a:rPr lang="ru-RU" sz="1400" dirty="0"/>
              <a:t>были слабо развиты, поэтому жевать </a:t>
            </a:r>
            <a:endParaRPr lang="ru-RU" sz="1400" dirty="0" smtClean="0"/>
          </a:p>
          <a:p>
            <a:r>
              <a:rPr lang="ru-RU" sz="1400" dirty="0" smtClean="0"/>
              <a:t>он </a:t>
            </a:r>
            <a:r>
              <a:rPr lang="ru-RU" sz="1400" dirty="0"/>
              <a:t>мог только нежные листья</a:t>
            </a:r>
            <a:r>
              <a:rPr lang="ru-RU" sz="1400" dirty="0" smtClean="0"/>
              <a:t>.</a:t>
            </a:r>
          </a:p>
          <a:p>
            <a:r>
              <a:rPr lang="ru-RU" sz="1400" dirty="0"/>
              <a:t>Не смотря на то, что </a:t>
            </a:r>
            <a:r>
              <a:rPr lang="ru-RU" sz="1400" b="1" dirty="0"/>
              <a:t>стегозавр</a:t>
            </a:r>
            <a:r>
              <a:rPr lang="ru-RU" sz="1400" dirty="0"/>
              <a:t> был </a:t>
            </a:r>
            <a:r>
              <a:rPr lang="ru-RU" sz="1400" dirty="0" smtClean="0"/>
              <a:t>достаточно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миролюбивым существом, он был хорошо защищен. </a:t>
            </a:r>
            <a:endParaRPr lang="ru-RU" sz="1400" dirty="0" smtClean="0"/>
          </a:p>
          <a:p>
            <a:r>
              <a:rPr lang="ru-RU" sz="1400" dirty="0" smtClean="0"/>
              <a:t>Все </a:t>
            </a:r>
            <a:r>
              <a:rPr lang="ru-RU" sz="1400" dirty="0"/>
              <a:t>тело стегозавра было усеяно </a:t>
            </a:r>
            <a:r>
              <a:rPr lang="ru-RU" sz="1400" dirty="0" smtClean="0"/>
              <a:t>многочисленными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костными наростами, которые </a:t>
            </a:r>
            <a:endParaRPr lang="ru-RU" sz="1400" dirty="0" smtClean="0"/>
          </a:p>
          <a:p>
            <a:r>
              <a:rPr lang="ru-RU" sz="1400" dirty="0" smtClean="0"/>
              <a:t>располагались </a:t>
            </a:r>
            <a:r>
              <a:rPr lang="ru-RU" sz="1400" dirty="0"/>
              <a:t>даже у горла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4203890"/>
            <a:ext cx="8784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Пластины на спине </a:t>
            </a:r>
            <a:r>
              <a:rPr lang="ru-RU" sz="1400" b="1" dirty="0" smtClean="0"/>
              <a:t>стегозавра</a:t>
            </a:r>
            <a:r>
              <a:rPr lang="ru-RU" sz="1400" dirty="0" smtClean="0"/>
              <a:t> выделяли его среди других динозавров. Изначально ученые предполагали, что это было средством защиты от хищных ящеров, но после более тщательного изучения эта версия была отвергнута.</a:t>
            </a:r>
          </a:p>
          <a:p>
            <a:r>
              <a:rPr lang="ru-RU" sz="1400" dirty="0" smtClean="0"/>
              <a:t>При появлении опасности, например при появлении хищных ящеров, кровь приливала к пластинам, и они окрашивались в красный цвет.</a:t>
            </a:r>
          </a:p>
          <a:p>
            <a:r>
              <a:rPr lang="ru-RU" sz="1400" dirty="0" smtClean="0"/>
              <a:t> Известно, что красный цвет для животных - цвет опасности. В сочетании с массой тела и размахивающим из стороны в сторону шипастым хвостом, впечатление создавалось внушительное. </a:t>
            </a:r>
            <a:br>
              <a:rPr lang="ru-RU" sz="1400" dirty="0" smtClean="0"/>
            </a:br>
            <a:r>
              <a:rPr lang="ru-RU" sz="1400" dirty="0" smtClean="0"/>
              <a:t>    </a:t>
            </a:r>
            <a:r>
              <a:rPr lang="ru-RU" sz="1400" b="1" dirty="0" smtClean="0"/>
              <a:t>Стегозавр</a:t>
            </a:r>
            <a:r>
              <a:rPr lang="ru-RU" sz="1400" dirty="0" smtClean="0"/>
              <a:t> мог не только напугать, но и сильно или даже смертельно ранить нападающего ящера, атакуя хвостовыми шипами в не защищенные лапы и живот.</a:t>
            </a:r>
            <a:br>
              <a:rPr lang="ru-RU" sz="1400" dirty="0" smtClean="0"/>
            </a:br>
            <a:r>
              <a:rPr lang="ru-RU" sz="1400" dirty="0" smtClean="0"/>
              <a:t>    Помимо защитных функций, спинные пластины </a:t>
            </a:r>
            <a:r>
              <a:rPr lang="ru-RU" sz="1400" b="1" dirty="0" smtClean="0"/>
              <a:t>стегозавра</a:t>
            </a:r>
            <a:r>
              <a:rPr lang="ru-RU" sz="1400" dirty="0" smtClean="0"/>
              <a:t> служили терморегулятором. Утром, когда еще холодно, </a:t>
            </a:r>
            <a:r>
              <a:rPr lang="ru-RU" sz="1400" b="1" dirty="0" smtClean="0"/>
              <a:t>стегозавр</a:t>
            </a:r>
            <a:r>
              <a:rPr lang="ru-RU" sz="1400" dirty="0" smtClean="0"/>
              <a:t> поворачивался пластинами к солнцу и накапливал тепло, подобно современным солнечным батареям. 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7732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26887" y="116632"/>
            <a:ext cx="3986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Трицератопс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805264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Трицератопс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: "динозавр с тремя рогами"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Период существования: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конец мелового периода - около 70-65 млн.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л.н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20272" y="5528265"/>
            <a:ext cx="1917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Размеры: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длина - 9 м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высота - до 3 м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вес - 12 т.</a:t>
            </a:r>
          </a:p>
        </p:txBody>
      </p:sp>
    </p:spTree>
    <p:extLst>
      <p:ext uri="{BB962C8B-B14F-4D97-AF65-F5344CB8AC3E}">
        <p14:creationId xmlns:p14="http://schemas.microsoft.com/office/powerpoint/2010/main" val="179780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5"/>
          <a:stretch/>
        </p:blipFill>
        <p:spPr>
          <a:xfrm>
            <a:off x="0" y="1426543"/>
            <a:ext cx="9144000" cy="5443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96" y="116631"/>
            <a:ext cx="9108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3">
                    <a:lumMod val="50000"/>
                  </a:schemeClr>
                </a:solidFill>
              </a:rPr>
              <a:t>Трицератопс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 был самым крупным представителем отряда цератопсов (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рогатых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динозавров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). Далеко не каждый из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хищных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динозавров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 осмеливался напасть на взрослого трицератопса, а на стадо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трицератопсов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не всегда нападал даже грозный тираннозавр.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Этот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динозавр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, по своему строению напоминает современных носорогов, только крупнее. На голове трицератопса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располагались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три рога: два длинных в области лба 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</a:rPr>
              <a:t>динозавра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 и один ближе к клюву.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9584" y="4040458"/>
            <a:ext cx="37444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Помимо рогов, отличительной чертой трицератопса был большой костяной воротник, который защищал голову и плечи </a:t>
            </a:r>
            <a:r>
              <a:rPr lang="ru-RU" sz="1600" b="1" dirty="0">
                <a:solidFill>
                  <a:schemeClr val="bg1"/>
                </a:solidFill>
              </a:rPr>
              <a:t>динозавра</a:t>
            </a:r>
            <a:r>
              <a:rPr lang="ru-RU" sz="1600" dirty="0">
                <a:solidFill>
                  <a:schemeClr val="bg1"/>
                </a:solidFill>
              </a:rPr>
              <a:t>. Из за своих габаритов, силы и защитных приспособлений трицератопса называют одним из "танков мезозойской эры". Трицератопсы существовали до самого окончания мезозойской эры и были одними из последних </a:t>
            </a:r>
            <a:r>
              <a:rPr lang="ru-RU" sz="1600" b="1" dirty="0">
                <a:solidFill>
                  <a:schemeClr val="bg1"/>
                </a:solidFill>
              </a:rPr>
              <a:t>динозавров</a:t>
            </a:r>
            <a:r>
              <a:rPr lang="ru-RU" sz="1600" dirty="0">
                <a:solidFill>
                  <a:schemeClr val="bg1"/>
                </a:solidFill>
              </a:rPr>
              <a:t> на земле.</a:t>
            </a:r>
          </a:p>
        </p:txBody>
      </p:sp>
    </p:spTree>
    <p:extLst>
      <p:ext uri="{BB962C8B-B14F-4D97-AF65-F5344CB8AC3E}">
        <p14:creationId xmlns:p14="http://schemas.microsoft.com/office/powerpoint/2010/main" val="19441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7"/>
          <a:stretch/>
        </p:blipFill>
        <p:spPr>
          <a:xfrm>
            <a:off x="0" y="-10115"/>
            <a:ext cx="9144000" cy="68681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4965" y="5157192"/>
            <a:ext cx="78843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Динозавры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 - самые удивительные из всех существ живших на нашей планете. Появившиеся в конце триасового периода, примерно за 225 миллионов лет до появления человека, </a:t>
            </a:r>
            <a:r>
              <a:rPr lang="ru-RU" sz="2000" b="1" dirty="0">
                <a:solidFill>
                  <a:schemeClr val="bg1">
                    <a:lumMod val="95000"/>
                  </a:schemeClr>
                </a:solidFill>
              </a:rPr>
              <a:t>динозавры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 вышли на лидирующие позиции и доминировали на земле на протяжении 160 миллионов лет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.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404664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Слово «Динозавры» произошло от </a:t>
            </a:r>
            <a:r>
              <a:rPr lang="ru-RU" dirty="0" smtClean="0"/>
              <a:t>лат. </a:t>
            </a:r>
            <a:r>
              <a:rPr lang="ru-RU" i="1" dirty="0" smtClean="0"/>
              <a:t>Dinosauria и </a:t>
            </a:r>
            <a:r>
              <a:rPr lang="ru-RU" dirty="0" smtClean="0"/>
              <a:t>означает ужасный ящер.</a:t>
            </a:r>
          </a:p>
        </p:txBody>
      </p:sp>
    </p:spTree>
    <p:extLst>
      <p:ext uri="{BB962C8B-B14F-4D97-AF65-F5344CB8AC3E}">
        <p14:creationId xmlns:p14="http://schemas.microsoft.com/office/powerpoint/2010/main" val="362161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59832" y="2494134"/>
            <a:ext cx="5992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Летающие ящеры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77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" y="0"/>
            <a:ext cx="91316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332656"/>
            <a:ext cx="4407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Птеродактиль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4581128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Размеры: </a:t>
            </a:r>
            <a:r>
              <a:rPr lang="ru-RU" sz="1600" dirty="0"/>
              <a:t>размеры птеродактиля сильно варьируются от очень мелких (размером с голубей) до гигантских </a:t>
            </a:r>
            <a:r>
              <a:rPr lang="ru-RU" sz="1600" dirty="0" err="1" smtClean="0"/>
              <a:t>орнитохейрусов</a:t>
            </a:r>
            <a:endParaRPr lang="ru-RU" sz="1600" dirty="0" smtClean="0"/>
          </a:p>
          <a:p>
            <a:r>
              <a:rPr lang="ru-RU" sz="1600" dirty="0" smtClean="0"/>
              <a:t>(</a:t>
            </a:r>
            <a:r>
              <a:rPr lang="ru-RU" sz="1600" dirty="0"/>
              <a:t>с размахом крыльев 12 м).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5904566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Птеродактиль - «</a:t>
            </a:r>
            <a:r>
              <a:rPr lang="ru-RU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пальцекрыл</a:t>
            </a:r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».</a:t>
            </a:r>
          </a:p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Период существования: </a:t>
            </a:r>
          </a:p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юрский период - около 155-145 млн.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6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0" y="3174892"/>
            <a:ext cx="9128150" cy="36831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260648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Говорить о том. что 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птеродактиль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 был динозавром было бы не совсем верно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Птерозавры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рептилии приспособившиеся к полету. Птеродактили имели легкие и полые кости скелета, что значительно снижало их массу.    Перепончатое крыло птеродактиля тянулось от задней стороны передней конечности к бокам туловища до самых ног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Птеродактили вели преимущественно дневной образ жизни, а по ночам спали, уцепившись когтями за ветки деревьев. С ровной поверхности птеродактили взлетать не могли, поэтому, разжимая когти, падали вниз и в момент падения расправляли крылья.</a:t>
            </a:r>
          </a:p>
        </p:txBody>
      </p:sp>
    </p:spTree>
    <p:extLst>
      <p:ext uri="{BB962C8B-B14F-4D97-AF65-F5344CB8AC3E}">
        <p14:creationId xmlns:p14="http://schemas.microsoft.com/office/powerpoint/2010/main" val="105641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" y="0"/>
            <a:ext cx="5267173" cy="32129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64088" y="73655"/>
            <a:ext cx="36724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Самые мелкие динозавры были размером с кур. Длина обитавшего в южной Германии и в юго-восточной Франции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космогнатуса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(пер. изящная челюсть) и малоизученного растительноядного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фаброзавра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из шт. Колорадо, США, от кончика носа до кончика хвоста составляла 70-75 см. Первый весил около 3 кг, а второй — 6,8 кг.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254052"/>
            <a:ext cx="5385319" cy="35902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4230224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Компсогнат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– самый маленький из всех динозавров. Этот хищник ростом с индюка питался насекомыми и ящерицами.</a:t>
            </a:r>
          </a:p>
        </p:txBody>
      </p:sp>
    </p:spTree>
    <p:extLst>
      <p:ext uri="{BB962C8B-B14F-4D97-AF65-F5344CB8AC3E}">
        <p14:creationId xmlns:p14="http://schemas.microsoft.com/office/powerpoint/2010/main" val="67576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54027" y="82435"/>
            <a:ext cx="23762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Самые большие следы были у...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...гадрозавра (утконоса). </a:t>
            </a:r>
            <a:r>
              <a:rPr lang="ru-RU" dirty="0" smtClean="0">
                <a:solidFill>
                  <a:schemeClr val="bg1"/>
                </a:solidFill>
              </a:rPr>
              <a:t>Этот </a:t>
            </a:r>
            <a:r>
              <a:rPr lang="ru-RU" dirty="0">
                <a:solidFill>
                  <a:schemeClr val="bg1"/>
                </a:solidFill>
              </a:rPr>
              <a:t>крупный динозавр передвигался на задних лапах. Длина его следов 136 см, а ширина −81 см. </a:t>
            </a:r>
          </a:p>
        </p:txBody>
      </p:sp>
    </p:spTree>
    <p:extLst>
      <p:ext uri="{BB962C8B-B14F-4D97-AF65-F5344CB8AC3E}">
        <p14:creationId xmlns:p14="http://schemas.microsoft.com/office/powerpoint/2010/main" val="37215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571" y="25924"/>
            <a:ext cx="3784189" cy="28270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738" y="3140968"/>
            <a:ext cx="4764022" cy="35730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57"/>
            <a:ext cx="5232932" cy="39246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422108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Динозавры, как и другие рептилии, тоже размножались, откладывая яйца.</a:t>
            </a:r>
          </a:p>
        </p:txBody>
      </p:sp>
    </p:spTree>
    <p:extLst>
      <p:ext uri="{BB962C8B-B14F-4D97-AF65-F5344CB8AC3E}">
        <p14:creationId xmlns:p14="http://schemas.microsoft.com/office/powerpoint/2010/main" val="330967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" y="17393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16632"/>
            <a:ext cx="8064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 многих динозавров из яиц вылуплялись хорошо развитые детёныши, напоминающие миниатюрные копии своих родителей. Едва появившись на свет, они покидали гнездо и приступали к самостоятельной жизни, не нуждаясь в помощи взрослых. У других динозавров выводок какое-то время оставался в гнезде.</a:t>
            </a:r>
          </a:p>
        </p:txBody>
      </p:sp>
    </p:spTree>
    <p:extLst>
      <p:ext uri="{BB962C8B-B14F-4D97-AF65-F5344CB8AC3E}">
        <p14:creationId xmlns:p14="http://schemas.microsoft.com/office/powerpoint/2010/main" val="356441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548680"/>
            <a:ext cx="2287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КОНЕЦ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64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1" y="5445224"/>
            <a:ext cx="6696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Первые </a:t>
            </a:r>
            <a:r>
              <a:rPr lang="ru-RU" b="1" dirty="0">
                <a:solidFill>
                  <a:schemeClr val="bg1"/>
                </a:solidFill>
              </a:rPr>
              <a:t>динозавры</a:t>
            </a:r>
            <a:r>
              <a:rPr lang="ru-RU" dirty="0">
                <a:solidFill>
                  <a:schemeClr val="bg1"/>
                </a:solidFill>
              </a:rPr>
              <a:t> появились в триасовый период примерно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230 </a:t>
            </a:r>
            <a:r>
              <a:rPr lang="ru-RU" dirty="0" err="1">
                <a:solidFill>
                  <a:schemeClr val="bg1"/>
                </a:solidFill>
              </a:rPr>
              <a:t>млн.л.н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результате эволюционных изменений.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Первые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динозавры</a:t>
            </a:r>
            <a:r>
              <a:rPr lang="ru-RU" dirty="0">
                <a:solidFill>
                  <a:schemeClr val="bg1"/>
                </a:solidFill>
              </a:rPr>
              <a:t> были хищниками и принадлежали к группе </a:t>
            </a:r>
            <a:r>
              <a:rPr lang="ru-RU" dirty="0" err="1">
                <a:solidFill>
                  <a:schemeClr val="bg1"/>
                </a:solidFill>
              </a:rPr>
              <a:t>теропод</a:t>
            </a:r>
            <a:r>
              <a:rPr lang="ru-RU" dirty="0">
                <a:solidFill>
                  <a:schemeClr val="bg1"/>
                </a:solidFill>
              </a:rPr>
              <a:t>.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175772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Имя каждому виду динозавров даётся уникальное, причём придумывает его палеонтолог, который детально изучает найденные останки и сравнивает результаты с изученными ранее видами.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7" b="13815"/>
          <a:stretch/>
        </p:blipFill>
        <p:spPr>
          <a:xfrm>
            <a:off x="0" y="1949559"/>
            <a:ext cx="9144000" cy="495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8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26064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Средняя продолжительности жизни динозавров – 100 лет, хотя, судя по останкам, учёные говорят о гораздо большей длительности их жизни.</a:t>
            </a:r>
          </a:p>
        </p:txBody>
      </p:sp>
    </p:spTree>
    <p:extLst>
      <p:ext uri="{BB962C8B-B14F-4D97-AF65-F5344CB8AC3E}">
        <p14:creationId xmlns:p14="http://schemas.microsoft.com/office/powerpoint/2010/main" val="172223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511" y="5445224"/>
            <a:ext cx="6696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Первые </a:t>
            </a:r>
            <a:r>
              <a:rPr lang="ru-RU" b="1" dirty="0">
                <a:solidFill>
                  <a:schemeClr val="bg1"/>
                </a:solidFill>
              </a:rPr>
              <a:t>динозавры</a:t>
            </a:r>
            <a:r>
              <a:rPr lang="ru-RU" dirty="0">
                <a:solidFill>
                  <a:schemeClr val="bg1"/>
                </a:solidFill>
              </a:rPr>
              <a:t> появились в триасовый период примерно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230 </a:t>
            </a:r>
            <a:r>
              <a:rPr lang="ru-RU" dirty="0" err="1">
                <a:solidFill>
                  <a:schemeClr val="bg1"/>
                </a:solidFill>
              </a:rPr>
              <a:t>млн.л.н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результате эволюционных изменений.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Первые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динозавры</a:t>
            </a:r>
            <a:r>
              <a:rPr lang="ru-RU" dirty="0">
                <a:solidFill>
                  <a:schemeClr val="bg1"/>
                </a:solidFill>
              </a:rPr>
              <a:t> были хищниками и принадлежали к группе </a:t>
            </a:r>
            <a:r>
              <a:rPr lang="ru-RU" dirty="0" err="1">
                <a:solidFill>
                  <a:schemeClr val="bg1"/>
                </a:solidFill>
              </a:rPr>
              <a:t>теропод</a:t>
            </a:r>
            <a:r>
              <a:rPr lang="ru-RU" dirty="0">
                <a:solidFill>
                  <a:schemeClr val="bg1"/>
                </a:solidFill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9889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" t="4996" r="3861" b="4759"/>
          <a:stretch/>
        </p:blipFill>
        <p:spPr>
          <a:xfrm>
            <a:off x="-25729" y="0"/>
            <a:ext cx="917972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332656"/>
            <a:ext cx="2988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Хищники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787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60344" y="116632"/>
            <a:ext cx="4764318" cy="39087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dirty="0" err="1">
                <a:solidFill>
                  <a:schemeClr val="bg1">
                    <a:lumMod val="95000"/>
                  </a:schemeClr>
                </a:solidFill>
              </a:rPr>
              <a:t>Аллозавр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 - "странный ящер", </a:t>
            </a:r>
          </a:p>
          <a:p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"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иной ящер"</a:t>
            </a:r>
            <a:br>
              <a:rPr lang="ru-RU" sz="28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>
                <a:solidFill>
                  <a:schemeClr val="bg1">
                    <a:lumMod val="95000"/>
                  </a:schemeClr>
                </a:solidFill>
              </a:rPr>
              <a:t>Период существования: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 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Юрский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период 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около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153-135 млн.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л.н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457200" indent="-457200">
              <a:buFontTx/>
              <a:buChar char="-"/>
            </a:pP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r>
              <a:rPr lang="ru-RU" sz="2000" b="1" dirty="0">
                <a:solidFill>
                  <a:schemeClr val="bg1">
                    <a:lumMod val="95000"/>
                  </a:schemeClr>
                </a:solidFill>
              </a:rPr>
              <a:t>Размеры: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длина - 11-12 м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высота - до 4,5 м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вес - 1,5-2 т.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77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30748" y="3318523"/>
            <a:ext cx="5011437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chemeClr val="bg1">
                    <a:lumMod val="95000"/>
                  </a:schemeClr>
                </a:solidFill>
              </a:rPr>
              <a:t>Аллозавр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 - один из самых известных и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исследованных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хищных динозавров юрского периода. 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b="1" dirty="0" err="1" smtClean="0">
                <a:solidFill>
                  <a:schemeClr val="bg1">
                    <a:lumMod val="95000"/>
                  </a:schemeClr>
                </a:solidFill>
              </a:rPr>
              <a:t>Аллозавр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 был самым крупным сухопутным хищным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ящером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своего времени и </a:t>
            </a:r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один 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из самых свирепых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и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опасных динозавров всей </a:t>
            </a:r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мезозойской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эры. 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b="1" dirty="0" err="1" smtClean="0">
                <a:solidFill>
                  <a:schemeClr val="bg1">
                    <a:lumMod val="95000"/>
                  </a:schemeClr>
                </a:solidFill>
              </a:rPr>
              <a:t>Аллозавров</a:t>
            </a:r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 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еще называют "львами" юрского периода</a:t>
            </a:r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b="1" dirty="0" err="1" smtClean="0">
                <a:solidFill>
                  <a:schemeClr val="bg1">
                    <a:lumMod val="95000"/>
                  </a:schemeClr>
                </a:solidFill>
              </a:rPr>
              <a:t>Аллозавр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 был плотоядным хищным динозавром.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Его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рацион состоял </a:t>
            </a:r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исключительно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из мяса других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динозавров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 Учитывая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строение ящера можно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с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уверенностью предполагать, 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95000"/>
                  </a:schemeClr>
                </a:solidFill>
              </a:rPr>
              <a:t>что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он был прекрасным охотником.</a:t>
            </a:r>
          </a:p>
        </p:txBody>
      </p:sp>
    </p:spTree>
    <p:extLst>
      <p:ext uri="{BB962C8B-B14F-4D97-AF65-F5344CB8AC3E}">
        <p14:creationId xmlns:p14="http://schemas.microsoft.com/office/powerpoint/2010/main" val="6377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" r="6689"/>
          <a:stretch/>
        </p:blipFill>
        <p:spPr>
          <a:xfrm>
            <a:off x="1" y="1844824"/>
            <a:ext cx="9144000" cy="50131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5425" y="0"/>
            <a:ext cx="851925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Карнотавр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- «плотоядный бык»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Период существования: 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меловой период - около 100 - 90млн.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л.н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886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</TotalTime>
  <Words>459</Words>
  <Application>Microsoft Office PowerPoint</Application>
  <PresentationFormat>Экран (4:3)</PresentationFormat>
  <Paragraphs>116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</dc:creator>
  <cp:lastModifiedBy>User</cp:lastModifiedBy>
  <cp:revision>26</cp:revision>
  <cp:lastPrinted>2023-11-20T16:03:39Z</cp:lastPrinted>
  <dcterms:created xsi:type="dcterms:W3CDTF">2014-11-03T15:41:52Z</dcterms:created>
  <dcterms:modified xsi:type="dcterms:W3CDTF">2023-11-21T08:45:57Z</dcterms:modified>
</cp:coreProperties>
</file>