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85" r:id="rId3"/>
    <p:sldId id="278" r:id="rId4"/>
    <p:sldId id="280" r:id="rId5"/>
    <p:sldId id="286" r:id="rId6"/>
    <p:sldId id="257" r:id="rId7"/>
    <p:sldId id="258" r:id="rId8"/>
    <p:sldId id="261" r:id="rId9"/>
    <p:sldId id="282" r:id="rId10"/>
    <p:sldId id="272" r:id="rId11"/>
    <p:sldId id="274" r:id="rId12"/>
    <p:sldId id="275" r:id="rId13"/>
    <p:sldId id="271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A4C36-F15D-449A-8438-B4E6E1DDF4CD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79651-92A1-4420-B086-096126D009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965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9651-92A1-4420-B086-096126D009C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85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F6124-61CF-44DD-BA6A-2D845DD5FD3F}" type="datetimeFigureOut">
              <a:rPr lang="ru-RU" smtClean="0"/>
              <a:pPr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A973D-F552-4614-9ECB-1084A369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pedsovet.su/load/39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715200" cy="724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Bahnschrift" panose="020B0502040204020203" pitchFamily="34" charset="0"/>
              </a:rPr>
              <a:t>Двадцатое февраля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latin typeface="Monotype Corsiva" pitchFamily="66" charset="0"/>
              </a:rPr>
              <a:t>Урок  русского языка в 5 классе.</a:t>
            </a:r>
          </a:p>
          <a:p>
            <a:pPr algn="r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Клемечук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В.</a:t>
            </a:r>
          </a:p>
          <a:p>
            <a:endParaRPr lang="ru-RU" sz="4800" dirty="0" smtClean="0">
              <a:latin typeface="Monotype Corsiva" pitchFamily="66" charset="0"/>
            </a:endParaRPr>
          </a:p>
          <a:p>
            <a:pPr>
              <a:buNone/>
            </a:pPr>
            <a:endParaRPr lang="ru-RU" sz="4800" dirty="0" smtClean="0">
              <a:latin typeface="Monotype Corsiva" pitchFamily="66" charset="0"/>
            </a:endParaRPr>
          </a:p>
          <a:p>
            <a:endParaRPr lang="ru-RU" sz="48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Укажите род существительных. Запишите словосочетания, согласуя окончания.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С какой проблемой мы столкнулись?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86346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впечатление, 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молодежь,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Красив.. какаду 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Чист..       тюль,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Баку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  мозоль.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Дополни предложение!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 marL="0" indent="342900"/>
            <a:r>
              <a:rPr lang="ru-RU" dirty="0" smtClean="0"/>
              <a:t>Имена существительные могут быть </a:t>
            </a:r>
            <a:r>
              <a:rPr lang="ru-RU" b="1" dirty="0" smtClean="0">
                <a:solidFill>
                  <a:srgbClr val="FF0000"/>
                </a:solidFill>
              </a:rPr>
              <a:t>…..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0000"/>
                </a:solidFill>
              </a:rPr>
              <a:t>…</a:t>
            </a:r>
            <a:r>
              <a:rPr lang="ru-RU" dirty="0" smtClean="0"/>
              <a:t> и  </a:t>
            </a:r>
            <a:r>
              <a:rPr lang="ru-RU" b="1" dirty="0" smtClean="0">
                <a:solidFill>
                  <a:srgbClr val="FF0000"/>
                </a:solidFill>
              </a:rPr>
              <a:t>…</a:t>
            </a:r>
            <a:r>
              <a:rPr lang="ru-RU" dirty="0" smtClean="0"/>
              <a:t> рода. </a:t>
            </a:r>
          </a:p>
          <a:p>
            <a:pPr marL="0" indent="342900"/>
            <a:r>
              <a:rPr lang="ru-RU" dirty="0" smtClean="0"/>
              <a:t>Чтобы определить мужской род имени существительного нужно подставить слова –помощники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...</a:t>
            </a:r>
          </a:p>
          <a:p>
            <a:pPr marL="0" indent="342900"/>
            <a:r>
              <a:rPr lang="ru-RU" dirty="0" smtClean="0"/>
              <a:t>Подставив слова </a:t>
            </a:r>
            <a:r>
              <a:rPr lang="ru-RU" b="1" i="1" dirty="0" smtClean="0"/>
              <a:t>она, моя </a:t>
            </a:r>
            <a:r>
              <a:rPr lang="ru-RU" dirty="0" smtClean="0"/>
              <a:t>мы</a:t>
            </a:r>
          </a:p>
          <a:p>
            <a:pPr marL="0" indent="342900">
              <a:buNone/>
            </a:pPr>
            <a:r>
              <a:rPr lang="ru-RU" dirty="0" smtClean="0"/>
              <a:t>определим </a:t>
            </a:r>
            <a:r>
              <a:rPr lang="ru-RU" b="1" dirty="0" smtClean="0">
                <a:solidFill>
                  <a:srgbClr val="FF0000"/>
                </a:solidFill>
              </a:rPr>
              <a:t>…</a:t>
            </a:r>
            <a:r>
              <a:rPr lang="ru-RU" dirty="0" smtClean="0"/>
              <a:t> род </a:t>
            </a:r>
          </a:p>
          <a:p>
            <a:pPr marL="0" indent="342900">
              <a:buNone/>
            </a:pPr>
            <a:r>
              <a:rPr lang="ru-RU" dirty="0" smtClean="0"/>
              <a:t>имени существительного.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Дополни предложение!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0" indent="342900"/>
            <a:r>
              <a:rPr lang="ru-RU" dirty="0" smtClean="0"/>
              <a:t>А чтобы определить средний род имени существительного, подставим </a:t>
            </a:r>
            <a:r>
              <a:rPr lang="ru-RU" b="1" dirty="0" smtClean="0">
                <a:solidFill>
                  <a:srgbClr val="FF0000"/>
                </a:solidFill>
              </a:rPr>
              <a:t>… </a:t>
            </a:r>
            <a:r>
              <a:rPr lang="ru-RU" dirty="0" smtClean="0"/>
              <a:t>.</a:t>
            </a:r>
          </a:p>
          <a:p>
            <a:pPr marL="0" indent="342900"/>
            <a:r>
              <a:rPr lang="ru-RU" dirty="0" smtClean="0"/>
              <a:t>По родам существительные не изменяются. Это </a:t>
            </a:r>
            <a:r>
              <a:rPr lang="ru-RU" b="1" dirty="0" smtClean="0">
                <a:solidFill>
                  <a:srgbClr val="FF0000"/>
                </a:solidFill>
              </a:rPr>
              <a:t>…</a:t>
            </a:r>
            <a:r>
              <a:rPr lang="ru-RU" dirty="0" smtClean="0"/>
              <a:t> признак. </a:t>
            </a:r>
          </a:p>
          <a:p>
            <a:pPr marL="0" indent="342900"/>
            <a:r>
              <a:rPr lang="ru-RU" dirty="0" smtClean="0"/>
              <a:t>Что нового вы сегодня узнали?</a:t>
            </a:r>
          </a:p>
          <a:p>
            <a:pPr marL="0" indent="342900"/>
            <a:r>
              <a:rPr lang="ru-RU" dirty="0" smtClean="0"/>
              <a:t>Ребята, а для чего нам нужно знать</a:t>
            </a:r>
          </a:p>
          <a:p>
            <a:pPr marL="0" indent="0">
              <a:buNone/>
            </a:pPr>
            <a:r>
              <a:rPr lang="ru-RU" dirty="0" smtClean="0"/>
              <a:t> род существительных?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>Домашнее задание: 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Monotype Corsiva" pitchFamily="66" charset="0"/>
              </a:rPr>
              <a:t>Параграф 81 изучить. </a:t>
            </a:r>
          </a:p>
          <a:p>
            <a:pPr algn="ctr">
              <a:buNone/>
            </a:pPr>
            <a:r>
              <a:rPr lang="ru-RU" sz="4000" dirty="0" smtClean="0">
                <a:latin typeface="Monotype Corsiva" pitchFamily="66" charset="0"/>
              </a:rPr>
              <a:t>Выполнить упражнение 485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презентации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>
                <a:latin typeface="Monotype Corsiva" pitchFamily="66" charset="0"/>
                <a:hlinkClick r:id="rId2"/>
              </a:rPr>
              <a:t>https://</a:t>
            </a:r>
            <a:r>
              <a:rPr lang="en-US" sz="4000" dirty="0" smtClean="0">
                <a:latin typeface="Monotype Corsiva" pitchFamily="66" charset="0"/>
                <a:hlinkClick r:id="rId2"/>
              </a:rPr>
              <a:t>pedsovet.su/load/393</a:t>
            </a:r>
            <a:endParaRPr lang="ru-RU" sz="40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4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74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повторим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 – это часть речи, которая обозначает… и отвечает на вопросы…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 бывают одушевлённые и …, собственные и …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существительное может быть…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631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Ра_писание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жение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Ж…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лудь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Ц…ганский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Акац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…я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Без…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нтересный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у этих слов и чем они различаются?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Борщ, повидло, яблоко, вермишель, салат, ветчина.</a:t>
            </a:r>
          </a:p>
          <a:p>
            <a:pPr marL="0" indent="0" algn="just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диалог?</a:t>
            </a:r>
          </a:p>
          <a:p>
            <a:pPr marL="0" indent="0" algn="just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устно диалог на тему</a:t>
            </a:r>
          </a:p>
          <a:p>
            <a:pPr marL="0" indent="0" algn="just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«Меню на завтра».</a:t>
            </a:r>
          </a:p>
          <a:p>
            <a:pPr marL="0" indent="0" algn="just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а какого рода слово </a:t>
            </a:r>
          </a:p>
          <a:p>
            <a:pPr marL="0" indent="0" algn="just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Меню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715200" cy="15121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сформулируем тему нашего урока?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7211144" cy="327322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???</a:t>
            </a:r>
          </a:p>
          <a:p>
            <a:endParaRPr lang="ru-RU" sz="4800" dirty="0" smtClean="0">
              <a:latin typeface="Monotype Corsiva" pitchFamily="66" charset="0"/>
            </a:endParaRPr>
          </a:p>
          <a:p>
            <a:pPr>
              <a:buNone/>
            </a:pPr>
            <a:endParaRPr lang="ru-RU" sz="4800" dirty="0" smtClean="0">
              <a:latin typeface="Monotype Corsiva" pitchFamily="66" charset="0"/>
            </a:endParaRPr>
          </a:p>
          <a:p>
            <a:endParaRPr lang="ru-RU" sz="4800" dirty="0" smtClean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1428736"/>
            <a:ext cx="8072462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(какого рода бывают имена существительные)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аучиться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(определять  род  имен существительных)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рименить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 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новое знание в выполнении упражнений)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Слова-помощники.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  Женский род</a:t>
            </a:r>
            <a:r>
              <a:rPr lang="ru-RU" i="1" dirty="0" smtClean="0"/>
              <a:t> запомню я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И скажу:</a:t>
            </a:r>
            <a:r>
              <a:rPr lang="ru-RU" i="1" dirty="0" smtClean="0">
                <a:solidFill>
                  <a:srgbClr val="C00000"/>
                </a:solidFill>
              </a:rPr>
              <a:t> </a:t>
            </a:r>
            <a:r>
              <a:rPr lang="ru-RU" b="1" i="1" dirty="0" smtClean="0">
                <a:solidFill>
                  <a:srgbClr val="C00000"/>
                </a:solidFill>
              </a:rPr>
              <a:t>“Она – моя”.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/>
              <a:t>     И запомню </a:t>
            </a:r>
            <a:r>
              <a:rPr lang="ru-RU" b="1" i="1" dirty="0" smtClean="0"/>
              <a:t>род мужской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И опять скажу: </a:t>
            </a:r>
            <a:r>
              <a:rPr lang="ru-RU" b="1" i="1" dirty="0" smtClean="0">
                <a:solidFill>
                  <a:srgbClr val="C00000"/>
                </a:solidFill>
              </a:rPr>
              <a:t>“Он – мой”.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/>
              <a:t>     Средний род: </a:t>
            </a:r>
            <a:r>
              <a:rPr lang="ru-RU" b="1" i="1" dirty="0" smtClean="0">
                <a:solidFill>
                  <a:srgbClr val="C00000"/>
                </a:solidFill>
              </a:rPr>
              <a:t>“Оно – моё!”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/>
              <a:t>      Это правило – твоё!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Запишите имена существительные в три столбика, выделите окончание.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6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Мужской род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Женский род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Средний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род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643182"/>
            <a:ext cx="828680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конь, гнездо, дядя, метель,  повидло, папа, простыня, сердце, дочь, пюре.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6866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По родам существительные не изменяются. Это постоянный признак. 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Проблемный вопрос: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-Как вы думаете, род имени существительного это постоянный или непостоянный признак? 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1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276</Words>
  <Application>Microsoft Office PowerPoint</Application>
  <PresentationFormat>Экран (4:3)</PresentationFormat>
  <Paragraphs>71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Bahnschrift</vt:lpstr>
      <vt:lpstr>Calibri</vt:lpstr>
      <vt:lpstr>Monotype Corsiva</vt:lpstr>
      <vt:lpstr>Times New Roman</vt:lpstr>
      <vt:lpstr>Тема Office</vt:lpstr>
      <vt:lpstr>Двадцатое февраля</vt:lpstr>
      <vt:lpstr>Давайте повторим</vt:lpstr>
      <vt:lpstr>Словарная работа</vt:lpstr>
      <vt:lpstr>Что общего у этих слов и чем они различаются?</vt:lpstr>
      <vt:lpstr>Как сформулируем тему нашего урока?</vt:lpstr>
      <vt:lpstr>Цели урока:</vt:lpstr>
      <vt:lpstr>Слова-помощники.</vt:lpstr>
      <vt:lpstr>Запишите имена существительные в три столбика, выделите окончание.</vt:lpstr>
      <vt:lpstr>  Проблемный вопрос: -Как вы думаете, род имени существительного это постоянный или непостоянный признак?   </vt:lpstr>
      <vt:lpstr>Укажите род существительных. Запишите словосочетания, согласуя окончания. С какой проблемой мы столкнулись?</vt:lpstr>
      <vt:lpstr>Дополни предложение!</vt:lpstr>
      <vt:lpstr>Дополни предложение!</vt:lpstr>
      <vt:lpstr>Домашнее задание:  </vt:lpstr>
      <vt:lpstr>Шаблон презентации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frohman_d</cp:lastModifiedBy>
  <cp:revision>42</cp:revision>
  <dcterms:created xsi:type="dcterms:W3CDTF">2014-07-18T16:08:11Z</dcterms:created>
  <dcterms:modified xsi:type="dcterms:W3CDTF">2024-06-02T05:59:16Z</dcterms:modified>
</cp:coreProperties>
</file>