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2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A16195-FA3B-801E-A241-881AB69AD0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«Формирование естественно-научной грамотности на уроках биологии через систему практико-ориентированных заданий»  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DF45C0-6232-D537-BE8E-446015EC0B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324055"/>
          </a:xfrm>
        </p:spPr>
        <p:txBody>
          <a:bodyPr>
            <a:noAutofit/>
          </a:bodyPr>
          <a:lstStyle/>
          <a:p>
            <a:r>
              <a:rPr lang="ru-RU" sz="2400" dirty="0"/>
              <a:t>Малкина О.В. </a:t>
            </a:r>
          </a:p>
          <a:p>
            <a:r>
              <a:rPr lang="ru-RU" sz="2400" dirty="0"/>
              <a:t>учитель биологии </a:t>
            </a:r>
          </a:p>
          <a:p>
            <a:r>
              <a:rPr lang="ru-RU" sz="2400" dirty="0"/>
              <a:t>МАОУ </a:t>
            </a:r>
            <a:r>
              <a:rPr lang="ru-RU" sz="2400" dirty="0" err="1"/>
              <a:t>г.Нягани</a:t>
            </a:r>
            <a:r>
              <a:rPr lang="ru-RU" sz="2400" dirty="0"/>
              <a:t> СОШ №14</a:t>
            </a:r>
          </a:p>
        </p:txBody>
      </p:sp>
    </p:spTree>
    <p:extLst>
      <p:ext uri="{BB962C8B-B14F-4D97-AF65-F5344CB8AC3E}">
        <p14:creationId xmlns:p14="http://schemas.microsoft.com/office/powerpoint/2010/main" val="1141568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08E674-5C0D-5B00-A23D-96890300A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4" y="0"/>
            <a:ext cx="9407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41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EE04FB-4545-06F3-8F2F-A2DC8E4C2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56" y="360219"/>
            <a:ext cx="8663709" cy="649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854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BDCD29-48EB-43E9-558E-ED07AE33F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761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7C614D-896D-5C97-CC27-92C3D6512DE2}"/>
              </a:ext>
            </a:extLst>
          </p:cNvPr>
          <p:cNvSpPr txBox="1"/>
          <p:nvPr/>
        </p:nvSpPr>
        <p:spPr>
          <a:xfrm>
            <a:off x="1191491" y="748145"/>
            <a:ext cx="796289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В состав семян входят____________ и ___________вещества.</a:t>
            </a:r>
          </a:p>
          <a:p>
            <a:r>
              <a:rPr lang="ru-RU" sz="2800" dirty="0"/>
              <a:t>К органическим веществам клетки относятся _________, ___________, ___________, __________ .</a:t>
            </a:r>
          </a:p>
          <a:p>
            <a:r>
              <a:rPr lang="ru-RU" sz="2800" dirty="0"/>
              <a:t>Неорганические вещества клетки – это __________ и ______________ .</a:t>
            </a:r>
          </a:p>
          <a:p>
            <a:r>
              <a:rPr lang="ru-RU" sz="2800" dirty="0"/>
              <a:t>В присутствии йода крахмал _________ .</a:t>
            </a:r>
          </a:p>
          <a:p>
            <a:r>
              <a:rPr lang="ru-RU" sz="2800" dirty="0"/>
              <a:t>Много крахмала в ____ , ____ , ____   .</a:t>
            </a:r>
          </a:p>
          <a:p>
            <a:r>
              <a:rPr lang="ru-RU" sz="2800" dirty="0"/>
              <a:t>Много белка в ____ , _____ , _____.</a:t>
            </a:r>
          </a:p>
          <a:p>
            <a:r>
              <a:rPr lang="ru-RU" sz="2800" dirty="0"/>
              <a:t>Масличными культурами являются ___________, ____________, ___________ .</a:t>
            </a:r>
          </a:p>
        </p:txBody>
      </p:sp>
    </p:spTree>
    <p:extLst>
      <p:ext uri="{BB962C8B-B14F-4D97-AF65-F5344CB8AC3E}">
        <p14:creationId xmlns:p14="http://schemas.microsoft.com/office/powerpoint/2010/main" val="3275293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71D803-7962-984C-3B0B-D9903AB80F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79" t="24040" r="10152" b="7879"/>
          <a:stretch/>
        </p:blipFill>
        <p:spPr>
          <a:xfrm>
            <a:off x="1427018" y="27674"/>
            <a:ext cx="8312728" cy="684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09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AE05527-AFEB-7DAA-1326-C479437146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37"/>
          <a:stretch/>
        </p:blipFill>
        <p:spPr>
          <a:xfrm>
            <a:off x="178420" y="591015"/>
            <a:ext cx="9619786" cy="62669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88C07C-56BA-510A-6740-AC19126D362E}"/>
              </a:ext>
            </a:extLst>
          </p:cNvPr>
          <p:cNvSpPr txBox="1"/>
          <p:nvPr/>
        </p:nvSpPr>
        <p:spPr>
          <a:xfrm>
            <a:off x="1379963" y="391404"/>
            <a:ext cx="61052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При изучении темы «Дыхание растений и фотосинтез» анализируем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100163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46B453D-E533-9095-65A0-C124DFD3D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76" y="61331"/>
            <a:ext cx="8858431" cy="673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038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090CB07-CE55-BAFE-55C0-14F076B98C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11" t="3363"/>
          <a:stretch/>
        </p:blipFill>
        <p:spPr>
          <a:xfrm>
            <a:off x="680225" y="80386"/>
            <a:ext cx="8285355" cy="677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0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F86165A-0C46-9EC6-0D39-58F0F9024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779566"/>
              </p:ext>
            </p:extLst>
          </p:nvPr>
        </p:nvGraphicFramePr>
        <p:xfrm>
          <a:off x="312234" y="1237786"/>
          <a:ext cx="9489687" cy="50515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2782">
                  <a:extLst>
                    <a:ext uri="{9D8B030D-6E8A-4147-A177-3AD203B41FA5}">
                      <a16:colId xmlns:a16="http://schemas.microsoft.com/office/drawing/2014/main" val="917820612"/>
                    </a:ext>
                  </a:extLst>
                </a:gridCol>
                <a:gridCol w="3473320">
                  <a:extLst>
                    <a:ext uri="{9D8B030D-6E8A-4147-A177-3AD203B41FA5}">
                      <a16:colId xmlns:a16="http://schemas.microsoft.com/office/drawing/2014/main" val="4123074283"/>
                    </a:ext>
                  </a:extLst>
                </a:gridCol>
                <a:gridCol w="3313585">
                  <a:extLst>
                    <a:ext uri="{9D8B030D-6E8A-4147-A177-3AD203B41FA5}">
                      <a16:colId xmlns:a16="http://schemas.microsoft.com/office/drawing/2014/main" val="3748909032"/>
                    </a:ext>
                  </a:extLst>
                </a:gridCol>
              </a:tblGrid>
              <a:tr h="841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Видоизменения корня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Выполняемая функция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Названия растения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000934"/>
                  </a:ext>
                </a:extLst>
              </a:tr>
              <a:tr h="841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Корнеплоды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96168"/>
                  </a:ext>
                </a:extLst>
              </a:tr>
              <a:tr h="841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Корневые шишки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193821"/>
                  </a:ext>
                </a:extLst>
              </a:tr>
              <a:tr h="841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Воздушные корни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978992"/>
                  </a:ext>
                </a:extLst>
              </a:tr>
              <a:tr h="841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Ходульные корни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212990"/>
                  </a:ext>
                </a:extLst>
              </a:tr>
              <a:tr h="841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Дыхательные корни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479645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172633DD-0923-7FF1-1A3A-67FF6B634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5149" y="675757"/>
            <a:ext cx="32376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Видоизменения корней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466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590E94C-6431-BD07-72AD-0DF53136D9B6}"/>
              </a:ext>
            </a:extLst>
          </p:cNvPr>
          <p:cNvSpPr txBox="1"/>
          <p:nvPr/>
        </p:nvSpPr>
        <p:spPr>
          <a:xfrm>
            <a:off x="249382" y="535770"/>
            <a:ext cx="90193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Используя таблицу «Состав семян», ответьте на вопросы.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E6E6046-09E8-D261-9930-7D05523535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900938"/>
              </p:ext>
            </p:extLst>
          </p:nvPr>
        </p:nvGraphicFramePr>
        <p:xfrm>
          <a:off x="249382" y="1376042"/>
          <a:ext cx="9296400" cy="2695639"/>
        </p:xfrm>
        <a:graphic>
          <a:graphicData uri="http://schemas.openxmlformats.org/drawingml/2006/table">
            <a:tbl>
              <a:tblPr firstRow="1" firstCol="1" bandRow="1"/>
              <a:tblGrid>
                <a:gridCol w="2324100">
                  <a:extLst>
                    <a:ext uri="{9D8B030D-6E8A-4147-A177-3AD203B41FA5}">
                      <a16:colId xmlns:a16="http://schemas.microsoft.com/office/drawing/2014/main" val="265531290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575843880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808710294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302365660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Семена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веществ, в %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7987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Вода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Белки, жиры, углеводы 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Минеральные соли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125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Пшеница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13,4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84,7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6138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Подсолнечник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89,8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1576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Горох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83,6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6991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Лён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87,4</a:t>
                      </a:r>
                      <a:endParaRPr lang="ru-RU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90241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17E9CCC-6446-7408-E93F-44DBCFE1B33D}"/>
              </a:ext>
            </a:extLst>
          </p:cNvPr>
          <p:cNvSpPr txBox="1"/>
          <p:nvPr/>
        </p:nvSpPr>
        <p:spPr>
          <a:xfrm>
            <a:off x="401782" y="4450288"/>
            <a:ext cx="9296400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семенах какого растения содержится больше всего минеральных солей?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семенах каких растений содержится более 10% воды?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семенах какого растения содержится большего всего белков, жиров и углеводов?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575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6CC21B-4A7A-0BAE-F719-EB57B39E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609600"/>
            <a:ext cx="9177020" cy="13208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Функциональная грамотность 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 способность применять приобретённые знания, умения и навыки для решения жизненных задач в различных сферах.</a:t>
            </a:r>
            <a:b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8D24D8-5A7B-0F74-6E65-F926364C7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160589"/>
            <a:ext cx="8886075" cy="3880773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Функциональная грамотность включает в себя: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Wingdings" panose="05000000000000000000" pitchFamily="2" charset="2"/>
              </a:rPr>
              <a:t>Глобальные  компетенции</a:t>
            </a:r>
          </a:p>
          <a:p>
            <a:pPr algn="just"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Wingdings" panose="05000000000000000000" pitchFamily="2" charset="2"/>
              </a:rPr>
              <a:t>Математическая   грамотность</a:t>
            </a:r>
          </a:p>
          <a:p>
            <a:pPr algn="just"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Wingdings" panose="05000000000000000000" pitchFamily="2" charset="2"/>
              </a:rPr>
              <a:t>Финансовая  грамотность</a:t>
            </a:r>
          </a:p>
          <a:p>
            <a:pPr algn="just"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Wingdings" panose="05000000000000000000" pitchFamily="2" charset="2"/>
              </a:rPr>
              <a:t>Естественно-научная  грамотность</a:t>
            </a:r>
          </a:p>
          <a:p>
            <a:pPr algn="just"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Wingdings" panose="05000000000000000000" pitchFamily="2" charset="2"/>
              </a:rPr>
              <a:t>Читательская  грамотность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4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646A54-5807-6A78-7A6F-38BB42B5A475}"/>
              </a:ext>
            </a:extLst>
          </p:cNvPr>
          <p:cNvSpPr txBox="1"/>
          <p:nvPr/>
        </p:nvSpPr>
        <p:spPr>
          <a:xfrm>
            <a:off x="197427" y="414094"/>
            <a:ext cx="923751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Известно, что вода играет важнейшую роль в жизни растений. Сергей решил проверить одно из значений воды, проведя следующий опыт. Он взял растение в горшке, поставил его на штатив, к которому прикрепил колбу, поместив в неё лист растения. Горлышко колбы он прикрыл ватой (рис. А). Штатив с растением Сергей поставил на подоконник и через несколько дней наблюдал следующую картину (рис. Б).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7CCCF9-0418-AB13-37EB-C893F77A5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750" y="2801851"/>
            <a:ext cx="4805045" cy="211328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690E8C-D5BF-D2ED-40BA-D92147ED2D36}"/>
              </a:ext>
            </a:extLst>
          </p:cNvPr>
          <p:cNvSpPr txBox="1"/>
          <p:nvPr/>
        </p:nvSpPr>
        <p:spPr>
          <a:xfrm>
            <a:off x="744682" y="5243577"/>
            <a:ext cx="81153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появилось на стенках колбы?</a:t>
            </a:r>
          </a:p>
          <a:p>
            <a:r>
              <a:rPr lang="ru-RU" sz="24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результате какого процесса можно наблюдать данный результат опыта?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15350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6B2024-7F8F-7236-CDF1-79E2D3667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40004"/>
            <a:ext cx="8596668" cy="1320800"/>
          </a:xfrm>
        </p:spPr>
        <p:txBody>
          <a:bodyPr>
            <a:normAutofit/>
          </a:bodyPr>
          <a:lstStyle/>
          <a:p>
            <a:pPr indent="450215"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Экскурсия «Осенние явления в жизни растений»</a:t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CAEE0F-E7C7-654B-51F7-B300788F6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945" y="886692"/>
            <a:ext cx="8983057" cy="730302"/>
          </a:xfrm>
        </p:spPr>
        <p:txBody>
          <a:bodyPr>
            <a:noAutofit/>
          </a:bodyPr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Начертите таблицу в тетради, внесите результаты своих наблюдений (не менее 5 растений)</a:t>
            </a:r>
            <a:b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CB157F6-C334-F88F-B2EE-20235EDDC4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052871"/>
              </p:ext>
            </p:extLst>
          </p:nvPr>
        </p:nvGraphicFramePr>
        <p:xfrm>
          <a:off x="290945" y="1743263"/>
          <a:ext cx="9434944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486685">
                  <a:extLst>
                    <a:ext uri="{9D8B030D-6E8A-4147-A177-3AD203B41FA5}">
                      <a16:colId xmlns:a16="http://schemas.microsoft.com/office/drawing/2014/main" val="3113145620"/>
                    </a:ext>
                  </a:extLst>
                </a:gridCol>
                <a:gridCol w="2486685">
                  <a:extLst>
                    <a:ext uri="{9D8B030D-6E8A-4147-A177-3AD203B41FA5}">
                      <a16:colId xmlns:a16="http://schemas.microsoft.com/office/drawing/2014/main" val="2861421367"/>
                    </a:ext>
                  </a:extLst>
                </a:gridCol>
                <a:gridCol w="4461574">
                  <a:extLst>
                    <a:ext uri="{9D8B030D-6E8A-4147-A177-3AD203B41FA5}">
                      <a16:colId xmlns:a16="http://schemas.microsoft.com/office/drawing/2014/main" val="6196099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растения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Жизненная форма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Осенние изменения растения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189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2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962746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C308E18-6135-C519-62D6-C3320A6FF93D}"/>
              </a:ext>
            </a:extLst>
          </p:cNvPr>
          <p:cNvSpPr txBox="1"/>
          <p:nvPr/>
        </p:nvSpPr>
        <p:spPr>
          <a:xfrm>
            <a:off x="443345" y="2966813"/>
            <a:ext cx="9217045" cy="3221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Ответьте письменно на вопросы: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изменяется окраска листьев у деревьев, кустарников, трав?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Какие условия погоды влияют на изменение окраски листьев?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легко опадают желтые листья?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Какое значение имеет листопад?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в народе говорят: “Не от добра дерево лист роняет”?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произошло бы с листопадным деревом, если бы оно на зиму осталось с зелеными листьями?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происходит с наземными частями травянистых растений?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99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9C6EA9C-7CAC-43DA-58F3-2E2D0B94A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637309"/>
            <a:ext cx="8596668" cy="5404053"/>
          </a:xfrm>
        </p:spPr>
        <p:txBody>
          <a:bodyPr>
            <a:normAutofit lnSpcReduction="10000"/>
          </a:bodyPr>
          <a:lstStyle/>
          <a:p>
            <a:pPr algn="just">
              <a:spcAft>
                <a:spcPts val="800"/>
              </a:spcAft>
            </a:pP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Огромное значение в формировании и развитии естественно-научной грамотности на уроках биологии имеет применение экспериментов и опытов. Это позволяет решить различные исследовательские и коммуникационные задачи, формирует умение анализировать ситуации в динамичном учебном процессе. Эксперименты значительно повышают внимание и интерес, усиливают мыслительную деятельность и способствуют положительной мотивации к учебной деятельности учащихся.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Постоянное и планомерное решение практико-ориентированных заданий обеспечивает положительные результаты обучения, непрерывно повышая уровень мотивации учащихся</a:t>
            </a:r>
            <a:r>
              <a:rPr lang="ru-RU" sz="24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дает 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ценные навыки по применению биологических знаний в повседневной жизни.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7128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EF9EE9-39D1-4CD6-836A-3AE768DC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35527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Естественно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научная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грамотность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 компонент функциональной грамотности, который подразумевает способность ребенка занять компетентную общественную позицию по вопросам, связанным с естественными науками, интерес к естественно-научным фактам и идеям. </a:t>
            </a: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1EF956-244B-72CE-B603-13F6ABD2D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546764"/>
            <a:ext cx="8596668" cy="249459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 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грамотность позволяет человеку принимать решения на основе научных фактов, понимать влияние естественных процессов, науки и технологий на мир, экономику, культуру.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61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FB1D2B-CDED-CBBB-5BE3-F9D39DA24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74073"/>
            <a:ext cx="8596668" cy="651163"/>
          </a:xfrm>
        </p:spPr>
        <p:txBody>
          <a:bodyPr>
            <a:normAutofit/>
          </a:bodyPr>
          <a:lstStyle/>
          <a:p>
            <a:r>
              <a:rPr lang="ru-RU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Компетенции естественнонаучной грамотности</a:t>
            </a:r>
            <a:endParaRPr lang="ru-RU" sz="2400" b="1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26AD6CE-4314-B15D-0E89-E1BFFAA65D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3641831"/>
              </p:ext>
            </p:extLst>
          </p:nvPr>
        </p:nvGraphicFramePr>
        <p:xfrm>
          <a:off x="180110" y="1025236"/>
          <a:ext cx="9476508" cy="5179701"/>
        </p:xfrm>
        <a:graphic>
          <a:graphicData uri="http://schemas.openxmlformats.org/drawingml/2006/table">
            <a:tbl>
              <a:tblPr firstRow="1" firstCol="1" bandRow="1"/>
              <a:tblGrid>
                <a:gridCol w="491797">
                  <a:extLst>
                    <a:ext uri="{9D8B030D-6E8A-4147-A177-3AD203B41FA5}">
                      <a16:colId xmlns:a16="http://schemas.microsoft.com/office/drawing/2014/main" val="4125415487"/>
                    </a:ext>
                  </a:extLst>
                </a:gridCol>
                <a:gridCol w="3255969">
                  <a:extLst>
                    <a:ext uri="{9D8B030D-6E8A-4147-A177-3AD203B41FA5}">
                      <a16:colId xmlns:a16="http://schemas.microsoft.com/office/drawing/2014/main" val="1508159335"/>
                    </a:ext>
                  </a:extLst>
                </a:gridCol>
                <a:gridCol w="5728742">
                  <a:extLst>
                    <a:ext uri="{9D8B030D-6E8A-4147-A177-3AD203B41FA5}">
                      <a16:colId xmlns:a16="http://schemas.microsoft.com/office/drawing/2014/main" val="1459377962"/>
                    </a:ext>
                  </a:extLst>
                </a:gridCol>
              </a:tblGrid>
              <a:tr h="344555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38735" lvl="0" indent="-342900" algn="just">
                        <a:lnSpc>
                          <a:spcPct val="106000"/>
                        </a:lnSpc>
                        <a:spcAft>
                          <a:spcPts val="20"/>
                        </a:spcAft>
                        <a:buFont typeface="+mj-lt"/>
                        <a:buAutoNum type="arabicPeriod"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Компетенция: научное объяснение явлений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713870"/>
                  </a:ext>
                </a:extLst>
              </a:tr>
              <a:tr h="465737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83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Применить соответствующие естественно-научные знания для объяснения явления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83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описание достаточно стандартной ситуации, для объяснения которой можно напрямую использовать программный материал.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685315"/>
                  </a:ext>
                </a:extLst>
              </a:tr>
              <a:tr h="1100198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195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Распознавать, использовать и создавать объяснительные модели и представления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83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описание нестандартной ситуации, для которой ученик не имеет готового объяснения. Для получения объяснения она должна быть преобразована (в явном виде или мысленно) или в типовую известную модель или в модель, в которой ясно прослеживаются нужные взаимосвязи. Возможна обратная задача: по представленной модели узнать и описать явление.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2319431"/>
                  </a:ext>
                </a:extLst>
              </a:tr>
              <a:tr h="471277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8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 и научно обосновывать прогнозы о протекании процесса или явления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195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на основе понимания механизма (или причин) явления или процесса обосновать дальнейшее развитие событий.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612740"/>
                  </a:ext>
                </a:extLst>
              </a:tr>
              <a:tr h="887906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83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Объяснять принцип действия технического устройства или технологии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810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объяснить, на каких научных знаниях основана работа описанного технического устройства или технологии.   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796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6430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2E0E41-7A92-B070-6A8C-A878ED5C2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8474"/>
            <a:ext cx="8596668" cy="660400"/>
          </a:xfrm>
        </p:spPr>
        <p:txBody>
          <a:bodyPr>
            <a:normAutofit/>
          </a:bodyPr>
          <a:lstStyle/>
          <a:p>
            <a:r>
              <a:rPr lang="ru-RU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Компетенции естественнонаучной грамотности</a:t>
            </a:r>
            <a:endParaRPr lang="ru-RU" sz="24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E027464-DF73-FAA5-BA7D-1F0258C4E9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4231193"/>
              </p:ext>
            </p:extLst>
          </p:nvPr>
        </p:nvGraphicFramePr>
        <p:xfrm>
          <a:off x="237413" y="538270"/>
          <a:ext cx="9476509" cy="6273548"/>
        </p:xfrm>
        <a:graphic>
          <a:graphicData uri="http://schemas.openxmlformats.org/drawingml/2006/table">
            <a:tbl>
              <a:tblPr firstRow="1" firstCol="1" bandRow="1"/>
              <a:tblGrid>
                <a:gridCol w="491796">
                  <a:extLst>
                    <a:ext uri="{9D8B030D-6E8A-4147-A177-3AD203B41FA5}">
                      <a16:colId xmlns:a16="http://schemas.microsoft.com/office/drawing/2014/main" val="1329859009"/>
                    </a:ext>
                  </a:extLst>
                </a:gridCol>
                <a:gridCol w="3255971">
                  <a:extLst>
                    <a:ext uri="{9D8B030D-6E8A-4147-A177-3AD203B41FA5}">
                      <a16:colId xmlns:a16="http://schemas.microsoft.com/office/drawing/2014/main" val="833803891"/>
                    </a:ext>
                  </a:extLst>
                </a:gridCol>
                <a:gridCol w="5728742">
                  <a:extLst>
                    <a:ext uri="{9D8B030D-6E8A-4147-A177-3AD203B41FA5}">
                      <a16:colId xmlns:a16="http://schemas.microsoft.com/office/drawing/2014/main" val="3998624011"/>
                    </a:ext>
                  </a:extLst>
                </a:gridCol>
              </a:tblGrid>
              <a:tr h="449796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38100" lvl="0" indent="0" algn="just">
                        <a:lnSpc>
                          <a:spcPct val="106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Компетенция: применение естественно-научных методов исследования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699867"/>
                  </a:ext>
                </a:extLst>
              </a:tr>
              <a:tr h="734035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Распознавать и формулировать цель данного исследования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7465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краткому описанию хода исследования или действий исследователей предлагается четко сформулировать его цель.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9923598"/>
                  </a:ext>
                </a:extLst>
              </a:tr>
              <a:tr h="1003316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7465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Предлагать или оценивать способ научного исследования данного вопроса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83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описанию проблемы предлагается кратко сформулировать или оценить идею исследования, направленного на ее решение, и/или описать основные этапы такого исследования.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25582"/>
                  </a:ext>
                </a:extLst>
              </a:tr>
              <a:tr h="1587830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Выдвигать 	объяснительные гипотезы и предлагать способы их проверки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7465" algn="just">
                        <a:lnSpc>
                          <a:spcPct val="98000"/>
                        </a:lnSpc>
                        <a:spcAft>
                          <a:spcPts val="24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не просто сформулировать гипотезы, объясняющие описанное явление, но и обязательно предложить возможные способы их проверки.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37465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Набор гипотез может предлагаться в самом задании, тогда учащийся должен предложить только способы проверки.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786535"/>
                  </a:ext>
                </a:extLst>
              </a:tr>
              <a:tr h="1946949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7465" algn="just">
                        <a:lnSpc>
                          <a:spcPct val="98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Описывать и оценивать способы, которые используют учёные, чтобы обеспечить надёжность данных и достоверность объяснений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83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охарактеризовать назначение того или иного элемента исследования, повышающего надежность результата (контрольная группа, контрольный образец, большая статистика и др.). Или: предлагается выбрать более надежную стратегию исследования вопроса.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0992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5602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EF4BBC-41A7-3037-86F5-D049638CD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661" y="0"/>
            <a:ext cx="8596668" cy="526473"/>
          </a:xfrm>
        </p:spPr>
        <p:txBody>
          <a:bodyPr>
            <a:normAutofit/>
          </a:bodyPr>
          <a:lstStyle/>
          <a:p>
            <a:r>
              <a:rPr lang="ru-RU" sz="2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Компетенции естественнонаучной грамотности</a:t>
            </a:r>
            <a:endParaRPr lang="ru-RU" sz="28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8756A1E-2C31-E574-7FE2-57C148CDBB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3574576"/>
              </p:ext>
            </p:extLst>
          </p:nvPr>
        </p:nvGraphicFramePr>
        <p:xfrm>
          <a:off x="152400" y="647814"/>
          <a:ext cx="9407236" cy="6043931"/>
        </p:xfrm>
        <a:graphic>
          <a:graphicData uri="http://schemas.openxmlformats.org/drawingml/2006/table">
            <a:tbl>
              <a:tblPr firstRow="1" firstCol="1" bandRow="1"/>
              <a:tblGrid>
                <a:gridCol w="488202">
                  <a:extLst>
                    <a:ext uri="{9D8B030D-6E8A-4147-A177-3AD203B41FA5}">
                      <a16:colId xmlns:a16="http://schemas.microsoft.com/office/drawing/2014/main" val="1643196492"/>
                    </a:ext>
                  </a:extLst>
                </a:gridCol>
                <a:gridCol w="3232169">
                  <a:extLst>
                    <a:ext uri="{9D8B030D-6E8A-4147-A177-3AD203B41FA5}">
                      <a16:colId xmlns:a16="http://schemas.microsoft.com/office/drawing/2014/main" val="2651974414"/>
                    </a:ext>
                  </a:extLst>
                </a:gridCol>
                <a:gridCol w="5686865">
                  <a:extLst>
                    <a:ext uri="{9D8B030D-6E8A-4147-A177-3AD203B41FA5}">
                      <a16:colId xmlns:a16="http://schemas.microsoft.com/office/drawing/2014/main" val="3322290262"/>
                    </a:ext>
                  </a:extLst>
                </a:gridCol>
              </a:tblGrid>
              <a:tr h="505863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 algn="just">
                        <a:lnSpc>
                          <a:spcPct val="106000"/>
                        </a:lnSpc>
                        <a:spcAft>
                          <a:spcPts val="20"/>
                        </a:spcAft>
                        <a:buFont typeface="+mj-lt"/>
                        <a:buNone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Компетенция: интерпретация данных и использование научных доказательств для получения выводов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936293"/>
                  </a:ext>
                </a:extLst>
              </a:tr>
              <a:tr h="698478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25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Анализировать,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интерпретировать 	данные и делать соответствующие выводы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7465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формулировать выводы на основе интерпретации данных, представленных в различных формах: графики, таблицы, диаграммы, фотографии, географические карты, словесный текст. Данные могут быть представлены и в сочетании форм.   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253889"/>
                  </a:ext>
                </a:extLst>
              </a:tr>
              <a:tr h="512960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Преобразовывать одну форму представления данных в другую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83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преобразовать одну форму представления научной информации в другую, например: словесную в схематический рисунок, табличную форму в график или диаграмму и т.д.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0968129"/>
                  </a:ext>
                </a:extLst>
              </a:tr>
              <a:tr h="557565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Распознавать 	допущения, доказательства и рассуждения в научных текстах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195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выявлять и формулировать допущения, на которых строится то или иное научное рассуждение, а также характеризовать сами типы научного текста: доказательство, рассуждение, допущение.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430945"/>
                  </a:ext>
                </a:extLst>
              </a:tr>
              <a:tr h="1174915">
                <a:tc>
                  <a:txBody>
                    <a:bodyPr/>
                    <a:lstStyle/>
                    <a:p>
                      <a:pPr marL="127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7465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Оценивать c научной точки зрения аргументы и доказательства из различных источников 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6830" algn="just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Предлагается оценить с научной точки зрения корректность и убедительность утверждений, содержащихся в различных источниках, например, научно-популярных текстах, сообщениях СМИ, высказываниях людей.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1750" marT="647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5328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795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859393-7132-B0B0-4E30-28E012202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36" y="156238"/>
            <a:ext cx="8789093" cy="96598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Практико-ориентированные задания на уроках биологии позволяют: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E76DC3-9708-6C28-2A36-7FD334B28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235" y="1122218"/>
            <a:ext cx="9767455" cy="5195455"/>
          </a:xfrm>
        </p:spPr>
        <p:txBody>
          <a:bodyPr>
            <a:normAutofit fontScale="92500" lnSpcReduction="10000"/>
          </a:bodyPr>
          <a:lstStyle/>
          <a:p>
            <a:pPr lvl="0" algn="just"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повысить интерес к предмету и учебе в целом;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 решать задачи, связанные с повседневной жизнью;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 анализировать информацию, представленную в виде графиков, диаграмм, таблиц;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решать нестандартные задачи;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решать задачи, которые основаны на приближенных методах вычисления, оценки величин, округления;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моделировать объекты окружающего мира;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анализировать все возможные методы и способы решения, провести отбор оптимального решения;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интерпретировать полученные решения и ответы.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4439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7217AC-2AF2-1E7F-FB82-7FC3DB5EA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4" y="156238"/>
            <a:ext cx="8596668" cy="979835"/>
          </a:xfrm>
        </p:spPr>
        <p:txBody>
          <a:bodyPr>
            <a:noAutofit/>
          </a:bodyPr>
          <a:lstStyle/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для формирования и развития ЕНГ на уроках биологии: </a:t>
            </a:r>
            <a:b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235B22-A494-71A1-176B-5FFCBD685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34" y="1413164"/>
            <a:ext cx="8901468" cy="4628198"/>
          </a:xfrm>
        </p:spPr>
        <p:txBody>
          <a:bodyPr>
            <a:normAutofit fontScale="92500" lnSpcReduction="10000"/>
          </a:bodyPr>
          <a:lstStyle/>
          <a:p>
            <a:pPr marL="342900" lvl="0" indent="-342900" algn="just">
              <a:lnSpc>
                <a:spcPct val="147000"/>
              </a:lnSpc>
              <a:buFont typeface="Symbol" panose="05050102010706020507" pitchFamily="18" charset="2"/>
              <a:buChar char=""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смысловое чтение;</a:t>
            </a:r>
          </a:p>
          <a:p>
            <a:pPr marL="342900" lvl="0" indent="-342900" algn="just">
              <a:lnSpc>
                <a:spcPct val="147000"/>
              </a:lnSpc>
              <a:buFont typeface="Symbol" panose="05050102010706020507" pitchFamily="18" charset="2"/>
              <a:buChar char=""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технология проблемного обучения; </a:t>
            </a:r>
          </a:p>
          <a:p>
            <a:pPr marL="342900" lvl="0" indent="-342900" algn="just">
              <a:lnSpc>
                <a:spcPct val="147000"/>
              </a:lnSpc>
              <a:buFont typeface="Symbol" panose="05050102010706020507" pitchFamily="18" charset="2"/>
              <a:buChar char=""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технология развития критического мышления;</a:t>
            </a:r>
          </a:p>
          <a:p>
            <a:pPr marL="342900" lvl="0" indent="-342900" algn="just">
              <a:lnSpc>
                <a:spcPct val="147000"/>
              </a:lnSpc>
              <a:buFont typeface="Symbol" panose="05050102010706020507" pitchFamily="18" charset="2"/>
              <a:buChar char=""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ИКТ;</a:t>
            </a:r>
          </a:p>
          <a:p>
            <a:pPr marL="342900" lvl="0" indent="-342900" algn="just">
              <a:lnSpc>
                <a:spcPct val="147000"/>
              </a:lnSpc>
              <a:buFont typeface="Symbol" panose="05050102010706020507" pitchFamily="18" charset="2"/>
              <a:buChar char=""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проектно-исследовательская деятельность; </a:t>
            </a:r>
          </a:p>
          <a:p>
            <a:pPr marL="342900" lvl="0" indent="-342900" algn="just">
              <a:lnSpc>
                <a:spcPct val="147000"/>
              </a:lnSpc>
              <a:spcAft>
                <a:spcPts val="2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кейс-технологии.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800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1718A-30DB-055D-5BE7-D9240F5A9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4798741"/>
          </a:xfrm>
        </p:spPr>
        <p:txBody>
          <a:bodyPr>
            <a:normAutofit/>
          </a:bodyPr>
          <a:lstStyle/>
          <a:p>
            <a:r>
              <a:rPr lang="ru-RU" dirty="0"/>
              <a:t>Формирование естественно-научной грамотности на уроках биологии в 6 классах через систему практико-ориентированных заданий (из опыта работы)</a:t>
            </a:r>
          </a:p>
        </p:txBody>
      </p:sp>
    </p:spTree>
    <p:extLst>
      <p:ext uri="{BB962C8B-B14F-4D97-AF65-F5344CB8AC3E}">
        <p14:creationId xmlns:p14="http://schemas.microsoft.com/office/powerpoint/2010/main" val="167591210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176</TotalTime>
  <Words>1192</Words>
  <Application>Microsoft Office PowerPoint</Application>
  <PresentationFormat>Широкоэкранный</PresentationFormat>
  <Paragraphs>150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Symbol</vt:lpstr>
      <vt:lpstr>Times New Roman</vt:lpstr>
      <vt:lpstr>Trebuchet MS</vt:lpstr>
      <vt:lpstr>Wingdings</vt:lpstr>
      <vt:lpstr>Wingdings 3</vt:lpstr>
      <vt:lpstr>Аспект</vt:lpstr>
      <vt:lpstr>«Формирование естественно-научной грамотности на уроках биологии через систему практико-ориентированных заданий»   </vt:lpstr>
      <vt:lpstr>Функциональная грамотность – это способность применять приобретённые знания, умения и навыки для решения жизненных задач в различных сферах. </vt:lpstr>
      <vt:lpstr>Естественно-научная грамотность — это компонент функциональной грамотности, который подразумевает способность ребенка занять компетентную общественную позицию по вопросам, связанным с естественными науками, интерес к естественно-научным фактам и идеям. </vt:lpstr>
      <vt:lpstr>Компетенции естественнонаучной грамотности</vt:lpstr>
      <vt:lpstr>Компетенции естественнонаучной грамотности</vt:lpstr>
      <vt:lpstr>Компетенции естественнонаучной грамотности</vt:lpstr>
      <vt:lpstr>Практико-ориентированные задания на уроках биологии позволяют: </vt:lpstr>
      <vt:lpstr>Технологии для формирования и развития ЕНГ на уроках биологии:  </vt:lpstr>
      <vt:lpstr>Формирование естественно-научной грамотности на уроках биологии в 6 классах через систему практико-ориентированных заданий (из опыта работы)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Экскурсия «Осенние явления в жизни растений»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«Формирование естественно-научной грамотности на уроках биологии посредством становления ключевых компетенций у учащихся через систему практико-ориентированных заданий»   </dc:title>
  <dc:creator>DNS</dc:creator>
  <cp:lastModifiedBy>DNS</cp:lastModifiedBy>
  <cp:revision>21</cp:revision>
  <dcterms:created xsi:type="dcterms:W3CDTF">2024-02-10T06:16:02Z</dcterms:created>
  <dcterms:modified xsi:type="dcterms:W3CDTF">2024-06-02T06:18:21Z</dcterms:modified>
</cp:coreProperties>
</file>