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AA14D2-8676-4AC2-99A0-205A822A9F76}" type="datetimeFigureOut">
              <a:rPr lang="ru-RU" smtClean="0"/>
              <a:t>02.06.2024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03C87A-E028-4C95-B1FB-36E674EF3FDF}" type="slidenum">
              <a:rPr lang="ru-RU" smtClean="0"/>
              <a:t>‹#›</a:t>
            </a:fld>
            <a:endParaRPr lang="ru-RU"/>
          </a:p>
        </p:txBody>
      </p:sp>
    </p:spTree>
    <p:extLst>
      <p:ext uri="{BB962C8B-B14F-4D97-AF65-F5344CB8AC3E}">
        <p14:creationId xmlns:p14="http://schemas.microsoft.com/office/powerpoint/2010/main" val="165379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полнитель изображения слайда 1"/>
          <p:cNvSpPr>
            <a:spLocks noGrp="1" noRot="1" noChangeAspect="1" noEditPoints="1"/>
          </p:cNvSpPr>
          <p:nvPr>
            <p:ph type="sldImg"/>
          </p:nvPr>
        </p:nvSpPr>
        <p:spPr>
          <a:xfrm>
            <a:off x="1143000" y="685800"/>
            <a:ext cx="4572000" cy="3429000"/>
          </a:xfrm>
          <a:prstGeom prst="rect">
            <a:avLst/>
          </a:prstGeom>
        </p:spPr>
        <p:txBody>
          <a:bodyPr/>
          <a:lstStyle/>
          <a:p>
            <a:endParaRPr/>
          </a:p>
        </p:txBody>
      </p:sp>
      <p:sp>
        <p:nvSpPr>
          <p:cNvPr id="3" name="Заполнитель текста 2"/>
          <p:cNvSpPr>
            <a:spLocks noGrp="1" noEditPoints="1"/>
          </p:cNvSpPr>
          <p:nvPr>
            <p:ph type="body" idx="3"/>
          </p:nvPr>
        </p:nvSpPr>
        <p:spPr>
          <a:prstGeom prst="rect">
            <a:avLst/>
          </a:prstGeom>
        </p:spPr>
        <p:txBody>
          <a:bodyPr/>
          <a:lstStyle/>
          <a:p>
            <a:r>
              <a:rPr lang="ru-RU" dirty="0" smtClean="0"/>
              <a:t>Прогулки бывают разные. Очень приятно бывает пройтись по парку или, скажем, побродить вдоль берега моря. </a:t>
            </a:r>
          </a:p>
          <a:p>
            <a:r>
              <a:rPr lang="ru-RU" dirty="0" smtClean="0"/>
              <a:t>А вы не пробовали погулять по большому музею вроде Третьяковской галереи? . </a:t>
            </a:r>
          </a:p>
          <a:p>
            <a:r>
              <a:rPr lang="ru-RU" dirty="0" smtClean="0"/>
              <a:t>Третьяковская галерея – сокровищница мировой художественной культуры, бесценное наследие наших предков. Знание культурного наследия особенно актуально в наше время, так как оно делает человека гармонично развитой личностью.</a:t>
            </a:r>
          </a:p>
          <a:p>
            <a:r>
              <a:rPr lang="ru-RU" dirty="0" smtClean="0"/>
              <a:t>Для того чтобы мы чувствовали себя уверенно во время  нашего путешествия, нам необходимо вспомнить некоторые художественные термины. Они будут нашими путеводителями в мире искусства. </a:t>
            </a:r>
            <a:endParaRPr lang="ru-RU" dirty="0"/>
          </a:p>
        </p:txBody>
      </p:sp>
      <p:sp>
        <p:nvSpPr>
          <p:cNvPr id="4" name="Заполнитель номера слайда 3"/>
          <p:cNvSpPr>
            <a:spLocks noGrp="1" noEditPoints="1"/>
          </p:cNvSpPr>
          <p:nvPr>
            <p:ph type="sldNum" sz="quarter" idx="5"/>
          </p:nvPr>
        </p:nvSpPr>
        <p:spPr>
          <a:prstGeom prst="rect">
            <a:avLst/>
          </a:prstGeom>
        </p:spPr>
        <p:txBody>
          <a:bodyPr/>
          <a:lstStyle/>
          <a:p>
            <a:fld id="{318AC815-4913-442C-AF96-7538C86B302D}"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Третьяков вкладывал деньги не только в предприятия, сулившие материальную выгоду.</a:t>
            </a:r>
          </a:p>
          <a:p>
            <a:r>
              <a:rPr lang="ru-RU" dirty="0" smtClean="0"/>
              <a:t> В 1869 году он возглавил Попечительское о глухонемых общество и стал основным благотворителем Арнольдовского училища для глухонемых детей. Позже открыл клинику для тяжелобольных, где работало психиатрическое отделение. Вероятно, на этот шаг его подвигла личная трагедия: в 1871 году у Третьякова родился неизлечимо больной сын. Купец помогал многим учебным заведениям, внес свою лепту в финансирование экспедиции Николая Миклухо-Маклая в Новую Гвинею. При этом он считал, что так исполняет свой гражданский долг: «Я не меценат, и меценатство мне совершенно чуждо».</a:t>
            </a:r>
          </a:p>
          <a:p>
            <a:endParaRPr lang="ru-RU" dirty="0"/>
          </a:p>
        </p:txBody>
      </p:sp>
    </p:spTree>
    <p:extLst>
      <p:ext uri="{BB962C8B-B14F-4D97-AF65-F5344CB8AC3E}">
        <p14:creationId xmlns:p14="http://schemas.microsoft.com/office/powerpoint/2010/main" val="26658337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На 33-м году жизни Павел женился на двоюродной сестре промышленника Саввы Мамонтова Вере и следующие 33 года, до самой смерти, они провели вместе. Это был очень счастливый брак</a:t>
            </a:r>
          </a:p>
          <a:p>
            <a:endParaRPr lang="ru-RU" dirty="0" smtClean="0"/>
          </a:p>
          <a:p>
            <a:r>
              <a:rPr lang="ru-RU" dirty="0" smtClean="0"/>
              <a:t>В.Серов «Портрет С.Третьякова»</a:t>
            </a:r>
          </a:p>
          <a:p>
            <a:endParaRPr lang="ru-RU" dirty="0" smtClean="0"/>
          </a:p>
          <a:p>
            <a:endParaRPr lang="ru-RU" dirty="0"/>
          </a:p>
        </p:txBody>
      </p:sp>
    </p:spTree>
    <p:extLst>
      <p:ext uri="{BB962C8B-B14F-4D97-AF65-F5344CB8AC3E}">
        <p14:creationId xmlns:p14="http://schemas.microsoft.com/office/powerpoint/2010/main" val="656117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 	Еще в юности Павел начал коллекционировать гравюры и эстампы, а однажды загорелся идеей создать национальную художественную галерею.</a:t>
            </a:r>
          </a:p>
          <a:p>
            <a:r>
              <a:rPr lang="ru-RU" dirty="0" smtClean="0"/>
              <a:t> 	22 мая 1856 г. он приобрел картину В. Худякова «Стычка с финляндскими контрабандистами» – и </a:t>
            </a:r>
            <a:r>
              <a:rPr lang="ru-RU" b="1" dirty="0" smtClean="0"/>
              <a:t>этот день считают днем рождения Третьяковской галереи.</a:t>
            </a:r>
          </a:p>
          <a:p>
            <a:endParaRPr lang="ru-RU" dirty="0"/>
          </a:p>
        </p:txBody>
      </p:sp>
    </p:spTree>
    <p:extLst>
      <p:ext uri="{BB962C8B-B14F-4D97-AF65-F5344CB8AC3E}">
        <p14:creationId xmlns:p14="http://schemas.microsoft.com/office/powerpoint/2010/main" val="1316861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EditPoints="1"/>
          </p:cNvSpPr>
          <p:nvPr>
            <p:ph type="sldImg"/>
          </p:nvPr>
        </p:nvSpPr>
        <p:spPr/>
        <p:txBody>
          <a:bodyPr/>
          <a:lstStyle/>
          <a:p>
            <a:endParaRPr/>
          </a:p>
        </p:txBody>
      </p:sp>
      <p:sp>
        <p:nvSpPr>
          <p:cNvPr id="3" name="Заметки 2"/>
          <p:cNvSpPr>
            <a:spLocks noGrp="1" noEditPoints="1"/>
          </p:cNvSpPr>
          <p:nvPr>
            <p:ph type="body" idx="1"/>
          </p:nvPr>
        </p:nvSpPr>
        <p:spPr/>
        <p:txBody>
          <a:bodyPr>
            <a:normAutofit/>
          </a:bodyPr>
          <a:lstStyle/>
          <a:p>
            <a:r>
              <a:rPr lang="ru-RU" dirty="0" smtClean="0"/>
              <a:t>Павел с братом Сергеем продолжили дело отца, но коммерция не стала их единственным занятием. Сергей, брат Павла, увлекся коллекционированием намного позже брата. Он стал собирать современную западную живопись, прежде всего французскую, которая, кстати, стоила тогда дороже русской. Коллекция его была небольшой (включала Добиньи, Коро, Миле). Хозяин показывал ее только гостям и, что называется, «по рекомендации». Он покупал живопись для себя и иногда по совету Павла. Некоторые из его приобретений выставлялись у старшего брата. После внезапной смерти Сергея Третьякова согласно его завещанию коллекция перешла в дар городу (ее стоимость тогда превышала сумму в 500 тыс. рублей). Воля брата подвигла и Павла передать свой музей вместе с особняком Москве. Тогда и появляется соответствующее заявление в Городскую думу. Полученной коллекции Дума присвоила название «Московская городская галерея имени братьев Павла и Сергея Третьяковых». В 1867 г. в Замоскворечье галерея была открыта для широкой публики. Её коллекция насчитывала 1276 картин, 471 рисунок и 10 скульптур русских художников, а также 84 картины иностранных мастеров. </a:t>
            </a:r>
            <a:endParaRPr lang="ru-RU" dirty="0"/>
          </a:p>
        </p:txBody>
      </p:sp>
      <p:sp>
        <p:nvSpPr>
          <p:cNvPr id="4" name="Номер слайда 3"/>
          <p:cNvSpPr>
            <a:spLocks noGrp="1" noEditPoints="1"/>
          </p:cNvSpPr>
          <p:nvPr>
            <p:ph type="sldNum" sz="quarter" idx="10"/>
          </p:nvPr>
        </p:nvSpPr>
        <p:spPr/>
        <p:txBody>
          <a:bodyPr/>
          <a:lstStyle/>
          <a:p>
            <a:fld id="{979B3117-324E-4E02-B3A8-004D8A28E4E2}" type="slidenum">
              <a:rPr lang="ru-RU" smtClean="0"/>
              <a:t>13</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После смерти П.М.Третьякова в перестроенном доме, где раньше жила его семья, на первом этаже разместили библиотеку Павла Михайловича, помещение для продажи каталогов и фотографий с картин Галереи, гардероб, контору и прочие службы. </a:t>
            </a:r>
          </a:p>
          <a:p>
            <a:r>
              <a:rPr lang="ru-RU" dirty="0" smtClean="0"/>
              <a:t>В мае 1900 года на заседании Совета Галереи в присутствии художников В.М.Васнецова, В.Д.Поленова и ряда московских  архитекторов, была высказана мысль о том, чтобы фасад Галереи построили в «русском стиле».  </a:t>
            </a:r>
          </a:p>
          <a:p>
            <a:r>
              <a:rPr lang="ru-RU" dirty="0" smtClean="0"/>
              <a:t> 	Эта работа была поручена В.М.Васнецову. Возведение нового фасада началось  в 1902 году и было закончено в 1904. </a:t>
            </a:r>
          </a:p>
          <a:p>
            <a:endParaRPr lang="ru-RU" dirty="0"/>
          </a:p>
        </p:txBody>
      </p:sp>
    </p:spTree>
    <p:extLst>
      <p:ext uri="{BB962C8B-B14F-4D97-AF65-F5344CB8AC3E}">
        <p14:creationId xmlns:p14="http://schemas.microsoft.com/office/powerpoint/2010/main" val="2303622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 Васнецовский фасад стал эмблемой Третьяковской галереи.</a:t>
            </a:r>
          </a:p>
          <a:p>
            <a:r>
              <a:rPr lang="ru-RU" dirty="0" smtClean="0"/>
              <a:t>В 1892 году коллекционер подарил своё собрание Москве. Уже тогда в ней находилось более 1200 работ. Сюда вошла и коллекция Сергея Третьякова, брата Павла, который тоже разделял любовь к искусству. Несмотря на то, что галерея больше не принадлежала семье, основатель продолжал покупать картины и дарить их музею. Усадьба Третьяковых перешла в городские владения вместе с коллекцией. Сегодня это главный корпус галереи. </a:t>
            </a:r>
          </a:p>
          <a:p>
            <a:endParaRPr lang="ru-RU" dirty="0"/>
          </a:p>
        </p:txBody>
      </p:sp>
    </p:spTree>
    <p:extLst>
      <p:ext uri="{BB962C8B-B14F-4D97-AF65-F5344CB8AC3E}">
        <p14:creationId xmlns:p14="http://schemas.microsoft.com/office/powerpoint/2010/main" val="18601592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 1854 году Третьяков приобрел девять полотен голландских художников, но вскоре обратил внимание на русскую живопись. 1850–60-е годы были временем бурной полемики между западниками и славянофилами. Изобразительное искусство не осталось в стороне от дискуссии. Звучали мнения, что российские художники не способны создавать нечто оригинальное, выходящее за пределы местечкового колорита, потому их участь — подражать западноевропейским мастерам. Павел Третьяков думал иначе.  Художники нуждались в заказах, а широкая публика — в более близком знакомстве с их работами. В 1856 году Третьяков купил работы Николая Шильдера «Искушение» и Василия Худякова «Стычка с финляндскими контрабандистами». Эти приобретения положили начало галерее. Подход Третьякова принципиально отличался от подхода других коллекционеров. Во-первых, он планировал сделать галерею общедоступной. Во-вторых, при покупке картин руководствовался не столько личными вкусами, сколько мыслью о полном и объективном освещении отечественного художественного процесса.</a:t>
            </a:r>
            <a:endParaRPr lang="ru-RU" dirty="0"/>
          </a:p>
        </p:txBody>
      </p:sp>
    </p:spTree>
    <p:extLst>
      <p:ext uri="{BB962C8B-B14F-4D97-AF65-F5344CB8AC3E}">
        <p14:creationId xmlns:p14="http://schemas.microsoft.com/office/powerpoint/2010/main" val="38789518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Собиратель болезненно переживал, когда желанная картина уходила в чужие руки. Охотясь за лучшими произведениями, Третьяков не раз переходил дорогу представителям царской фамилии. Однажды на выставку передвижников пришел Александр </a:t>
            </a:r>
            <a:r>
              <a:rPr lang="en-US" dirty="0" smtClean="0"/>
              <a:t>III. </a:t>
            </a:r>
            <a:r>
              <a:rPr lang="ru-RU" dirty="0" smtClean="0"/>
              <a:t>Изъявив намерение купить картину, государь узнал, что она уже приобретена Третьяковым. Положил глаз на другую, на третью — все оказались проданы тому же коллекционеру. Чтобы конфуз не повторился, устроители приняли решение впредь ничего не продавать до тех пор, пока выставку не посетят Их Императорские Величества.</a:t>
            </a:r>
            <a:endParaRPr lang="ru-RU" dirty="0"/>
          </a:p>
        </p:txBody>
      </p:sp>
    </p:spTree>
    <p:extLst>
      <p:ext uri="{BB962C8B-B14F-4D97-AF65-F5344CB8AC3E}">
        <p14:creationId xmlns:p14="http://schemas.microsoft.com/office/powerpoint/2010/main" val="2119318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 	Но Третьяков нашел выход: стал покупать понравившиеся работы до выставки. На вернисаже они висели с табличками «собственность Третьякова». </a:t>
            </a:r>
            <a:endParaRPr lang="ru-RU" dirty="0"/>
          </a:p>
        </p:txBody>
      </p:sp>
    </p:spTree>
    <p:extLst>
      <p:ext uri="{BB962C8B-B14F-4D97-AF65-F5344CB8AC3E}">
        <p14:creationId xmlns:p14="http://schemas.microsoft.com/office/powerpoint/2010/main" val="4848411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 1874 году Василий Верещагин выставил на продажу свою «Туркестанскую серию». </a:t>
            </a:r>
          </a:p>
          <a:p>
            <a:r>
              <a:rPr lang="ru-RU" dirty="0" smtClean="0"/>
              <a:t>Предполагалось, что серию приобретет государь, но тот отказался из-за колоссальной цены. Третьяков купил работы за 92 тысячи рублей.</a:t>
            </a:r>
          </a:p>
          <a:p>
            <a:endParaRPr lang="ru-RU" dirty="0"/>
          </a:p>
        </p:txBody>
      </p:sp>
    </p:spTree>
    <p:extLst>
      <p:ext uri="{BB962C8B-B14F-4D97-AF65-F5344CB8AC3E}">
        <p14:creationId xmlns:p14="http://schemas.microsoft.com/office/powerpoint/2010/main" val="3490395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smtClean="0"/>
          </a:p>
          <a:p>
            <a:r>
              <a:rPr lang="ru-RU" i="1" dirty="0" smtClean="0"/>
              <a:t>Теоретическая разминка </a:t>
            </a:r>
            <a:r>
              <a:rPr lang="ru-RU" b="1" dirty="0" smtClean="0"/>
              <a:t>«Что мы знаем об искусстве?»                 </a:t>
            </a:r>
          </a:p>
          <a:p>
            <a:r>
              <a:rPr lang="ru-RU" dirty="0" smtClean="0"/>
              <a:t> Что такое художественный музей?</a:t>
            </a:r>
          </a:p>
          <a:p>
            <a:r>
              <a:rPr lang="ru-RU" dirty="0" smtClean="0"/>
              <a:t>    Художественный музей – учреждение, где хранятся, изучаются и экспонируются произведения изобразительного искусства</a:t>
            </a:r>
          </a:p>
          <a:p>
            <a:endParaRPr lang="ru-RU" dirty="0"/>
          </a:p>
        </p:txBody>
      </p:sp>
    </p:spTree>
    <p:extLst>
      <p:ext uri="{BB962C8B-B14F-4D97-AF65-F5344CB8AC3E}">
        <p14:creationId xmlns:p14="http://schemas.microsoft.com/office/powerpoint/2010/main" val="15502397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Третьяковская галерея состоит из нескольких зданий, которые находятся в разных районах Москвы. </a:t>
            </a:r>
          </a:p>
          <a:p>
            <a:r>
              <a:rPr lang="ru-RU" dirty="0" smtClean="0"/>
              <a:t>В этом музее 62 огромных зала, по которым можно долго ходить и рассматривать эти великолепные и неповторимости картины. Главной особенностью этой галереи является «Сокровищница» здесь находятся экспозиции, выполненные из золота и драгоценных камней. Поэтому недаром, каждый год Третьяковская галерея становится местом, куда съезжаются туристы со всех уголков мира.</a:t>
            </a:r>
            <a:endParaRPr lang="ru-RU" dirty="0"/>
          </a:p>
        </p:txBody>
      </p:sp>
    </p:spTree>
    <p:extLst>
      <p:ext uri="{BB962C8B-B14F-4D97-AF65-F5344CB8AC3E}">
        <p14:creationId xmlns:p14="http://schemas.microsoft.com/office/powerpoint/2010/main" val="2152457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Третьяковский музей проводит, как постоянные выставки изделий искусства, так и временные. Для временных выставок, картины привозят из других городов и стран, чтобы ценители искусства могли полюбоваться шедеврами известных мастеров и художников. С 1995 года считается одним из ценных объектов культуры.</a:t>
            </a:r>
          </a:p>
          <a:p>
            <a:endParaRPr lang="ru-RU" dirty="0"/>
          </a:p>
        </p:txBody>
      </p:sp>
    </p:spTree>
    <p:extLst>
      <p:ext uri="{BB962C8B-B14F-4D97-AF65-F5344CB8AC3E}">
        <p14:creationId xmlns:p14="http://schemas.microsoft.com/office/powerpoint/2010/main" val="562277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Что такое картинная галерея?</a:t>
            </a:r>
          </a:p>
          <a:p>
            <a:r>
              <a:rPr lang="ru-RU" dirty="0" smtClean="0"/>
              <a:t>Картинная галерея – художественный музей, в котором экспонируются преимущественно произведения живописи.</a:t>
            </a:r>
          </a:p>
          <a:p>
            <a:r>
              <a:rPr lang="ru-RU" dirty="0" smtClean="0"/>
              <a:t>     Что такое картина?</a:t>
            </a:r>
          </a:p>
          <a:p>
            <a:r>
              <a:rPr lang="ru-RU" dirty="0" smtClean="0"/>
              <a:t>     Картина – произведение искусства, написанное красками.</a:t>
            </a:r>
          </a:p>
          <a:p>
            <a:r>
              <a:rPr lang="ru-RU" dirty="0" smtClean="0"/>
              <a:t>    Что называют шедевром?</a:t>
            </a:r>
          </a:p>
          <a:p>
            <a:r>
              <a:rPr lang="ru-RU" dirty="0" smtClean="0"/>
              <a:t>      Шедевр – выдающееся произведение знаменитого мастера.</a:t>
            </a:r>
          </a:p>
          <a:p>
            <a:endParaRPr lang="ru-RU" dirty="0"/>
          </a:p>
        </p:txBody>
      </p:sp>
    </p:spTree>
    <p:extLst>
      <p:ext uri="{BB962C8B-B14F-4D97-AF65-F5344CB8AC3E}">
        <p14:creationId xmlns:p14="http://schemas.microsoft.com/office/powerpoint/2010/main" val="2627129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Шедевр – выдающееся произведение знаменитого мастера.</a:t>
            </a:r>
          </a:p>
          <a:p>
            <a:r>
              <a:rPr lang="ru-RU" dirty="0" smtClean="0"/>
              <a:t> 	</a:t>
            </a:r>
          </a:p>
          <a:p>
            <a:r>
              <a:rPr lang="ru-RU" dirty="0" smtClean="0"/>
              <a:t>   Какие вы знаете жанры живописи?     </a:t>
            </a:r>
          </a:p>
          <a:p>
            <a:r>
              <a:rPr lang="ru-RU" dirty="0" smtClean="0"/>
              <a:t>•       Жанры живописи - пейзаж, натюрморт, портрет, исторический жанр, бытовой.</a:t>
            </a:r>
          </a:p>
          <a:p>
            <a:r>
              <a:rPr lang="ru-RU" dirty="0" smtClean="0"/>
              <a:t> Что такое пейзаж?</a:t>
            </a:r>
          </a:p>
          <a:p>
            <a:r>
              <a:rPr lang="ru-RU" dirty="0" smtClean="0"/>
              <a:t>•       Пейзаж – это картина, изображающая природу.</a:t>
            </a:r>
          </a:p>
          <a:p>
            <a:r>
              <a:rPr lang="ru-RU" dirty="0" smtClean="0"/>
              <a:t> Что такое натюрморт?</a:t>
            </a:r>
          </a:p>
          <a:p>
            <a:r>
              <a:rPr lang="ru-RU" dirty="0" smtClean="0"/>
              <a:t>•       Натюрморт – это картина, на которой изображены  неживые предметы.</a:t>
            </a:r>
          </a:p>
          <a:p>
            <a:r>
              <a:rPr lang="ru-RU" dirty="0" smtClean="0"/>
              <a:t>Что называют портретом?</a:t>
            </a:r>
          </a:p>
          <a:p>
            <a:r>
              <a:rPr lang="ru-RU" dirty="0" smtClean="0"/>
              <a:t>•     Портрет – это картина, на которой изображен человек. </a:t>
            </a:r>
            <a:endParaRPr lang="ru-RU" dirty="0"/>
          </a:p>
        </p:txBody>
      </p:sp>
    </p:spTree>
    <p:extLst>
      <p:ext uri="{BB962C8B-B14F-4D97-AF65-F5344CB8AC3E}">
        <p14:creationId xmlns:p14="http://schemas.microsoft.com/office/powerpoint/2010/main" val="2378338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Теперь, когда мы повторили основные художественные термины, можем смело отправляться в путешествие по залам Третьяковской галереи</a:t>
            </a:r>
          </a:p>
          <a:p>
            <a:r>
              <a:rPr lang="ru-RU" dirty="0" smtClean="0"/>
              <a:t> Бывали вы в Третьяковской галерее или вас только ждет это прекрасное знакомство — в любом случае я с радостью стану вашим проводником. Расскажу, как собиралась коллекция, и покажу ее ярчайшие экспонаты. </a:t>
            </a:r>
          </a:p>
          <a:p>
            <a:endParaRPr lang="ru-RU" dirty="0"/>
          </a:p>
        </p:txBody>
      </p:sp>
    </p:spTree>
    <p:extLst>
      <p:ext uri="{BB962C8B-B14F-4D97-AF65-F5344CB8AC3E}">
        <p14:creationId xmlns:p14="http://schemas.microsoft.com/office/powerpoint/2010/main" val="13064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338261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Третьяковская галерея — крупнейшее собрание произведений искусства в России. Фонд музея вмещает коллекцию экспонатов </a:t>
            </a:r>
            <a:r>
              <a:rPr lang="en-US" dirty="0" smtClean="0"/>
              <a:t>XI — </a:t>
            </a:r>
            <a:r>
              <a:rPr lang="ru-RU" dirty="0" smtClean="0"/>
              <a:t>начала </a:t>
            </a:r>
            <a:r>
              <a:rPr lang="en-US" dirty="0" smtClean="0"/>
              <a:t>XXI </a:t>
            </a:r>
            <a:r>
              <a:rPr lang="ru-RU" dirty="0" smtClean="0"/>
              <a:t>веков. Сегодня здесь представлено более 200 тысяч шедевров живописи и скульптуры. А началась история одного из значимых музеев мира всего с двух картин из небольшой частной экспозиции.</a:t>
            </a:r>
            <a:endParaRPr lang="ru-RU" dirty="0"/>
          </a:p>
        </p:txBody>
      </p:sp>
    </p:spTree>
    <p:extLst>
      <p:ext uri="{BB962C8B-B14F-4D97-AF65-F5344CB8AC3E}">
        <p14:creationId xmlns:p14="http://schemas.microsoft.com/office/powerpoint/2010/main" val="1611286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Павел Третьяков родился в 1832 году в старинном купеческом районе Москвы — Замоскворечье. Его дедушка по материнской линии экспортировал в Англию сало. Семья отца, перебравшаяся в Первопрестольную в 1774 году из Малоярославца, торговала полотняными изделиями. Отец Михаил Третьяков был человек строгих патриархальных взглядов. Дети — после эпидемий скарлатины из одиннадцати в живых осталось пятеро — получали домашнее образование. Уроки проходили в присутствии главы семейства, который контролировал буквально каждый шаг домочадцев. В 1851 году семья Третьяковых приобрела дом в Лаврушинском переулке. Позднее этот особняк стал хранилищем частной коллекции, а потом и публичным музеем. </a:t>
            </a:r>
          </a:p>
          <a:p>
            <a:r>
              <a:rPr lang="ru-RU" dirty="0" smtClean="0"/>
              <a:t>Павел Михайлович Третьяков, основатель галереи, был купцом и меценатом, вкладывал значительные суммы в благотворительность и страстно любил искусство</a:t>
            </a:r>
          </a:p>
          <a:p>
            <a:endParaRPr lang="ru-RU" dirty="0"/>
          </a:p>
        </p:txBody>
      </p:sp>
    </p:spTree>
    <p:extLst>
      <p:ext uri="{BB962C8B-B14F-4D97-AF65-F5344CB8AC3E}">
        <p14:creationId xmlns:p14="http://schemas.microsoft.com/office/powerpoint/2010/main" val="1719650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меценаты Русское купечество второй половины </a:t>
            </a:r>
            <a:r>
              <a:rPr lang="en-US" dirty="0" smtClean="0"/>
              <a:t>XIX </a:t>
            </a:r>
            <a:r>
              <a:rPr lang="ru-RU" dirty="0" smtClean="0"/>
              <a:t>века уже не было закрытым сословием, чтившим лишь «Домострой» и Священное писание. Богатые торговцы сближались с артистами, художниками, учеными, принимали активное участие в общественно полезных начинаниях. Козьма Солдатёнков издавал научную литературу, коллекционировал живопись, завещал средства на строительство больницы для бедных в Москве. Купец Василий Кокорев в 1862 году открыл первую в Москве публичную картинную галерею. Поддерживал людей искусства и Савва Мамонтов. На его двоюродной сестре Вере Мамонтовой Павел Третьяков женился в 1865 году.</a:t>
            </a:r>
            <a:endParaRPr lang="ru-RU" dirty="0"/>
          </a:p>
        </p:txBody>
      </p:sp>
    </p:spTree>
    <p:extLst>
      <p:ext uri="{BB962C8B-B14F-4D97-AF65-F5344CB8AC3E}">
        <p14:creationId xmlns:p14="http://schemas.microsoft.com/office/powerpoint/2010/main" val="284044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9A7091B-D726-4DDF-8B13-88AB06E8DC2A}" type="datetimeFigureOut">
              <a:rPr lang="ru-RU" smtClean="0"/>
              <a:t>02.06.2024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1578DA0-234E-4CE0-981C-1EACF35C49AF}" type="slidenum">
              <a:rPr lang="ru-RU" smtClean="0"/>
              <a:t>‹#›</a:t>
            </a:fld>
            <a:endParaRPr lang="ru-RU"/>
          </a:p>
        </p:txBody>
      </p:sp>
    </p:spTree>
    <p:extLst>
      <p:ext uri="{BB962C8B-B14F-4D97-AF65-F5344CB8AC3E}">
        <p14:creationId xmlns:p14="http://schemas.microsoft.com/office/powerpoint/2010/main" val="3328160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9A7091B-D726-4DDF-8B13-88AB06E8DC2A}" type="datetimeFigureOut">
              <a:rPr lang="ru-RU" smtClean="0"/>
              <a:t>02.06.2024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1578DA0-234E-4CE0-981C-1EACF35C49AF}" type="slidenum">
              <a:rPr lang="ru-RU" smtClean="0"/>
              <a:t>‹#›</a:t>
            </a:fld>
            <a:endParaRPr lang="ru-RU"/>
          </a:p>
        </p:txBody>
      </p:sp>
    </p:spTree>
    <p:extLst>
      <p:ext uri="{BB962C8B-B14F-4D97-AF65-F5344CB8AC3E}">
        <p14:creationId xmlns:p14="http://schemas.microsoft.com/office/powerpoint/2010/main" val="1331099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9A7091B-D726-4DDF-8B13-88AB06E8DC2A}" type="datetimeFigureOut">
              <a:rPr lang="ru-RU" smtClean="0"/>
              <a:t>02.06.2024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1578DA0-234E-4CE0-981C-1EACF35C49AF}" type="slidenum">
              <a:rPr lang="ru-RU" smtClean="0"/>
              <a:t>‹#›</a:t>
            </a:fld>
            <a:endParaRPr lang="ru-RU"/>
          </a:p>
        </p:txBody>
      </p:sp>
    </p:spTree>
    <p:extLst>
      <p:ext uri="{BB962C8B-B14F-4D97-AF65-F5344CB8AC3E}">
        <p14:creationId xmlns:p14="http://schemas.microsoft.com/office/powerpoint/2010/main" val="3103382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9A7091B-D726-4DDF-8B13-88AB06E8DC2A}" type="datetimeFigureOut">
              <a:rPr lang="ru-RU" smtClean="0"/>
              <a:t>02.06.2024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1578DA0-234E-4CE0-981C-1EACF35C49AF}" type="slidenum">
              <a:rPr lang="ru-RU" smtClean="0"/>
              <a:t>‹#›</a:t>
            </a:fld>
            <a:endParaRPr lang="ru-RU"/>
          </a:p>
        </p:txBody>
      </p:sp>
    </p:spTree>
    <p:extLst>
      <p:ext uri="{BB962C8B-B14F-4D97-AF65-F5344CB8AC3E}">
        <p14:creationId xmlns:p14="http://schemas.microsoft.com/office/powerpoint/2010/main" val="1338530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9A7091B-D726-4DDF-8B13-88AB06E8DC2A}" type="datetimeFigureOut">
              <a:rPr lang="ru-RU" smtClean="0"/>
              <a:t>02.06.2024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1578DA0-234E-4CE0-981C-1EACF35C49AF}" type="slidenum">
              <a:rPr lang="ru-RU" smtClean="0"/>
              <a:t>‹#›</a:t>
            </a:fld>
            <a:endParaRPr lang="ru-RU"/>
          </a:p>
        </p:txBody>
      </p:sp>
    </p:spTree>
    <p:extLst>
      <p:ext uri="{BB962C8B-B14F-4D97-AF65-F5344CB8AC3E}">
        <p14:creationId xmlns:p14="http://schemas.microsoft.com/office/powerpoint/2010/main" val="3740375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9A7091B-D726-4DDF-8B13-88AB06E8DC2A}" type="datetimeFigureOut">
              <a:rPr lang="ru-RU" smtClean="0"/>
              <a:t>02.06.2024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1578DA0-234E-4CE0-981C-1EACF35C49AF}" type="slidenum">
              <a:rPr lang="ru-RU" smtClean="0"/>
              <a:t>‹#›</a:t>
            </a:fld>
            <a:endParaRPr lang="ru-RU"/>
          </a:p>
        </p:txBody>
      </p:sp>
    </p:spTree>
    <p:extLst>
      <p:ext uri="{BB962C8B-B14F-4D97-AF65-F5344CB8AC3E}">
        <p14:creationId xmlns:p14="http://schemas.microsoft.com/office/powerpoint/2010/main" val="27480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9A7091B-D726-4DDF-8B13-88AB06E8DC2A}" type="datetimeFigureOut">
              <a:rPr lang="ru-RU" smtClean="0"/>
              <a:t>02.06.2024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1578DA0-234E-4CE0-981C-1EACF35C49AF}" type="slidenum">
              <a:rPr lang="ru-RU" smtClean="0"/>
              <a:t>‹#›</a:t>
            </a:fld>
            <a:endParaRPr lang="ru-RU"/>
          </a:p>
        </p:txBody>
      </p:sp>
    </p:spTree>
    <p:extLst>
      <p:ext uri="{BB962C8B-B14F-4D97-AF65-F5344CB8AC3E}">
        <p14:creationId xmlns:p14="http://schemas.microsoft.com/office/powerpoint/2010/main" val="1617710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9A7091B-D726-4DDF-8B13-88AB06E8DC2A}" type="datetimeFigureOut">
              <a:rPr lang="ru-RU" smtClean="0"/>
              <a:t>02.06.2024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1578DA0-234E-4CE0-981C-1EACF35C49AF}" type="slidenum">
              <a:rPr lang="ru-RU" smtClean="0"/>
              <a:t>‹#›</a:t>
            </a:fld>
            <a:endParaRPr lang="ru-RU"/>
          </a:p>
        </p:txBody>
      </p:sp>
    </p:spTree>
    <p:extLst>
      <p:ext uri="{BB962C8B-B14F-4D97-AF65-F5344CB8AC3E}">
        <p14:creationId xmlns:p14="http://schemas.microsoft.com/office/powerpoint/2010/main" val="1918979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9A7091B-D726-4DDF-8B13-88AB06E8DC2A}" type="datetimeFigureOut">
              <a:rPr lang="ru-RU" smtClean="0"/>
              <a:t>02.06.2024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1578DA0-234E-4CE0-981C-1EACF35C49AF}" type="slidenum">
              <a:rPr lang="ru-RU" smtClean="0"/>
              <a:t>‹#›</a:t>
            </a:fld>
            <a:endParaRPr lang="ru-RU"/>
          </a:p>
        </p:txBody>
      </p:sp>
    </p:spTree>
    <p:extLst>
      <p:ext uri="{BB962C8B-B14F-4D97-AF65-F5344CB8AC3E}">
        <p14:creationId xmlns:p14="http://schemas.microsoft.com/office/powerpoint/2010/main" val="9520707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9A7091B-D726-4DDF-8B13-88AB06E8DC2A}" type="datetimeFigureOut">
              <a:rPr lang="ru-RU" smtClean="0"/>
              <a:t>02.06.2024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1578DA0-234E-4CE0-981C-1EACF35C49AF}" type="slidenum">
              <a:rPr lang="ru-RU" smtClean="0"/>
              <a:t>‹#›</a:t>
            </a:fld>
            <a:endParaRPr lang="ru-RU"/>
          </a:p>
        </p:txBody>
      </p:sp>
    </p:spTree>
    <p:extLst>
      <p:ext uri="{BB962C8B-B14F-4D97-AF65-F5344CB8AC3E}">
        <p14:creationId xmlns:p14="http://schemas.microsoft.com/office/powerpoint/2010/main" val="374867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9A7091B-D726-4DDF-8B13-88AB06E8DC2A}" type="datetimeFigureOut">
              <a:rPr lang="ru-RU" smtClean="0"/>
              <a:t>02.06.2024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1578DA0-234E-4CE0-981C-1EACF35C49AF}" type="slidenum">
              <a:rPr lang="ru-RU" smtClean="0"/>
              <a:t>‹#›</a:t>
            </a:fld>
            <a:endParaRPr lang="ru-RU"/>
          </a:p>
        </p:txBody>
      </p:sp>
    </p:spTree>
    <p:extLst>
      <p:ext uri="{BB962C8B-B14F-4D97-AF65-F5344CB8AC3E}">
        <p14:creationId xmlns:p14="http://schemas.microsoft.com/office/powerpoint/2010/main" val="3521021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7091B-D726-4DDF-8B13-88AB06E8DC2A}" type="datetimeFigureOut">
              <a:rPr lang="ru-RU" smtClean="0"/>
              <a:t>02.06.2024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578DA0-234E-4CE0-981C-1EACF35C49AF}" type="slidenum">
              <a:rPr lang="ru-RU" smtClean="0"/>
              <a:t>‹#›</a:t>
            </a:fld>
            <a:endParaRPr lang="ru-RU"/>
          </a:p>
        </p:txBody>
      </p:sp>
    </p:spTree>
    <p:extLst>
      <p:ext uri="{BB962C8B-B14F-4D97-AF65-F5344CB8AC3E}">
        <p14:creationId xmlns:p14="http://schemas.microsoft.com/office/powerpoint/2010/main" val="3770837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5.jpeg"/><Relationship Id="rId7"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jpeg"/></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96ed698c-17ed-11ed-a844-02e7ea148498.800x600.jpeg"/>
          <p:cNvPicPr>
            <a:picLocks noChangeAspect="1"/>
          </p:cNvPicPr>
          <p:nvPr/>
        </p:nvPicPr>
        <p:blipFill>
          <a:blip r:embed="rId3"/>
          <a:srcRect/>
          <a:stretch>
            <a:fillRect/>
          </a:stretch>
        </p:blipFill>
        <p:spPr>
          <a:xfrm>
            <a:off x="0" y="0"/>
            <a:ext cx="9144000" cy="6858000"/>
          </a:xfrm>
          <a:prstGeom prst="rect">
            <a:avLst/>
          </a:prstGeom>
        </p:spPr>
      </p:pic>
      <p:sp>
        <p:nvSpPr>
          <p:cNvPr id="3" name="Заголовок 2"/>
          <p:cNvSpPr>
            <a:spLocks noGrp="1"/>
          </p:cNvSpPr>
          <p:nvPr>
            <p:ph type="title" idx="4294967295"/>
          </p:nvPr>
        </p:nvSpPr>
        <p:spPr/>
        <p:txBody>
          <a:bodyPr>
            <a:normAutofit fontScale="90000"/>
          </a:bodyPr>
          <a:lstStyle/>
          <a:p>
            <a:r>
              <a:rPr lang="ru-RU" dirty="0" smtClean="0"/>
              <a:t/>
            </a:r>
            <a:br>
              <a:rPr lang="ru-RU" dirty="0" smtClean="0"/>
            </a:br>
            <a:r>
              <a:rPr lang="ru-RU" dirty="0" smtClean="0"/>
              <a:t/>
            </a:r>
            <a:br>
              <a:rPr lang="ru-RU" dirty="0" smtClean="0"/>
            </a:br>
            <a:r>
              <a:rPr lang="ru-RU" dirty="0" smtClean="0"/>
              <a:t> </a:t>
            </a:r>
          </a:p>
          <a:p>
            <a:endParaRPr lang="ru-RU" dirty="0"/>
          </a:p>
        </p:txBody>
      </p:sp>
    </p:spTree>
    <p:extLst>
      <p:ext uri="{BB962C8B-B14F-4D97-AF65-F5344CB8AC3E}">
        <p14:creationId xmlns:p14="http://schemas.microsoft.com/office/powerpoint/2010/main" val="3320296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pic>
        <p:nvPicPr>
          <p:cNvPr id="2" name="Рисунок 1" descr="1014790092.jpg"/>
          <p:cNvPicPr>
            <a:picLocks noChangeAspect="1"/>
          </p:cNvPicPr>
          <p:nvPr/>
        </p:nvPicPr>
        <p:blipFill>
          <a:blip r:embed="rId4"/>
          <a:srcRect/>
          <a:stretch>
            <a:fillRect/>
          </a:stretch>
        </p:blipFill>
        <p:spPr>
          <a:xfrm>
            <a:off x="251520" y="260648"/>
            <a:ext cx="4411390" cy="6264696"/>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5"/>
          <a:srcRect/>
          <a:stretch>
            <a:fillRect/>
          </a:stretch>
        </p:blipFill>
        <p:spPr bwMode="auto">
          <a:xfrm>
            <a:off x="4860032" y="3933056"/>
            <a:ext cx="4013574" cy="2621770"/>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6"/>
          <a:srcRect t="4163"/>
          <a:stretch/>
        </p:blipFill>
        <p:spPr bwMode="auto">
          <a:xfrm>
            <a:off x="4932040" y="260648"/>
            <a:ext cx="4034974" cy="29936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280646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pic>
        <p:nvPicPr>
          <p:cNvPr id="4" name="Picture 2"/>
          <p:cNvPicPr>
            <a:picLocks noChangeAspect="1" noChangeArrowheads="1"/>
          </p:cNvPicPr>
          <p:nvPr/>
        </p:nvPicPr>
        <p:blipFill>
          <a:blip r:embed="rId4"/>
          <a:srcRect/>
          <a:stretch>
            <a:fillRect/>
          </a:stretch>
        </p:blipFill>
        <p:spPr bwMode="auto">
          <a:xfrm>
            <a:off x="467544" y="332656"/>
            <a:ext cx="2232248" cy="3121658"/>
          </a:xfrm>
          <a:prstGeom prst="rect">
            <a:avLst/>
          </a:prstGeom>
          <a:ln>
            <a:noFill/>
          </a:ln>
          <a:effectLst>
            <a:outerShdw blurRad="292100" dist="139700" dir="2700000" algn="tl" rotWithShape="0">
              <a:srgbClr val="333333">
                <a:alpha val="65000"/>
              </a:srgbClr>
            </a:outerShdw>
          </a:effectLst>
        </p:spPr>
      </p:pic>
      <p:pic>
        <p:nvPicPr>
          <p:cNvPr id="2052" name="Picture 4"/>
          <p:cNvPicPr>
            <a:picLocks noChangeAspect="1" noChangeArrowheads="1"/>
          </p:cNvPicPr>
          <p:nvPr/>
        </p:nvPicPr>
        <p:blipFill>
          <a:blip r:embed="rId5"/>
          <a:srcRect t="2635" b="18300"/>
          <a:stretch/>
        </p:blipFill>
        <p:spPr bwMode="auto">
          <a:xfrm>
            <a:off x="6732240" y="260648"/>
            <a:ext cx="2160241" cy="2160240"/>
          </a:xfrm>
          <a:prstGeom prst="rect">
            <a:avLst/>
          </a:prstGeom>
          <a:ln>
            <a:noFill/>
          </a:ln>
          <a:effectLst>
            <a:outerShdw blurRad="292100" dist="139700" dir="2700000" algn="tl" rotWithShape="0">
              <a:srgbClr val="333333">
                <a:alpha val="65000"/>
              </a:srgbClr>
            </a:outerShdw>
          </a:effectLst>
        </p:spPr>
      </p:pic>
      <p:pic>
        <p:nvPicPr>
          <p:cNvPr id="3" name="Рисунок 2" descr="01-4-1024x753.jpg"/>
          <p:cNvPicPr>
            <a:picLocks noChangeAspect="1"/>
          </p:cNvPicPr>
          <p:nvPr/>
        </p:nvPicPr>
        <p:blipFill>
          <a:blip r:embed="rId6"/>
          <a:srcRect/>
          <a:stretch>
            <a:fillRect/>
          </a:stretch>
        </p:blipFill>
        <p:spPr>
          <a:xfrm>
            <a:off x="3347864" y="2564904"/>
            <a:ext cx="5544616" cy="4077242"/>
          </a:xfrm>
          <a:prstGeom prst="rect">
            <a:avLst/>
          </a:prstGeom>
          <a:ln>
            <a:solidFill>
              <a:schemeClr val="accent2">
                <a:lumMod val="50000"/>
              </a:schemeClr>
            </a:solidFill>
          </a:ln>
          <a:effectLst>
            <a:outerShdw blurRad="292100" dist="139700" dir="2700000" algn="tl" rotWithShape="0">
              <a:srgbClr val="333333">
                <a:alpha val="65000"/>
              </a:srgbClr>
            </a:outerShdw>
          </a:effectLst>
        </p:spPr>
      </p:pic>
      <p:sp>
        <p:nvSpPr>
          <p:cNvPr id="9" name="Прямоугольник 8"/>
          <p:cNvSpPr/>
          <p:nvPr/>
        </p:nvSpPr>
        <p:spPr>
          <a:xfrm>
            <a:off x="251520" y="3573016"/>
            <a:ext cx="2736304" cy="2739211"/>
          </a:xfrm>
          <a:prstGeom prst="rect">
            <a:avLst/>
          </a:prstGeom>
        </p:spPr>
        <p:txBody>
          <a:bodyPr wrap="square">
            <a:spAutoFit/>
          </a:bodyPr>
          <a:lstStyle/>
          <a:p>
            <a:pPr algn="ctr"/>
            <a:r>
              <a:rPr lang="ru-RU" sz="2400" b="1" dirty="0" smtClean="0">
                <a:solidFill>
                  <a:srgbClr val="C00000"/>
                </a:solidFill>
                <a:effectLst>
                  <a:outerShdw blurRad="38100" dist="38100" dir="2700000" algn="tl">
                    <a:srgbClr val="000000">
                      <a:alpha val="43137"/>
                    </a:srgbClr>
                  </a:outerShdw>
                </a:effectLst>
              </a:rPr>
              <a:t>Сергей Михайлович Третьяков </a:t>
            </a:r>
          </a:p>
          <a:p>
            <a:pPr algn="ctr"/>
            <a:r>
              <a:rPr lang="ru-RU" sz="2000" b="1" dirty="0" smtClean="0">
                <a:solidFill>
                  <a:srgbClr val="C00000"/>
                </a:solidFill>
                <a:effectLst>
                  <a:outerShdw blurRad="38100" dist="38100" dir="2700000" algn="tl">
                    <a:srgbClr val="000000">
                      <a:alpha val="43137"/>
                    </a:srgbClr>
                  </a:outerShdw>
                </a:effectLst>
              </a:rPr>
              <a:t>(1836-1892)</a:t>
            </a:r>
          </a:p>
          <a:p>
            <a:pPr algn="ctr"/>
            <a:r>
              <a:rPr lang="ru-RU" sz="2000" b="1" dirty="0" smtClean="0">
                <a:solidFill>
                  <a:srgbClr val="C00000"/>
                </a:solidFill>
                <a:effectLst>
                  <a:outerShdw blurRad="38100" dist="38100" dir="2700000" algn="tl">
                    <a:srgbClr val="000000">
                      <a:alpha val="43137"/>
                    </a:srgbClr>
                  </a:outerShdw>
                </a:effectLst>
              </a:rPr>
              <a:t> менее известен как коллекционер и общественный деятель</a:t>
            </a:r>
            <a:endParaRPr lang="ru-RU" sz="2000" dirty="0">
              <a:solidFill>
                <a:srgbClr val="C00000"/>
              </a:solidFill>
              <a:effectLst>
                <a:outerShdw blurRad="38100" dist="38100" dir="2700000" algn="tl">
                  <a:srgbClr val="000000">
                    <a:alpha val="43137"/>
                  </a:srgbClr>
                </a:outerShdw>
              </a:effectLst>
            </a:endParaRPr>
          </a:p>
        </p:txBody>
      </p:sp>
      <p:sp>
        <p:nvSpPr>
          <p:cNvPr id="10" name="Прямоугольник 9"/>
          <p:cNvSpPr/>
          <p:nvPr/>
        </p:nvSpPr>
        <p:spPr>
          <a:xfrm>
            <a:off x="2843808" y="188640"/>
            <a:ext cx="3744416" cy="2318777"/>
          </a:xfrm>
          <a:prstGeom prst="rect">
            <a:avLst/>
          </a:prstGeom>
        </p:spPr>
        <p:txBody>
          <a:bodyPr wrap="square">
            <a:spAutoFit/>
          </a:bodyPr>
          <a:lstStyle/>
          <a:p>
            <a:pPr algn="ctr"/>
            <a:r>
              <a:rPr lang="ru-RU" sz="2000" b="1" dirty="0" smtClean="0">
                <a:solidFill>
                  <a:srgbClr val="002060"/>
                </a:solidFill>
                <a:effectLst>
                  <a:outerShdw blurRad="38100" dist="38100" dir="2700000" algn="tl">
                    <a:srgbClr val="000000">
                      <a:alpha val="43137"/>
                    </a:srgbClr>
                  </a:outerShdw>
                </a:effectLst>
              </a:rPr>
              <a:t> «Городская художественная галерея братьев Павла и Сергея Михайловичей Третьяковых», увековечившая благодарность жителей Москвы обоим братьям Третьяковым за щедрый дар.</a:t>
            </a:r>
            <a:endParaRPr lang="ru-RU" sz="2000" dirty="0">
              <a:solidFill>
                <a:srgbClr val="002060"/>
              </a:solidFill>
              <a:effectLst>
                <a:outerShdw blurRad="38100" dist="38100" dir="2700000" algn="tl">
                  <a:srgbClr val="000000">
                    <a:alpha val="43137"/>
                  </a:srgbClr>
                </a:outerShdw>
              </a:effectLst>
            </a:endParaRPr>
          </a:p>
        </p:txBody>
      </p:sp>
      <p:pic>
        <p:nvPicPr>
          <p:cNvPr id="11" name="Picture 2"/>
          <p:cNvPicPr>
            <a:picLocks noChangeAspect="1" noChangeArrowheads="1"/>
          </p:cNvPicPr>
          <p:nvPr/>
        </p:nvPicPr>
        <p:blipFill>
          <a:blip r:embed="rId7"/>
          <a:srcRect l="2751" r="6009"/>
          <a:stretch/>
        </p:blipFill>
        <p:spPr bwMode="auto">
          <a:xfrm>
            <a:off x="6732240" y="188640"/>
            <a:ext cx="2160240" cy="31840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59784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0" fill="hold"/>
                                        <p:tgtEl>
                                          <p:spTgt spid="11"/>
                                        </p:tgtEl>
                                        <p:attrNameLst>
                                          <p:attrName>ppt_x</p:attrName>
                                        </p:attrNameLst>
                                      </p:cBhvr>
                                      <p:tavLst>
                                        <p:tav tm="0">
                                          <p:val>
                                            <p:strVal val="#ppt_x-.2"/>
                                          </p:val>
                                        </p:tav>
                                        <p:tav tm="100000">
                                          <p:val>
                                            <p:strVal val="#ppt_x"/>
                                          </p:val>
                                        </p:tav>
                                      </p:tavLst>
                                    </p:anim>
                                    <p:anim calcmode="lin" valueType="num">
                                      <p:cBhvr>
                                        <p:cTn id="8" dur="2000" fill="hold"/>
                                        <p:tgtEl>
                                          <p:spTgt spid="11"/>
                                        </p:tgtEl>
                                        <p:attrNameLst>
                                          <p:attrName>ppt_y</p:attrName>
                                        </p:attrNameLst>
                                      </p:cBhvr>
                                      <p:tavLst>
                                        <p:tav tm="0">
                                          <p:val>
                                            <p:strVal val="#ppt_y"/>
                                          </p:val>
                                        </p:tav>
                                        <p:tav tm="100000">
                                          <p:val>
                                            <p:strVal val="#ppt_y"/>
                                          </p:val>
                                        </p:tav>
                                      </p:tavLst>
                                    </p:anim>
                                    <p:animEffect transition="in" filter="wipe(right)" prLst="gradientSize:0.1;">
                                      <p:cBhvr>
                                        <p:cTn id="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pic>
        <p:nvPicPr>
          <p:cNvPr id="2" name="Рисунок 1" descr="img_php3OPIC3_pril1-Tretyak.-galereya-poslednij-variant_6.jpg"/>
          <p:cNvPicPr>
            <a:picLocks noChangeAspect="1"/>
          </p:cNvPicPr>
          <p:nvPr/>
        </p:nvPicPr>
        <p:blipFill>
          <a:blip r:embed="rId4">
            <a:clrChange>
              <a:clrFrom>
                <a:srgbClr val="FFFFFF"/>
              </a:clrFrom>
              <a:clrTo>
                <a:srgbClr val="FFFFFF">
                  <a:alpha val="0"/>
                </a:srgbClr>
              </a:clrTo>
            </a:clrChange>
          </a:blip>
          <a:srcRect l="1963" t="2751" r="1963" b="3801"/>
          <a:stretch/>
        </p:blipFill>
        <p:spPr>
          <a:xfrm>
            <a:off x="-1" y="0"/>
            <a:ext cx="9142269" cy="6669360"/>
          </a:xfrm>
          <a:prstGeom prst="rect">
            <a:avLst/>
          </a:prstGeom>
        </p:spPr>
      </p:pic>
    </p:spTree>
    <p:extLst>
      <p:ext uri="{BB962C8B-B14F-4D97-AF65-F5344CB8AC3E}">
        <p14:creationId xmlns:p14="http://schemas.microsoft.com/office/powerpoint/2010/main" val="16961285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pic>
        <p:nvPicPr>
          <p:cNvPr id="3" name="Рисунок 2" descr="3de1930fe71cac9a4d24ace21d58918d.jpg"/>
          <p:cNvPicPr>
            <a:picLocks noChangeAspect="1"/>
          </p:cNvPicPr>
          <p:nvPr/>
        </p:nvPicPr>
        <p:blipFill>
          <a:blip r:embed="rId4">
            <a:lum contrast="30000"/>
          </a:blip>
          <a:srcRect/>
          <a:stretch>
            <a:fillRect/>
          </a:stretch>
        </p:blipFill>
        <p:spPr>
          <a:xfrm>
            <a:off x="395536" y="260648"/>
            <a:ext cx="8352928" cy="6079075"/>
          </a:xfrm>
          <a:prstGeom prst="rect">
            <a:avLst/>
          </a:prstGeom>
          <a:ln>
            <a:noFill/>
          </a:ln>
          <a:effectLst>
            <a:outerShdw blurRad="292100" dist="139700" dir="2700000" algn="tl" rotWithShape="0">
              <a:srgbClr val="333333">
                <a:alpha val="65000"/>
              </a:srgbClr>
            </a:outerShdw>
          </a:effectLst>
        </p:spPr>
      </p:pic>
      <p:sp>
        <p:nvSpPr>
          <p:cNvPr id="4" name="Прямоугольник 3"/>
          <p:cNvSpPr/>
          <p:nvPr/>
        </p:nvSpPr>
        <p:spPr>
          <a:xfrm>
            <a:off x="0" y="5909312"/>
            <a:ext cx="9144000" cy="830997"/>
          </a:xfrm>
          <a:prstGeom prst="rect">
            <a:avLst/>
          </a:prstGeom>
        </p:spPr>
        <p:txBody>
          <a:bodyPr wrap="square">
            <a:spAutoFit/>
          </a:bodyPr>
          <a:lstStyle/>
          <a:p>
            <a:pPr algn="ctr"/>
            <a:r>
              <a:rPr lang="ru-RU" sz="2400" b="1" dirty="0">
                <a:solidFill>
                  <a:srgbClr val="002060"/>
                </a:solidFill>
              </a:rPr>
              <a:t>Экспозиция Городской художественной галереи </a:t>
            </a:r>
            <a:endParaRPr lang="ru-RU" sz="2400" b="1" dirty="0" smtClean="0">
              <a:solidFill>
                <a:srgbClr val="002060"/>
              </a:solidFill>
            </a:endParaRPr>
          </a:p>
          <a:p>
            <a:pPr algn="ctr"/>
            <a:r>
              <a:rPr lang="ru-RU" sz="2400" b="1" dirty="0" smtClean="0">
                <a:solidFill>
                  <a:srgbClr val="002060"/>
                </a:solidFill>
              </a:rPr>
              <a:t>П.М</a:t>
            </a:r>
            <a:r>
              <a:rPr lang="ru-RU" sz="2400" b="1" dirty="0">
                <a:solidFill>
                  <a:srgbClr val="002060"/>
                </a:solidFill>
              </a:rPr>
              <a:t>. и С.М.Третьяковых. 1898</a:t>
            </a:r>
          </a:p>
        </p:txBody>
      </p:sp>
    </p:spTree>
    <p:extLst>
      <p:ext uri="{BB962C8B-B14F-4D97-AF65-F5344CB8AC3E}">
        <p14:creationId xmlns:p14="http://schemas.microsoft.com/office/powerpoint/2010/main" val="12995000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pic>
        <p:nvPicPr>
          <p:cNvPr id="4097" name="Picture 1"/>
          <p:cNvPicPr>
            <a:picLocks noChangeAspect="1" noChangeArrowheads="1"/>
          </p:cNvPicPr>
          <p:nvPr/>
        </p:nvPicPr>
        <p:blipFill>
          <a:blip r:embed="rId4">
            <a:clrChange>
              <a:clrFrom>
                <a:srgbClr val="F9F9F9"/>
              </a:clrFrom>
              <a:clrTo>
                <a:srgbClr val="F9F9F9">
                  <a:alpha val="0"/>
                </a:srgbClr>
              </a:clrTo>
            </a:clrChange>
          </a:blip>
          <a:srcRect l="1679" t="1240" r="1794"/>
          <a:stretch/>
        </p:blipFill>
        <p:spPr bwMode="auto">
          <a:xfrm>
            <a:off x="395536" y="404664"/>
            <a:ext cx="8280920" cy="5733256"/>
          </a:xfrm>
          <a:prstGeom prst="rect">
            <a:avLst/>
          </a:prstGeom>
          <a:noFill/>
          <a:ln w="9525">
            <a:noFill/>
            <a:miter lim="800000"/>
          </a:ln>
          <a:effectLst/>
        </p:spPr>
      </p:pic>
    </p:spTree>
    <p:extLst>
      <p:ext uri="{BB962C8B-B14F-4D97-AF65-F5344CB8AC3E}">
        <p14:creationId xmlns:p14="http://schemas.microsoft.com/office/powerpoint/2010/main" val="11076945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sp>
        <p:nvSpPr>
          <p:cNvPr id="2" name="Прямоугольник 1"/>
          <p:cNvSpPr/>
          <p:nvPr/>
        </p:nvSpPr>
        <p:spPr>
          <a:xfrm>
            <a:off x="251520" y="3717032"/>
            <a:ext cx="8280920" cy="646331"/>
          </a:xfrm>
          <a:prstGeom prst="rect">
            <a:avLst/>
          </a:prstGeom>
        </p:spPr>
        <p:txBody>
          <a:bodyPr wrap="square">
            <a:spAutoFit/>
          </a:bodyPr>
          <a:lstStyle/>
          <a:p>
            <a:r>
              <a:rPr lang="ru-RU" dirty="0" smtClean="0"/>
              <a:t/>
            </a:r>
            <a:br>
              <a:rPr lang="ru-RU" dirty="0" smtClean="0"/>
            </a:br>
            <a:r>
              <a:rPr lang="ru-RU" dirty="0"/>
              <a:t> </a:t>
            </a:r>
          </a:p>
        </p:txBody>
      </p:sp>
      <p:pic>
        <p:nvPicPr>
          <p:cNvPr id="3" name="Рисунок 2" descr="29e39e0316af608e1cd68d8443ad735d.jpg"/>
          <p:cNvPicPr>
            <a:picLocks noChangeAspect="1"/>
          </p:cNvPicPr>
          <p:nvPr/>
        </p:nvPicPr>
        <p:blipFill>
          <a:blip r:embed="rId4"/>
          <a:srcRect/>
          <a:stretch>
            <a:fillRect/>
          </a:stretch>
        </p:blipFill>
        <p:spPr>
          <a:xfrm>
            <a:off x="251520" y="260647"/>
            <a:ext cx="8568952" cy="3443449"/>
          </a:xfrm>
          <a:prstGeom prst="rect">
            <a:avLst/>
          </a:prstGeom>
          <a:ln>
            <a:noFill/>
          </a:ln>
          <a:effectLst>
            <a:outerShdw blurRad="292100" dist="139700" dir="2700000" algn="tl" rotWithShape="0">
              <a:srgbClr val="333333">
                <a:alpha val="65000"/>
              </a:srgbClr>
            </a:outerShdw>
          </a:effectLst>
        </p:spPr>
      </p:pic>
      <p:pic>
        <p:nvPicPr>
          <p:cNvPr id="5" name="Рисунок 4" descr="3fcc4f0b-3ba1-4823-b5f0-aa102c607884.width-1290.jpg"/>
          <p:cNvPicPr>
            <a:picLocks noChangeAspect="1"/>
          </p:cNvPicPr>
          <p:nvPr/>
        </p:nvPicPr>
        <p:blipFill>
          <a:blip r:embed="rId5"/>
          <a:srcRect/>
          <a:stretch>
            <a:fillRect/>
          </a:stretch>
        </p:blipFill>
        <p:spPr>
          <a:xfrm>
            <a:off x="0" y="260648"/>
            <a:ext cx="9144000" cy="6099048"/>
          </a:xfrm>
          <a:prstGeom prst="rect">
            <a:avLst/>
          </a:prstGeom>
        </p:spPr>
      </p:pic>
    </p:spTree>
    <p:extLst>
      <p:ext uri="{BB962C8B-B14F-4D97-AF65-F5344CB8AC3E}">
        <p14:creationId xmlns:p14="http://schemas.microsoft.com/office/powerpoint/2010/main" val="110516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ppt_x</p:attrName>
                                        </p:attrNameLst>
                                      </p:cBhvr>
                                      <p:tavLst>
                                        <p:tav tm="0">
                                          <p:val>
                                            <p:strVal val="#ppt_x-.2"/>
                                          </p:val>
                                        </p:tav>
                                        <p:tav tm="100000">
                                          <p:val>
                                            <p:strVal val="#ppt_x"/>
                                          </p:val>
                                        </p:tav>
                                      </p:tavLst>
                                    </p:anim>
                                    <p:anim calcmode="lin" valueType="num">
                                      <p:cBhvr>
                                        <p:cTn id="8" dur="5000" fill="hold"/>
                                        <p:tgtEl>
                                          <p:spTgt spid="5"/>
                                        </p:tgtEl>
                                        <p:attrNameLst>
                                          <p:attrName>ppt_y</p:attrName>
                                        </p:attrNameLst>
                                      </p:cBhvr>
                                      <p:tavLst>
                                        <p:tav tm="0">
                                          <p:val>
                                            <p:strVal val="#ppt_y"/>
                                          </p:val>
                                        </p:tav>
                                        <p:tav tm="100000">
                                          <p:val>
                                            <p:strVal val="#ppt_y"/>
                                          </p:val>
                                        </p:tav>
                                      </p:tavLst>
                                    </p:anim>
                                    <p:animEffect transition="in" filter="wipe(right)" prLst="gradientSize:0.1;">
                                      <p:cBhvr>
                                        <p:cTn id="9"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noEditPoints="1"/>
          </p:cNvSpPr>
          <p:nvPr>
            <p:ph type="title"/>
          </p:nvPr>
        </p:nvSpPr>
        <p:spPr/>
        <p:txBody>
          <a:bodyPr>
            <a:normAutofit/>
          </a:bodyPr>
          <a:lstStyle/>
          <a:p>
            <a:endParaRPr lang="ru-RU" sz="1600" dirty="0"/>
          </a:p>
        </p:txBody>
      </p:sp>
      <p:pic>
        <p:nvPicPr>
          <p:cNvPr id="5" name="Рисунок 4" descr="2f665e7e65544f168a42f0b19911816d.jpeg"/>
          <p:cNvPicPr>
            <a:picLocks noChangeAspect="1"/>
          </p:cNvPicPr>
          <p:nvPr/>
        </p:nvPicPr>
        <p:blipFill>
          <a:blip r:embed="rId4">
            <a:clrChange>
              <a:clrFrom>
                <a:srgbClr val="FFFFFF"/>
              </a:clrFrom>
              <a:clrTo>
                <a:srgbClr val="FFFFFF">
                  <a:alpha val="0"/>
                </a:srgbClr>
              </a:clrTo>
            </a:clrChange>
          </a:blip>
          <a:srcRect/>
          <a:stretch>
            <a:fillRect/>
          </a:stretch>
        </p:blipFill>
        <p:spPr>
          <a:xfrm>
            <a:off x="0" y="0"/>
            <a:ext cx="9144000" cy="6849070"/>
          </a:xfrm>
          <a:prstGeom prst="rect">
            <a:avLst/>
          </a:prstGeom>
        </p:spPr>
      </p:pic>
    </p:spTree>
    <p:extLst>
      <p:ext uri="{BB962C8B-B14F-4D97-AF65-F5344CB8AC3E}">
        <p14:creationId xmlns:p14="http://schemas.microsoft.com/office/powerpoint/2010/main" val="17280400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pic>
        <p:nvPicPr>
          <p:cNvPr id="7" name="Рисунок 6" descr="55713467.jpg"/>
          <p:cNvPicPr>
            <a:picLocks noChangeAspect="1"/>
          </p:cNvPicPr>
          <p:nvPr/>
        </p:nvPicPr>
        <p:blipFill>
          <a:blip r:embed="rId4"/>
          <a:srcRect/>
          <a:stretch>
            <a:fillRect/>
          </a:stretch>
        </p:blipFill>
        <p:spPr>
          <a:xfrm>
            <a:off x="0" y="980728"/>
            <a:ext cx="9144000" cy="5352288"/>
          </a:xfrm>
          <a:prstGeom prst="rect">
            <a:avLst/>
          </a:prstGeom>
        </p:spPr>
      </p:pic>
    </p:spTree>
    <p:extLst>
      <p:ext uri="{BB962C8B-B14F-4D97-AF65-F5344CB8AC3E}">
        <p14:creationId xmlns:p14="http://schemas.microsoft.com/office/powerpoint/2010/main" val="42601378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pic>
        <p:nvPicPr>
          <p:cNvPr id="3075" name="Picture 3"/>
          <p:cNvPicPr>
            <a:picLocks noChangeAspect="1" noChangeArrowheads="1"/>
          </p:cNvPicPr>
          <p:nvPr/>
        </p:nvPicPr>
        <p:blipFill>
          <a:blip r:embed="rId4"/>
          <a:srcRect/>
          <a:stretch>
            <a:fillRect/>
          </a:stretch>
        </p:blipFill>
        <p:spPr bwMode="auto">
          <a:xfrm>
            <a:off x="251520" y="188639"/>
            <a:ext cx="8676109" cy="6408713"/>
          </a:xfrm>
          <a:prstGeom prst="rect">
            <a:avLst/>
          </a:prstGeom>
          <a:noFill/>
          <a:ln w="9525">
            <a:noFill/>
            <a:miter lim="800000"/>
          </a:ln>
          <a:effectLst/>
        </p:spPr>
      </p:pic>
      <p:pic>
        <p:nvPicPr>
          <p:cNvPr id="3074" name="Picture 2"/>
          <p:cNvPicPr>
            <a:picLocks noChangeAspect="1" noChangeArrowheads="1"/>
          </p:cNvPicPr>
          <p:nvPr/>
        </p:nvPicPr>
        <p:blipFill>
          <a:blip r:embed="rId5"/>
          <a:srcRect l="26617" t="3967" r="23792"/>
          <a:stretch/>
        </p:blipFill>
        <p:spPr bwMode="auto">
          <a:xfrm flipH="1">
            <a:off x="6876256" y="1412776"/>
            <a:ext cx="1728192" cy="5229200"/>
          </a:xfrm>
          <a:prstGeom prst="rect">
            <a:avLst/>
          </a:prstGeom>
          <a:ln>
            <a:noFill/>
          </a:ln>
          <a:effectLst>
            <a:softEdge rad="112500"/>
          </a:effectLst>
        </p:spPr>
      </p:pic>
      <p:sp>
        <p:nvSpPr>
          <p:cNvPr id="2" name="Заголовок 1"/>
          <p:cNvSpPr>
            <a:spLocks noGrp="1" noEditPoints="1"/>
          </p:cNvSpPr>
          <p:nvPr>
            <p:ph type="title"/>
          </p:nvPr>
        </p:nvSpPr>
        <p:spPr>
          <a:xfrm>
            <a:off x="467544" y="3645024"/>
            <a:ext cx="1872208" cy="864096"/>
          </a:xfrm>
        </p:spPr>
        <p:style>
          <a:lnRef idx="2">
            <a:schemeClr val="accent2"/>
          </a:lnRef>
          <a:fillRef idx="1">
            <a:schemeClr val="lt1"/>
          </a:fillRef>
          <a:effectRef idx="0">
            <a:schemeClr val="accent2"/>
          </a:effectRef>
          <a:fontRef idx="minor">
            <a:schemeClr val="dk1"/>
          </a:fontRef>
        </p:style>
        <p:txBody>
          <a:bodyPr>
            <a:noAutofit/>
          </a:bodyPr>
          <a:lstStyle/>
          <a:p>
            <a:r>
              <a:rPr lang="ru-RU" sz="2400" b="1" dirty="0" smtClean="0">
                <a:latin typeface="Gabriola" pitchFamily="82" charset="0"/>
              </a:rPr>
              <a:t>Собственность Третьякова</a:t>
            </a:r>
            <a:endParaRPr lang="ru-RU" sz="2400" b="1" dirty="0">
              <a:latin typeface="Gabriola" pitchFamily="82" charset="0"/>
            </a:endParaRPr>
          </a:p>
        </p:txBody>
      </p:sp>
    </p:spTree>
    <p:extLst>
      <p:ext uri="{BB962C8B-B14F-4D97-AF65-F5344CB8AC3E}">
        <p14:creationId xmlns:p14="http://schemas.microsoft.com/office/powerpoint/2010/main" val="35675815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pic>
        <p:nvPicPr>
          <p:cNvPr id="3" name="Рисунок 2" descr="2-00.jpg"/>
          <p:cNvPicPr>
            <a:picLocks noChangeAspect="1"/>
          </p:cNvPicPr>
          <p:nvPr/>
        </p:nvPicPr>
        <p:blipFill>
          <a:blip r:embed="rId4"/>
          <a:srcRect/>
          <a:stretch>
            <a:fillRect/>
          </a:stretch>
        </p:blipFill>
        <p:spPr>
          <a:xfrm>
            <a:off x="0" y="382905"/>
            <a:ext cx="9144000" cy="6092190"/>
          </a:xfrm>
          <a:prstGeom prst="rect">
            <a:avLst/>
          </a:prstGeom>
        </p:spPr>
      </p:pic>
      <p:pic>
        <p:nvPicPr>
          <p:cNvPr id="5" name="Рисунок 4" descr="37785-1000x830.jpg"/>
          <p:cNvPicPr>
            <a:picLocks noChangeAspect="1"/>
          </p:cNvPicPr>
          <p:nvPr/>
        </p:nvPicPr>
        <p:blipFill>
          <a:blip r:embed="rId5"/>
          <a:srcRect/>
          <a:stretch>
            <a:fillRect/>
          </a:stretch>
        </p:blipFill>
        <p:spPr>
          <a:xfrm>
            <a:off x="3275856" y="3501008"/>
            <a:ext cx="4002021" cy="3001516"/>
          </a:xfrm>
          <a:prstGeom prst="rect">
            <a:avLst/>
          </a:prstGeom>
          <a:ln>
            <a:noFill/>
          </a:ln>
          <a:effectLst>
            <a:outerShdw blurRad="292100" dist="139700" dir="2700000" algn="tl" rotWithShape="0">
              <a:srgbClr val="333333">
                <a:alpha val="65000"/>
              </a:srgbClr>
            </a:outerShdw>
          </a:effectLst>
        </p:spPr>
      </p:pic>
      <p:pic>
        <p:nvPicPr>
          <p:cNvPr id="6" name="Рисунок 5" descr="206346.jpg"/>
          <p:cNvPicPr>
            <a:picLocks noChangeAspect="1"/>
          </p:cNvPicPr>
          <p:nvPr/>
        </p:nvPicPr>
        <p:blipFill>
          <a:blip r:embed="rId6"/>
          <a:srcRect/>
          <a:stretch>
            <a:fillRect/>
          </a:stretch>
        </p:blipFill>
        <p:spPr>
          <a:xfrm>
            <a:off x="2411760" y="476672"/>
            <a:ext cx="6732240" cy="2674176"/>
          </a:xfrm>
          <a:prstGeom prst="rect">
            <a:avLst/>
          </a:prstGeom>
        </p:spPr>
      </p:pic>
      <p:pic>
        <p:nvPicPr>
          <p:cNvPr id="7" name="Рисунок 6" descr="37796-1000x830.jpg"/>
          <p:cNvPicPr>
            <a:picLocks noChangeAspect="1"/>
          </p:cNvPicPr>
          <p:nvPr/>
        </p:nvPicPr>
        <p:blipFill>
          <a:blip r:embed="rId7"/>
          <a:srcRect/>
          <a:stretch>
            <a:fillRect/>
          </a:stretch>
        </p:blipFill>
        <p:spPr>
          <a:xfrm>
            <a:off x="179512" y="476672"/>
            <a:ext cx="2053876" cy="2664296"/>
          </a:xfrm>
          <a:prstGeom prst="rect">
            <a:avLst/>
          </a:prstGeom>
          <a:ln>
            <a:noFill/>
          </a:ln>
          <a:effectLst>
            <a:outerShdw blurRad="292100" dist="139700" dir="2700000" algn="tl" rotWithShape="0">
              <a:srgbClr val="333333">
                <a:alpha val="65000"/>
              </a:srgbClr>
            </a:outerShdw>
          </a:effectLst>
        </p:spPr>
      </p:pic>
      <p:pic>
        <p:nvPicPr>
          <p:cNvPr id="8" name="Рисунок 7" descr="1477472406-799950-534966.jpg"/>
          <p:cNvPicPr>
            <a:picLocks noChangeAspect="1"/>
          </p:cNvPicPr>
          <p:nvPr/>
        </p:nvPicPr>
        <p:blipFill>
          <a:blip r:embed="rId8"/>
          <a:srcRect l="45275" t="57801" r="35437" b="5425"/>
          <a:stretch/>
        </p:blipFill>
        <p:spPr>
          <a:xfrm>
            <a:off x="7380312" y="3501008"/>
            <a:ext cx="1763688" cy="2808312"/>
          </a:xfrm>
          <a:prstGeom prst="rect">
            <a:avLst/>
          </a:prstGeom>
        </p:spPr>
      </p:pic>
      <p:pic>
        <p:nvPicPr>
          <p:cNvPr id="9" name="Рисунок 8" descr="1477472406-799950-534966.jpg"/>
          <p:cNvPicPr>
            <a:picLocks noChangeAspect="1"/>
          </p:cNvPicPr>
          <p:nvPr/>
        </p:nvPicPr>
        <p:blipFill>
          <a:blip r:embed="rId8"/>
          <a:srcRect l="64175" t="58915" r="2751" b="5425"/>
          <a:stretch/>
        </p:blipFill>
        <p:spPr>
          <a:xfrm>
            <a:off x="179512" y="3501008"/>
            <a:ext cx="3024336" cy="2952328"/>
          </a:xfrm>
          <a:prstGeom prst="rect">
            <a:avLst/>
          </a:prstGeom>
        </p:spPr>
      </p:pic>
      <p:sp>
        <p:nvSpPr>
          <p:cNvPr id="10" name="Прямоугольник 9"/>
          <p:cNvSpPr/>
          <p:nvPr/>
        </p:nvSpPr>
        <p:spPr>
          <a:xfrm>
            <a:off x="251521" y="6453336"/>
            <a:ext cx="4968552" cy="369332"/>
          </a:xfrm>
          <a:prstGeom prst="rect">
            <a:avLst/>
          </a:prstGeom>
        </p:spPr>
        <p:txBody>
          <a:bodyPr wrap="square">
            <a:spAutoFit/>
          </a:bodyPr>
          <a:lstStyle/>
          <a:p>
            <a:r>
              <a:rPr lang="ru-RU" b="1" dirty="0" smtClean="0"/>
              <a:t>Василий Верещагин. </a:t>
            </a:r>
            <a:r>
              <a:rPr lang="ru-RU" b="1" dirty="0" err="1" smtClean="0"/>
              <a:t>Туркенстанская</a:t>
            </a:r>
            <a:r>
              <a:rPr lang="ru-RU" b="1" dirty="0" smtClean="0"/>
              <a:t> серия. </a:t>
            </a:r>
            <a:endParaRPr lang="ru-RU" dirty="0"/>
          </a:p>
        </p:txBody>
      </p:sp>
    </p:spTree>
    <p:extLst>
      <p:ext uri="{BB962C8B-B14F-4D97-AF65-F5344CB8AC3E}">
        <p14:creationId xmlns:p14="http://schemas.microsoft.com/office/powerpoint/2010/main" val="460512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0.1;">
                                      <p:cBhvr>
                                        <p:cTn id="9" dur="1000"/>
                                        <p:tgtEl>
                                          <p:spTgt spid="7"/>
                                        </p:tgtEl>
                                      </p:cBhvr>
                                    </p:animEffect>
                                  </p:childTnLst>
                                </p:cTn>
                              </p:par>
                              <p:par>
                                <p:cTn id="10" presetID="29"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0.1;">
                                      <p:cBhvr>
                                        <p:cTn id="14" dur="1000"/>
                                        <p:tgtEl>
                                          <p:spTgt spid="6"/>
                                        </p:tgtEl>
                                      </p:cBhvr>
                                    </p:animEffect>
                                  </p:childTnLst>
                                </p:cTn>
                              </p:par>
                              <p:par>
                                <p:cTn id="15" presetID="29"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ppt_x</p:attrName>
                                        </p:attrNameLst>
                                      </p:cBhvr>
                                      <p:tavLst>
                                        <p:tav tm="0">
                                          <p:val>
                                            <p:strVal val="#ppt_x-.2"/>
                                          </p:val>
                                        </p:tav>
                                        <p:tav tm="100000">
                                          <p:val>
                                            <p:strVal val="#ppt_x"/>
                                          </p:val>
                                        </p:tav>
                                      </p:tavLst>
                                    </p:anim>
                                    <p:anim calcmode="lin" valueType="num">
                                      <p:cBhvr>
                                        <p:cTn id="18" dur="1000" fill="hold"/>
                                        <p:tgtEl>
                                          <p:spTgt spid="8"/>
                                        </p:tgtEl>
                                        <p:attrNameLst>
                                          <p:attrName>ppt_y</p:attrName>
                                        </p:attrNameLst>
                                      </p:cBhvr>
                                      <p:tavLst>
                                        <p:tav tm="0">
                                          <p:val>
                                            <p:strVal val="#ppt_y"/>
                                          </p:val>
                                        </p:tav>
                                        <p:tav tm="100000">
                                          <p:val>
                                            <p:strVal val="#ppt_y"/>
                                          </p:val>
                                        </p:tav>
                                      </p:tavLst>
                                    </p:anim>
                                    <p:animEffect transition="in" filter="wipe(right)" prLst="gradientSize:0.1;">
                                      <p:cBhvr>
                                        <p:cTn id="19" dur="1000"/>
                                        <p:tgtEl>
                                          <p:spTgt spid="8"/>
                                        </p:tgtEl>
                                      </p:cBhvr>
                                    </p:animEffect>
                                  </p:childTnLst>
                                </p:cTn>
                              </p:par>
                              <p:par>
                                <p:cTn id="20" presetID="29"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ppt_x</p:attrName>
                                        </p:attrNameLst>
                                      </p:cBhvr>
                                      <p:tavLst>
                                        <p:tav tm="0">
                                          <p:val>
                                            <p:strVal val="#ppt_x-.2"/>
                                          </p:val>
                                        </p:tav>
                                        <p:tav tm="100000">
                                          <p:val>
                                            <p:strVal val="#ppt_x"/>
                                          </p:val>
                                        </p:tav>
                                      </p:tavLst>
                                    </p:anim>
                                    <p:anim calcmode="lin" valueType="num">
                                      <p:cBhvr>
                                        <p:cTn id="23" dur="1000" fill="hold"/>
                                        <p:tgtEl>
                                          <p:spTgt spid="5"/>
                                        </p:tgtEl>
                                        <p:attrNameLst>
                                          <p:attrName>ppt_y</p:attrName>
                                        </p:attrNameLst>
                                      </p:cBhvr>
                                      <p:tavLst>
                                        <p:tav tm="0">
                                          <p:val>
                                            <p:strVal val="#ppt_y"/>
                                          </p:val>
                                        </p:tav>
                                        <p:tav tm="100000">
                                          <p:val>
                                            <p:strVal val="#ppt_y"/>
                                          </p:val>
                                        </p:tav>
                                      </p:tavLst>
                                    </p:anim>
                                    <p:animEffect transition="in" filter="wipe(right)" prLst="gradientSize:0.1;">
                                      <p:cBhvr>
                                        <p:cTn id="24" dur="1000"/>
                                        <p:tgtEl>
                                          <p:spTgt spid="5"/>
                                        </p:tgtEl>
                                      </p:cBhvr>
                                    </p:animEffect>
                                  </p:childTnLst>
                                </p:cTn>
                              </p:par>
                              <p:par>
                                <p:cTn id="25" presetID="29"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ppt_x</p:attrName>
                                        </p:attrNameLst>
                                      </p:cBhvr>
                                      <p:tavLst>
                                        <p:tav tm="0">
                                          <p:val>
                                            <p:strVal val="#ppt_x-.2"/>
                                          </p:val>
                                        </p:tav>
                                        <p:tav tm="100000">
                                          <p:val>
                                            <p:strVal val="#ppt_x"/>
                                          </p:val>
                                        </p:tav>
                                      </p:tavLst>
                                    </p:anim>
                                    <p:anim calcmode="lin" valueType="num">
                                      <p:cBhvr>
                                        <p:cTn id="28" dur="1000" fill="hold"/>
                                        <p:tgtEl>
                                          <p:spTgt spid="9"/>
                                        </p:tgtEl>
                                        <p:attrNameLst>
                                          <p:attrName>ppt_y</p:attrName>
                                        </p:attrNameLst>
                                      </p:cBhvr>
                                      <p:tavLst>
                                        <p:tav tm="0">
                                          <p:val>
                                            <p:strVal val="#ppt_y"/>
                                          </p:val>
                                        </p:tav>
                                        <p:tav tm="100000">
                                          <p:val>
                                            <p:strVal val="#ppt_y"/>
                                          </p:val>
                                        </p:tav>
                                      </p:tavLst>
                                    </p:anim>
                                    <p:animEffect transition="in" filter="wipe(right)" prLst="gradientSize:0.1;">
                                      <p:cBhvr>
                                        <p:cTn id="2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museum.jpg"/>
          <p:cNvPicPr>
            <a:picLocks noChangeAspect="1"/>
          </p:cNvPicPr>
          <p:nvPr/>
        </p:nvPicPr>
        <p:blipFill>
          <a:blip r:embed="rId3"/>
          <a:srcRect/>
          <a:stretch>
            <a:fillRect/>
          </a:stretch>
        </p:blipFill>
        <p:spPr>
          <a:xfrm>
            <a:off x="0" y="0"/>
            <a:ext cx="9144000" cy="5140990"/>
          </a:xfrm>
          <a:prstGeom prst="rect">
            <a:avLst/>
          </a:prstGeom>
        </p:spPr>
      </p:pic>
      <p:pic>
        <p:nvPicPr>
          <p:cNvPr id="3" name="Рисунок 2" descr="Этнографический музей.jpg"/>
          <p:cNvPicPr>
            <a:picLocks noChangeAspect="1"/>
          </p:cNvPicPr>
          <p:nvPr/>
        </p:nvPicPr>
        <p:blipFill>
          <a:blip r:embed="rId4"/>
          <a:srcRect/>
          <a:stretch>
            <a:fillRect/>
          </a:stretch>
        </p:blipFill>
        <p:spPr>
          <a:xfrm>
            <a:off x="0" y="3870005"/>
            <a:ext cx="4499992" cy="2987995"/>
          </a:xfrm>
          <a:prstGeom prst="rect">
            <a:avLst/>
          </a:prstGeom>
          <a:ln>
            <a:noFill/>
          </a:ln>
          <a:effectLst>
            <a:outerShdw blurRad="292100" dist="139700" dir="2700000" algn="tl" rotWithShape="0">
              <a:srgbClr val="333333">
                <a:alpha val="65000"/>
              </a:srgbClr>
            </a:outerShdw>
          </a:effectLst>
        </p:spPr>
      </p:pic>
      <p:sp>
        <p:nvSpPr>
          <p:cNvPr id="4" name="Заголовок 3"/>
          <p:cNvSpPr>
            <a:spLocks noGrp="1" noEditPoints="1"/>
          </p:cNvSpPr>
          <p:nvPr>
            <p:ph type="title"/>
          </p:nvPr>
        </p:nvSpPr>
        <p:spPr>
          <a:xfrm>
            <a:off x="6660232" y="4437113"/>
            <a:ext cx="2304256" cy="720080"/>
          </a:xfrm>
        </p:spPr>
        <p:txBody>
          <a:bodyPr/>
          <a:lstStyle/>
          <a:p>
            <a:r>
              <a:rPr lang="ru-RU" b="1" dirty="0" smtClean="0">
                <a:solidFill>
                  <a:srgbClr val="FF0000"/>
                </a:solidFill>
              </a:rPr>
              <a:t>музей</a:t>
            </a:r>
            <a:endParaRPr lang="ru-RU" b="1" dirty="0">
              <a:solidFill>
                <a:srgbClr val="FF0000"/>
              </a:solidFill>
            </a:endParaRPr>
          </a:p>
        </p:txBody>
      </p:sp>
      <p:sp>
        <p:nvSpPr>
          <p:cNvPr id="5" name="Текст 4"/>
          <p:cNvSpPr>
            <a:spLocks noGrp="1" noEditPoints="1"/>
          </p:cNvSpPr>
          <p:nvPr>
            <p:ph type="body" idx="1"/>
          </p:nvPr>
        </p:nvSpPr>
        <p:spPr>
          <a:xfrm>
            <a:off x="6228184" y="5373216"/>
            <a:ext cx="2664296" cy="792088"/>
          </a:xfrm>
        </p:spPr>
        <p:txBody>
          <a:bodyPr>
            <a:normAutofit/>
          </a:bodyPr>
          <a:lstStyle/>
          <a:p>
            <a:r>
              <a:rPr lang="ru-RU" sz="4000" b="1" dirty="0" smtClean="0">
                <a:solidFill>
                  <a:srgbClr val="FF0000"/>
                </a:solidFill>
              </a:rPr>
              <a:t>Экспонаты</a:t>
            </a:r>
            <a:endParaRPr lang="ru-RU" sz="4000" b="1" dirty="0">
              <a:solidFill>
                <a:srgbClr val="FF0000"/>
              </a:solidFill>
            </a:endParaRPr>
          </a:p>
        </p:txBody>
      </p:sp>
      <p:cxnSp>
        <p:nvCxnSpPr>
          <p:cNvPr id="7" name="Прямая со стрелкой 6"/>
          <p:cNvCxnSpPr/>
          <p:nvPr/>
        </p:nvCxnSpPr>
        <p:spPr>
          <a:xfrm flipH="1" flipV="1">
            <a:off x="2339752" y="5589240"/>
            <a:ext cx="3816424" cy="288032"/>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flipH="1">
            <a:off x="3707904" y="5877272"/>
            <a:ext cx="2448272" cy="72008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6360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0" fill="hold"/>
                                        <p:tgtEl>
                                          <p:spTgt spid="3"/>
                                        </p:tgtEl>
                                        <p:attrNameLst>
                                          <p:attrName>ppt_x</p:attrName>
                                        </p:attrNameLst>
                                      </p:cBhvr>
                                      <p:tavLst>
                                        <p:tav tm="0">
                                          <p:val>
                                            <p:strVal val="#ppt_x-.2"/>
                                          </p:val>
                                        </p:tav>
                                        <p:tav tm="100000">
                                          <p:val>
                                            <p:strVal val="#ppt_x"/>
                                          </p:val>
                                        </p:tav>
                                      </p:tavLst>
                                    </p:anim>
                                    <p:anim calcmode="lin" valueType="num">
                                      <p:cBhvr>
                                        <p:cTn id="8" dur="3000" fill="hold"/>
                                        <p:tgtEl>
                                          <p:spTgt spid="3"/>
                                        </p:tgtEl>
                                        <p:attrNameLst>
                                          <p:attrName>ppt_y</p:attrName>
                                        </p:attrNameLst>
                                      </p:cBhvr>
                                      <p:tavLst>
                                        <p:tav tm="0">
                                          <p:val>
                                            <p:strVal val="#ppt_y"/>
                                          </p:val>
                                        </p:tav>
                                        <p:tav tm="100000">
                                          <p:val>
                                            <p:strVal val="#ppt_y"/>
                                          </p:val>
                                        </p:tav>
                                      </p:tavLst>
                                    </p:anim>
                                    <p:animEffect transition="in" filter="wipe(right)" prLst="gradientSize:0.1;">
                                      <p:cBhvr>
                                        <p:cTn id="9" dur="3000"/>
                                        <p:tgtEl>
                                          <p:spTgt spid="3"/>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0.1;">
                                      <p:cBhvr>
                                        <p:cTn id="14" dur="1000"/>
                                        <p:tgtEl>
                                          <p:spTgt spid="5">
                                            <p:txEl>
                                              <p:pRg st="0" end="0"/>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ppt_x</p:attrName>
                                        </p:attrNameLst>
                                      </p:cBhvr>
                                      <p:tavLst>
                                        <p:tav tm="0">
                                          <p:val>
                                            <p:strVal val="#ppt_x-.2"/>
                                          </p:val>
                                        </p:tav>
                                        <p:tav tm="100000">
                                          <p:val>
                                            <p:strVal val="#ppt_x"/>
                                          </p:val>
                                        </p:tav>
                                      </p:tavLst>
                                    </p:anim>
                                    <p:anim calcmode="lin" valueType="num">
                                      <p:cBhvr>
                                        <p:cTn id="18" dur="1000" fill="hold"/>
                                        <p:tgtEl>
                                          <p:spTgt spid="7"/>
                                        </p:tgtEl>
                                        <p:attrNameLst>
                                          <p:attrName>ppt_y</p:attrName>
                                        </p:attrNameLst>
                                      </p:cBhvr>
                                      <p:tavLst>
                                        <p:tav tm="0">
                                          <p:val>
                                            <p:strVal val="#ppt_y"/>
                                          </p:val>
                                        </p:tav>
                                        <p:tav tm="100000">
                                          <p:val>
                                            <p:strVal val="#ppt_y"/>
                                          </p:val>
                                        </p:tav>
                                      </p:tavLst>
                                    </p:anim>
                                    <p:animEffect transition="in" filter="wipe(right)" prLst="gradientSize:0.1;">
                                      <p:cBhvr>
                                        <p:cTn id="19" dur="1000"/>
                                        <p:tgtEl>
                                          <p:spTgt spid="7"/>
                                        </p:tgtEl>
                                      </p:cBhvr>
                                    </p:animEffect>
                                  </p:childTnLst>
                                </p:cTn>
                              </p:par>
                              <p:par>
                                <p:cTn id="20" presetID="29"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ppt_x</p:attrName>
                                        </p:attrNameLst>
                                      </p:cBhvr>
                                      <p:tavLst>
                                        <p:tav tm="0">
                                          <p:val>
                                            <p:strVal val="#ppt_x-.2"/>
                                          </p:val>
                                        </p:tav>
                                        <p:tav tm="100000">
                                          <p:val>
                                            <p:strVal val="#ppt_x"/>
                                          </p:val>
                                        </p:tav>
                                      </p:tavLst>
                                    </p:anim>
                                    <p:anim calcmode="lin" valueType="num">
                                      <p:cBhvr>
                                        <p:cTn id="23" dur="1000" fill="hold"/>
                                        <p:tgtEl>
                                          <p:spTgt spid="9"/>
                                        </p:tgtEl>
                                        <p:attrNameLst>
                                          <p:attrName>ppt_y</p:attrName>
                                        </p:attrNameLst>
                                      </p:cBhvr>
                                      <p:tavLst>
                                        <p:tav tm="0">
                                          <p:val>
                                            <p:strVal val="#ppt_y"/>
                                          </p:val>
                                        </p:tav>
                                        <p:tav tm="100000">
                                          <p:val>
                                            <p:strVal val="#ppt_y"/>
                                          </p:val>
                                        </p:tav>
                                      </p:tavLst>
                                    </p:anim>
                                    <p:animEffect transition="in" filter="wipe(right)" prLst="gradientSize:0.1;">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AutoShape 2" descr="F:\%D1%82%D1%80%D0%B5%D1%82%D1%8C%D1%8F%D0%BA%D0%BE%D0%B2%D0%BA%D0%B0\XXL.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anchor="t">
            <a:prstTxWarp prst="textNoShape">
              <a:avLst/>
            </a:prstTxWarp>
          </a:bodyPr>
          <a:lstStyle/>
          <a:p>
            <a:endParaRPr lang="ru-RU"/>
          </a:p>
        </p:txBody>
      </p:sp>
      <p:pic>
        <p:nvPicPr>
          <p:cNvPr id="34819" name="Picture 3"/>
          <p:cNvPicPr>
            <a:picLocks noChangeAspect="1" noChangeArrowheads="1"/>
          </p:cNvPicPr>
          <p:nvPr/>
        </p:nvPicPr>
        <p:blipFill>
          <a:blip r:embed="rId3"/>
          <a:srcRect/>
          <a:stretch>
            <a:fillRect/>
          </a:stretch>
        </p:blipFill>
        <p:spPr bwMode="auto">
          <a:xfrm>
            <a:off x="0" y="0"/>
            <a:ext cx="9144000" cy="5916107"/>
          </a:xfrm>
          <a:prstGeom prst="rect">
            <a:avLst/>
          </a:prstGeom>
          <a:noFill/>
          <a:ln w="9525">
            <a:noFill/>
            <a:miter lim="800000"/>
          </a:ln>
          <a:effectLst/>
        </p:spPr>
      </p:pic>
      <p:pic>
        <p:nvPicPr>
          <p:cNvPr id="4" name="Рисунок 3" descr="72c728be-b28e-11ec-9c38-aa191efd7890.800x600.jpeg"/>
          <p:cNvPicPr>
            <a:picLocks noChangeAspect="1"/>
          </p:cNvPicPr>
          <p:nvPr/>
        </p:nvPicPr>
        <p:blipFill>
          <a:blip r:embed="rId4"/>
          <a:srcRect/>
          <a:stretch>
            <a:fillRect/>
          </a:stretch>
        </p:blipFill>
        <p:spPr>
          <a:xfrm>
            <a:off x="6084168" y="4427730"/>
            <a:ext cx="2892829" cy="2169622"/>
          </a:xfrm>
          <a:prstGeom prst="rect">
            <a:avLst/>
          </a:prstGeom>
          <a:ln>
            <a:solidFill>
              <a:schemeClr val="accent2">
                <a:lumMod val="75000"/>
              </a:schemeClr>
            </a:solidFill>
          </a:ln>
          <a:effectLst>
            <a:outerShdw blurRad="292100" dist="139700" dir="2700000" algn="tl" rotWithShape="0">
              <a:srgbClr val="333333">
                <a:alpha val="65000"/>
              </a:srgbClr>
            </a:outerShdw>
          </a:effectLst>
        </p:spPr>
      </p:pic>
      <p:pic>
        <p:nvPicPr>
          <p:cNvPr id="6" name="Рисунок 5" descr="img_3746.jpg"/>
          <p:cNvPicPr>
            <a:picLocks noChangeAspect="1"/>
          </p:cNvPicPr>
          <p:nvPr/>
        </p:nvPicPr>
        <p:blipFill>
          <a:blip r:embed="rId5"/>
          <a:srcRect/>
          <a:stretch>
            <a:fillRect/>
          </a:stretch>
        </p:blipFill>
        <p:spPr>
          <a:xfrm>
            <a:off x="179512" y="4509120"/>
            <a:ext cx="3240360" cy="2158080"/>
          </a:xfrm>
          <a:prstGeom prst="rect">
            <a:avLst/>
          </a:prstGeom>
          <a:ln>
            <a:solidFill>
              <a:schemeClr val="accent2">
                <a:lumMod val="75000"/>
              </a:schemeClr>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30162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9.jpg"/>
          <p:cNvPicPr>
            <a:picLocks noChangeAspect="1"/>
          </p:cNvPicPr>
          <p:nvPr/>
        </p:nvPicPr>
        <p:blipFill>
          <a:blip r:embed="rId3"/>
          <a:srcRect/>
          <a:stretch>
            <a:fillRect/>
          </a:stretch>
        </p:blipFill>
        <p:spPr>
          <a:xfrm>
            <a:off x="-1" y="0"/>
            <a:ext cx="9168341" cy="5157192"/>
          </a:xfrm>
          <a:prstGeom prst="rect">
            <a:avLst/>
          </a:prstGeom>
        </p:spPr>
      </p:pic>
      <p:pic>
        <p:nvPicPr>
          <p:cNvPr id="5" name="Рисунок 4" descr="b366bff0376d206dd0a15a2010209c51.jpeg"/>
          <p:cNvPicPr>
            <a:picLocks noChangeAspect="1"/>
          </p:cNvPicPr>
          <p:nvPr/>
        </p:nvPicPr>
        <p:blipFill>
          <a:blip r:embed="rId4"/>
          <a:srcRect/>
          <a:stretch>
            <a:fillRect/>
          </a:stretch>
        </p:blipFill>
        <p:spPr>
          <a:xfrm>
            <a:off x="6012160" y="4437112"/>
            <a:ext cx="2915816" cy="2186862"/>
          </a:xfrm>
          <a:prstGeom prst="rect">
            <a:avLst/>
          </a:prstGeom>
          <a:ln>
            <a:solidFill>
              <a:schemeClr val="accent2">
                <a:lumMod val="75000"/>
              </a:schemeClr>
            </a:solidFill>
          </a:ln>
          <a:effectLst>
            <a:outerShdw blurRad="292100" dist="139700" dir="2700000" algn="tl" rotWithShape="0">
              <a:srgbClr val="333333">
                <a:alpha val="65000"/>
              </a:srgbClr>
            </a:outerShdw>
          </a:effectLst>
        </p:spPr>
      </p:pic>
      <p:pic>
        <p:nvPicPr>
          <p:cNvPr id="7" name="Рисунок 6" descr="orig.jpg"/>
          <p:cNvPicPr>
            <a:picLocks noChangeAspect="1"/>
          </p:cNvPicPr>
          <p:nvPr/>
        </p:nvPicPr>
        <p:blipFill>
          <a:blip r:embed="rId5"/>
          <a:srcRect/>
          <a:stretch>
            <a:fillRect/>
          </a:stretch>
        </p:blipFill>
        <p:spPr>
          <a:xfrm>
            <a:off x="179512" y="4437112"/>
            <a:ext cx="3275856" cy="2183904"/>
          </a:xfrm>
          <a:prstGeom prst="rect">
            <a:avLst/>
          </a:prstGeom>
          <a:ln>
            <a:solidFill>
              <a:schemeClr val="accent2">
                <a:lumMod val="75000"/>
              </a:schemeClr>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510343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noEditPoints="1"/>
          </p:cNvSpPr>
          <p:nvPr>
            <p:ph type="title"/>
          </p:nvPr>
        </p:nvSpPr>
        <p:spPr>
          <a:xfrm>
            <a:off x="0" y="5373216"/>
            <a:ext cx="9144000" cy="1484784"/>
          </a:xfrm>
        </p:spPr>
        <p:txBody>
          <a:bodyPr>
            <a:noAutofit/>
          </a:bodyPr>
          <a:lstStyle/>
          <a:p>
            <a:pPr algn="ctr"/>
            <a:r>
              <a:rPr lang="ru-RU" sz="2800" dirty="0" smtClean="0">
                <a:solidFill>
                  <a:srgbClr val="002060"/>
                </a:solidFill>
              </a:rPr>
              <a:t>  </a:t>
            </a:r>
            <a:r>
              <a:rPr lang="ru-RU" sz="2800" dirty="0" smtClean="0">
                <a:solidFill>
                  <a:srgbClr val="C00000"/>
                </a:solidFill>
              </a:rPr>
              <a:t>Картинная галерея</a:t>
            </a:r>
            <a:r>
              <a:rPr lang="ru-RU" sz="2800" dirty="0" smtClean="0">
                <a:solidFill>
                  <a:srgbClr val="0070C0"/>
                </a:solidFill>
              </a:rPr>
              <a:t> </a:t>
            </a:r>
            <a:r>
              <a:rPr lang="ru-RU" sz="2800" dirty="0" smtClean="0">
                <a:solidFill>
                  <a:srgbClr val="002060"/>
                </a:solidFill>
              </a:rPr>
              <a:t>– </a:t>
            </a:r>
            <a:r>
              <a:rPr lang="ru-RU" sz="2800" cap="none" dirty="0" smtClean="0">
                <a:solidFill>
                  <a:srgbClr val="002060"/>
                </a:solidFill>
                <a:latin typeface="Times New Roman" pitchFamily="18" charset="0"/>
                <a:cs typeface="Times New Roman" pitchFamily="18" charset="0"/>
              </a:rPr>
              <a:t>художественный музей, в котором экспонируются преимущественно произведения живописи</a:t>
            </a:r>
            <a:endParaRPr lang="ru-RU" sz="2800" dirty="0">
              <a:solidFill>
                <a:srgbClr val="002060"/>
              </a:solidFill>
              <a:latin typeface="Times New Roman" pitchFamily="18" charset="0"/>
              <a:cs typeface="Times New Roman" pitchFamily="18" charset="0"/>
            </a:endParaRPr>
          </a:p>
        </p:txBody>
      </p:sp>
      <p:sp>
        <p:nvSpPr>
          <p:cNvPr id="5" name="Текст 4"/>
          <p:cNvSpPr>
            <a:spLocks noGrp="1" noEditPoints="1"/>
          </p:cNvSpPr>
          <p:nvPr>
            <p:ph type="body" idx="1"/>
          </p:nvPr>
        </p:nvSpPr>
        <p:spPr>
          <a:xfrm>
            <a:off x="7308304" y="2906713"/>
            <a:ext cx="1835696" cy="1026343"/>
          </a:xfrm>
        </p:spPr>
        <p:txBody>
          <a:bodyPr>
            <a:normAutofit fontScale="85000" lnSpcReduction="20000"/>
          </a:bodyPr>
          <a:lstStyle/>
          <a:p>
            <a:r>
              <a:rPr lang="ru-RU" sz="4000" b="1" dirty="0" smtClean="0">
                <a:solidFill>
                  <a:srgbClr val="C00000"/>
                </a:solidFill>
              </a:rPr>
              <a:t>Картина</a:t>
            </a:r>
          </a:p>
          <a:p>
            <a:r>
              <a:rPr lang="ru-RU" sz="4000" b="1" dirty="0" smtClean="0">
                <a:solidFill>
                  <a:srgbClr val="C00000"/>
                </a:solidFill>
              </a:rPr>
              <a:t>шедевр</a:t>
            </a:r>
            <a:endParaRPr lang="ru-RU" sz="4000" b="1" dirty="0">
              <a:solidFill>
                <a:srgbClr val="C00000"/>
              </a:solidFill>
            </a:endParaRPr>
          </a:p>
        </p:txBody>
      </p:sp>
      <p:pic>
        <p:nvPicPr>
          <p:cNvPr id="1026" name="Picture 2"/>
          <p:cNvPicPr>
            <a:picLocks noChangeAspect="1" noChangeArrowheads="1"/>
          </p:cNvPicPr>
          <p:nvPr/>
        </p:nvPicPr>
        <p:blipFill>
          <a:blip r:embed="rId3"/>
          <a:srcRect/>
          <a:stretch>
            <a:fillRect/>
          </a:stretch>
        </p:blipFill>
        <p:spPr bwMode="auto">
          <a:xfrm>
            <a:off x="0" y="0"/>
            <a:ext cx="7229475" cy="5438775"/>
          </a:xfrm>
          <a:prstGeom prst="rect">
            <a:avLst/>
          </a:prstGeom>
          <a:ln>
            <a:noFill/>
          </a:ln>
          <a:effectLst>
            <a:outerShdw blurRad="292100" dist="139700" dir="2700000" algn="tl" rotWithShape="0">
              <a:srgbClr val="333333">
                <a:alpha val="65000"/>
              </a:srgbClr>
            </a:outerShdw>
          </a:effectLst>
        </p:spPr>
      </p:pic>
      <p:cxnSp>
        <p:nvCxnSpPr>
          <p:cNvPr id="7" name="Прямая со стрелкой 6"/>
          <p:cNvCxnSpPr/>
          <p:nvPr/>
        </p:nvCxnSpPr>
        <p:spPr>
          <a:xfrm flipH="1" flipV="1">
            <a:off x="6516216" y="3068960"/>
            <a:ext cx="720080" cy="43204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flipH="1" flipV="1">
            <a:off x="4572000" y="2708920"/>
            <a:ext cx="2592288" cy="7920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7899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0.1;">
                                      <p:cBhvr>
                                        <p:cTn id="9"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noEditPoints="1"/>
          </p:cNvSpPr>
          <p:nvPr>
            <p:ph type="title"/>
          </p:nvPr>
        </p:nvSpPr>
        <p:spPr>
          <a:xfrm>
            <a:off x="0" y="1"/>
            <a:ext cx="9144000" cy="764704"/>
          </a:xfrm>
        </p:spPr>
        <p:txBody>
          <a:bodyPr>
            <a:normAutofit fontScale="90000"/>
          </a:bodyPr>
          <a:lstStyle/>
          <a:p>
            <a:pPr algn="ctr"/>
            <a:r>
              <a:rPr lang="ru-RU" sz="2400" dirty="0" smtClean="0">
                <a:solidFill>
                  <a:srgbClr val="FF0000"/>
                </a:solidFill>
                <a:effectLst>
                  <a:outerShdw blurRad="38100" dist="38100" dir="2700000" algn="tl">
                    <a:srgbClr val="000000">
                      <a:alpha val="43137"/>
                    </a:srgbClr>
                  </a:outerShdw>
                </a:effectLst>
              </a:rPr>
              <a:t>Живопись</a:t>
            </a:r>
            <a:r>
              <a:rPr lang="ru-RU" sz="2400" dirty="0" smtClean="0">
                <a:solidFill>
                  <a:srgbClr val="C00000"/>
                </a:solidFill>
                <a:effectLst>
                  <a:outerShdw blurRad="38100" dist="38100" dir="2700000" algn="tl">
                    <a:srgbClr val="000000">
                      <a:alpha val="43137"/>
                    </a:srgbClr>
                  </a:outerShdw>
                </a:effectLst>
              </a:rPr>
              <a:t> </a:t>
            </a:r>
            <a:r>
              <a:rPr lang="ru-RU" sz="2400" dirty="0" smtClean="0">
                <a:solidFill>
                  <a:srgbClr val="002060"/>
                </a:solidFill>
                <a:effectLst>
                  <a:outerShdw blurRad="38100" dist="38100" dir="2700000" algn="tl">
                    <a:srgbClr val="000000">
                      <a:alpha val="43137"/>
                    </a:srgbClr>
                  </a:outerShdw>
                </a:effectLst>
              </a:rPr>
              <a:t>– </a:t>
            </a:r>
            <a:r>
              <a:rPr lang="ru-RU" sz="2400" b="0" cap="none" dirty="0" smtClean="0">
                <a:solidFill>
                  <a:srgbClr val="002060"/>
                </a:solidFill>
                <a:effectLst>
                  <a:outerShdw blurRad="38100" dist="38100" dir="2700000" algn="tl">
                    <a:srgbClr val="000000">
                      <a:alpha val="43137"/>
                    </a:srgbClr>
                  </a:outerShdw>
                </a:effectLst>
              </a:rPr>
              <a:t>вид изобразительного искусства, произведения которого выполнены любыми красками</a:t>
            </a:r>
            <a:r>
              <a:rPr lang="ru-RU" sz="2400" b="0" cap="none" dirty="0" smtClean="0">
                <a:effectLst>
                  <a:outerShdw blurRad="38100" dist="38100" dir="2700000" algn="tl">
                    <a:srgbClr val="000000">
                      <a:alpha val="43137"/>
                    </a:srgbClr>
                  </a:outerShdw>
                </a:effectLst>
              </a:rPr>
              <a:t>.</a:t>
            </a:r>
            <a:br>
              <a:rPr lang="ru-RU" sz="2400" b="0" cap="none" dirty="0" smtClean="0">
                <a:effectLst>
                  <a:outerShdw blurRad="38100" dist="38100" dir="2700000" algn="tl">
                    <a:srgbClr val="000000">
                      <a:alpha val="43137"/>
                    </a:srgbClr>
                  </a:outerShdw>
                </a:effectLst>
              </a:rPr>
            </a:br>
            <a:endParaRPr lang="ru-RU" sz="2400" b="0" dirty="0">
              <a:effectLst>
                <a:outerShdw blurRad="38100" dist="38100" dir="2700000" algn="tl">
                  <a:srgbClr val="000000">
                    <a:alpha val="43137"/>
                  </a:srgbClr>
                </a:outerShdw>
              </a:effectLst>
            </a:endParaRPr>
          </a:p>
        </p:txBody>
      </p:sp>
      <p:sp>
        <p:nvSpPr>
          <p:cNvPr id="4" name="Текст 2"/>
          <p:cNvSpPr>
            <a:spLocks noGrp="1" noEditPoints="1"/>
          </p:cNvSpPr>
          <p:nvPr>
            <p:ph type="body" idx="1"/>
          </p:nvPr>
        </p:nvSpPr>
        <p:spPr>
          <a:xfrm>
            <a:off x="0" y="2780928"/>
            <a:ext cx="9144000" cy="936104"/>
          </a:xfrm>
        </p:spPr>
        <p:txBody>
          <a:bodyPr>
            <a:noAutofit/>
          </a:bodyPr>
          <a:lstStyle/>
          <a:p>
            <a:endParaRPr lang="ru-RU" b="1" dirty="0" smtClean="0">
              <a:solidFill>
                <a:srgbClr val="FF0000"/>
              </a:solidFill>
            </a:endParaRPr>
          </a:p>
          <a:p>
            <a:endParaRPr lang="ru-RU" b="1" dirty="0" smtClean="0">
              <a:solidFill>
                <a:srgbClr val="FF0000"/>
              </a:solidFill>
            </a:endParaRPr>
          </a:p>
          <a:p>
            <a:endParaRPr lang="ru-RU" b="1" dirty="0" smtClean="0">
              <a:solidFill>
                <a:srgbClr val="FF0000"/>
              </a:solidFill>
            </a:endParaRPr>
          </a:p>
          <a:p>
            <a:r>
              <a:rPr lang="ru-RU" b="1" dirty="0" smtClean="0">
                <a:solidFill>
                  <a:srgbClr val="FF0000"/>
                </a:solidFill>
              </a:rPr>
              <a:t>Жанры живописи</a:t>
            </a:r>
            <a:r>
              <a:rPr lang="ru-RU" b="1" dirty="0" smtClean="0">
                <a:solidFill>
                  <a:srgbClr val="002060"/>
                </a:solidFill>
              </a:rPr>
              <a:t> - пейзаж, натюрморт, портрет, исторический жанр, бытовой.</a:t>
            </a:r>
            <a:endParaRPr lang="ru-RU" dirty="0" smtClean="0">
              <a:solidFill>
                <a:srgbClr val="002060"/>
              </a:solidFill>
            </a:endParaRPr>
          </a:p>
          <a:p>
            <a:endParaRPr lang="ru-RU" dirty="0">
              <a:solidFill>
                <a:srgbClr val="002060"/>
              </a:solidFill>
            </a:endParaRPr>
          </a:p>
        </p:txBody>
      </p:sp>
      <p:pic>
        <p:nvPicPr>
          <p:cNvPr id="5" name="Рисунок 4" descr="2dbec46faede2a9a4b22bdae4e10f8bb_x1.jpg"/>
          <p:cNvPicPr>
            <a:picLocks noChangeAspect="1"/>
          </p:cNvPicPr>
          <p:nvPr/>
        </p:nvPicPr>
        <p:blipFill>
          <a:blip r:embed="rId4"/>
          <a:srcRect/>
          <a:stretch>
            <a:fillRect/>
          </a:stretch>
        </p:blipFill>
        <p:spPr>
          <a:xfrm>
            <a:off x="395536" y="764704"/>
            <a:ext cx="2221961" cy="1944216"/>
          </a:xfrm>
          <a:prstGeom prst="rect">
            <a:avLst/>
          </a:prstGeom>
          <a:ln>
            <a:noFill/>
          </a:ln>
          <a:effectLst>
            <a:outerShdw blurRad="292100" dist="139700" dir="2700000" algn="tl" rotWithShape="0">
              <a:srgbClr val="333333">
                <a:alpha val="65000"/>
              </a:srgbClr>
            </a:outerShdw>
          </a:effectLst>
        </p:spPr>
      </p:pic>
      <p:pic>
        <p:nvPicPr>
          <p:cNvPr id="7" name="Рисунок 6" descr="5a7269b5769ea8fdf4b92fd11e1b0de1.jpg"/>
          <p:cNvPicPr>
            <a:picLocks noChangeAspect="1"/>
          </p:cNvPicPr>
          <p:nvPr/>
        </p:nvPicPr>
        <p:blipFill>
          <a:blip r:embed="rId5"/>
          <a:srcRect l="50000"/>
          <a:stretch/>
        </p:blipFill>
        <p:spPr>
          <a:xfrm>
            <a:off x="323528" y="3501008"/>
            <a:ext cx="2376264" cy="3107330"/>
          </a:xfrm>
          <a:prstGeom prst="rect">
            <a:avLst/>
          </a:prstGeom>
          <a:ln>
            <a:noFill/>
          </a:ln>
          <a:effectLst>
            <a:outerShdw blurRad="292100" dist="139700" dir="2700000" algn="tl" rotWithShape="0">
              <a:srgbClr val="333333">
                <a:alpha val="65000"/>
              </a:srgbClr>
            </a:outerShdw>
          </a:effectLst>
        </p:spPr>
      </p:pic>
      <p:pic>
        <p:nvPicPr>
          <p:cNvPr id="8" name="Рисунок 7" descr="1626006160599.jpg"/>
          <p:cNvPicPr>
            <a:picLocks noChangeAspect="1"/>
          </p:cNvPicPr>
          <p:nvPr/>
        </p:nvPicPr>
        <p:blipFill>
          <a:blip r:embed="rId6"/>
          <a:srcRect/>
          <a:stretch>
            <a:fillRect/>
          </a:stretch>
        </p:blipFill>
        <p:spPr>
          <a:xfrm>
            <a:off x="7380312" y="764704"/>
            <a:ext cx="1512168" cy="1891359"/>
          </a:xfrm>
          <a:prstGeom prst="rect">
            <a:avLst/>
          </a:prstGeom>
          <a:ln>
            <a:noFill/>
          </a:ln>
          <a:effectLst>
            <a:outerShdw blurRad="292100" dist="139700" dir="2700000" algn="tl" rotWithShape="0">
              <a:srgbClr val="333333">
                <a:alpha val="65000"/>
              </a:srgbClr>
            </a:outerShdw>
          </a:effectLst>
        </p:spPr>
      </p:pic>
      <p:pic>
        <p:nvPicPr>
          <p:cNvPr id="9" name="Рисунок 8" descr="viktorina_tretyakovskaya_galereya.docx_image7.jpg"/>
          <p:cNvPicPr>
            <a:picLocks noChangeAspect="1"/>
          </p:cNvPicPr>
          <p:nvPr/>
        </p:nvPicPr>
        <p:blipFill>
          <a:blip r:embed="rId7">
            <a:lum bright="20000" contrast="30000"/>
          </a:blip>
          <a:srcRect/>
          <a:stretch>
            <a:fillRect/>
          </a:stretch>
        </p:blipFill>
        <p:spPr>
          <a:xfrm>
            <a:off x="3491880" y="3573016"/>
            <a:ext cx="5468099" cy="3075806"/>
          </a:xfrm>
          <a:prstGeom prst="rect">
            <a:avLst/>
          </a:prstGeom>
          <a:ln>
            <a:noFill/>
          </a:ln>
          <a:effectLst>
            <a:outerShdw blurRad="292100" dist="139700" dir="2700000" algn="tl" rotWithShape="0">
              <a:srgbClr val="333333">
                <a:alpha val="65000"/>
              </a:srgbClr>
            </a:outerShdw>
          </a:effectLst>
        </p:spPr>
      </p:pic>
      <p:pic>
        <p:nvPicPr>
          <p:cNvPr id="10" name="Рисунок 9" descr="slide16-l.jpg"/>
          <p:cNvPicPr>
            <a:picLocks noChangeAspect="1"/>
          </p:cNvPicPr>
          <p:nvPr/>
        </p:nvPicPr>
        <p:blipFill>
          <a:blip r:embed="rId8"/>
          <a:srcRect l="38975" t="10101" r="7476" b="11150"/>
          <a:stretch/>
        </p:blipFill>
        <p:spPr>
          <a:xfrm>
            <a:off x="5508104" y="764704"/>
            <a:ext cx="1762756" cy="1944216"/>
          </a:xfrm>
          <a:prstGeom prst="rect">
            <a:avLst/>
          </a:prstGeom>
          <a:ln>
            <a:noFill/>
          </a:ln>
          <a:effectLst>
            <a:outerShdw blurRad="292100" dist="139700" dir="2700000" algn="tl" rotWithShape="0">
              <a:srgbClr val="333333">
                <a:alpha val="65000"/>
              </a:srgbClr>
            </a:outerShdw>
          </a:effectLst>
        </p:spPr>
      </p:pic>
      <p:pic>
        <p:nvPicPr>
          <p:cNvPr id="11" name="Рисунок 10" descr="1297009319_picture67.jpg"/>
          <p:cNvPicPr>
            <a:picLocks noChangeAspect="1"/>
          </p:cNvPicPr>
          <p:nvPr/>
        </p:nvPicPr>
        <p:blipFill>
          <a:blip r:embed="rId9"/>
          <a:srcRect/>
          <a:stretch>
            <a:fillRect/>
          </a:stretch>
        </p:blipFill>
        <p:spPr>
          <a:xfrm>
            <a:off x="2771800" y="764704"/>
            <a:ext cx="2592288" cy="19442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93845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photo.png"/>
          <p:cNvPicPr>
            <a:picLocks noChangeAspect="1"/>
          </p:cNvPicPr>
          <p:nvPr/>
        </p:nvPicPr>
        <p:blipFill>
          <a:blip r:embed="rId3"/>
          <a:srcRect/>
          <a:stretch>
            <a:fillRect/>
          </a:stretch>
        </p:blipFill>
        <p:spPr>
          <a:xfrm>
            <a:off x="0" y="0"/>
            <a:ext cx="9144000" cy="5141576"/>
          </a:xfrm>
          <a:prstGeom prst="rect">
            <a:avLst/>
          </a:prstGeom>
        </p:spPr>
      </p:pic>
      <p:sp>
        <p:nvSpPr>
          <p:cNvPr id="3" name="Прямоугольник 2"/>
          <p:cNvSpPr/>
          <p:nvPr/>
        </p:nvSpPr>
        <p:spPr>
          <a:xfrm>
            <a:off x="0" y="5157192"/>
            <a:ext cx="9144000" cy="1938992"/>
          </a:xfrm>
          <a:prstGeom prst="rect">
            <a:avLst/>
          </a:prstGeom>
        </p:spPr>
        <p:txBody>
          <a:bodyPr wrap="square">
            <a:spAutoFit/>
          </a:bodyPr>
          <a:lstStyle/>
          <a:p>
            <a:pPr algn="ctr"/>
            <a:r>
              <a:rPr lang="ru-RU" sz="2400" b="1" dirty="0">
                <a:solidFill>
                  <a:srgbClr val="002060"/>
                </a:solidFill>
              </a:rPr>
              <a:t>Бывали вы в Третьяковской галерее или вас только ждет это прекрасное знакомство — в любом случае я с радостью стану вашим проводником. Расскажу, как собиралась коллекция, и покажу ее ярчайшие </a:t>
            </a:r>
            <a:r>
              <a:rPr lang="ru-RU" sz="2400" b="1" dirty="0" smtClean="0">
                <a:solidFill>
                  <a:srgbClr val="002060"/>
                </a:solidFill>
              </a:rPr>
              <a:t>экспонаты</a:t>
            </a:r>
          </a:p>
          <a:p>
            <a:pPr algn="ctr"/>
            <a:r>
              <a:rPr lang="ru-RU" sz="2400" b="1" dirty="0" smtClean="0">
                <a:solidFill>
                  <a:srgbClr val="002060"/>
                </a:solidFill>
              </a:rPr>
              <a:t>.</a:t>
            </a:r>
            <a:endParaRPr lang="ru-RU" sz="2400" b="1" dirty="0">
              <a:solidFill>
                <a:srgbClr val="002060"/>
              </a:solidFill>
            </a:endParaRPr>
          </a:p>
        </p:txBody>
      </p:sp>
    </p:spTree>
    <p:extLst>
      <p:ext uri="{BB962C8B-B14F-4D97-AF65-F5344CB8AC3E}">
        <p14:creationId xmlns:p14="http://schemas.microsoft.com/office/powerpoint/2010/main" val="32871755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ln>
          <a:effectLst/>
        </p:spPr>
      </p:pic>
    </p:spTree>
    <p:extLst>
      <p:ext uri="{BB962C8B-B14F-4D97-AF65-F5344CB8AC3E}">
        <p14:creationId xmlns:p14="http://schemas.microsoft.com/office/powerpoint/2010/main" val="15301907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sp>
        <p:nvSpPr>
          <p:cNvPr id="3" name="Прямоугольник 2"/>
          <p:cNvSpPr/>
          <p:nvPr/>
        </p:nvSpPr>
        <p:spPr>
          <a:xfrm>
            <a:off x="0" y="4941168"/>
            <a:ext cx="4788024" cy="1938992"/>
          </a:xfrm>
          <a:prstGeom prst="rect">
            <a:avLst/>
          </a:prstGeom>
        </p:spPr>
        <p:txBody>
          <a:bodyPr wrap="square">
            <a:spAutoFit/>
          </a:bodyPr>
          <a:lstStyle/>
          <a:p>
            <a:pPr algn="ctr"/>
            <a:r>
              <a:rPr lang="ru-RU" sz="2400" b="1" dirty="0" smtClean="0">
                <a:solidFill>
                  <a:srgbClr val="C00000"/>
                </a:solidFill>
                <a:effectLst>
                  <a:outerShdw blurRad="38100" dist="38100" dir="2700000" algn="tl">
                    <a:srgbClr val="000000">
                      <a:alpha val="43137"/>
                    </a:srgbClr>
                  </a:outerShdw>
                </a:effectLst>
              </a:rPr>
              <a:t>Третьяковская галерея — одно из самых крупных собраний российского искусства, в ней хранится более </a:t>
            </a:r>
            <a:r>
              <a:rPr lang="ru-RU" sz="2400" b="1" dirty="0" smtClean="0">
                <a:solidFill>
                  <a:srgbClr val="C00000"/>
                </a:solidFill>
                <a:effectLst>
                  <a:outerShdw blurRad="38100" dist="38100" dir="2700000" algn="tl">
                    <a:srgbClr val="000000">
                      <a:alpha val="43137"/>
                    </a:srgbClr>
                  </a:outerShdw>
                </a:effectLst>
              </a:rPr>
              <a:t>200</a:t>
            </a:r>
            <a:r>
              <a:rPr lang="ru-RU" sz="2400" b="1" dirty="0" smtClean="0">
                <a:solidFill>
                  <a:srgbClr val="C00000"/>
                </a:solidFill>
                <a:effectLst>
                  <a:outerShdw blurRad="38100" dist="38100" dir="2700000" algn="tl">
                    <a:srgbClr val="000000">
                      <a:alpha val="43137"/>
                    </a:srgbClr>
                  </a:outerShdw>
                </a:effectLst>
              </a:rPr>
              <a:t> тысяч экспонатов. </a:t>
            </a:r>
            <a:endParaRPr lang="ru-RU" sz="2400" b="1" dirty="0">
              <a:solidFill>
                <a:srgbClr val="C00000"/>
              </a:solidFill>
              <a:effectLst>
                <a:outerShdw blurRad="38100" dist="38100" dir="2700000" algn="tl">
                  <a:srgbClr val="000000">
                    <a:alpha val="43137"/>
                  </a:srgbClr>
                </a:outerShdw>
              </a:effectLst>
            </a:endParaRPr>
          </a:p>
        </p:txBody>
      </p:sp>
      <p:pic>
        <p:nvPicPr>
          <p:cNvPr id="5" name="Рисунок 4" descr="tild6166-3930-4139-b533-306434333439__lori-0026608845-bigw.jpg"/>
          <p:cNvPicPr>
            <a:picLocks noChangeAspect="1"/>
          </p:cNvPicPr>
          <p:nvPr/>
        </p:nvPicPr>
        <p:blipFill>
          <a:blip r:embed="rId4"/>
          <a:srcRect/>
          <a:stretch>
            <a:fillRect/>
          </a:stretch>
        </p:blipFill>
        <p:spPr>
          <a:xfrm>
            <a:off x="179512" y="188639"/>
            <a:ext cx="6120680" cy="4721667"/>
          </a:xfrm>
          <a:prstGeom prst="rect">
            <a:avLst/>
          </a:prstGeom>
        </p:spPr>
      </p:pic>
      <p:pic>
        <p:nvPicPr>
          <p:cNvPr id="4" name="Рисунок 3" descr="tild3430-3431-4136-a561-396430613639__lori-0001143050-bigw.jpg"/>
          <p:cNvPicPr>
            <a:picLocks noChangeAspect="1"/>
          </p:cNvPicPr>
          <p:nvPr/>
        </p:nvPicPr>
        <p:blipFill>
          <a:blip r:embed="rId5"/>
          <a:srcRect/>
          <a:stretch>
            <a:fillRect/>
          </a:stretch>
        </p:blipFill>
        <p:spPr>
          <a:xfrm>
            <a:off x="5148064" y="188640"/>
            <a:ext cx="3779912" cy="2625434"/>
          </a:xfrm>
          <a:prstGeom prst="rect">
            <a:avLst/>
          </a:prstGeom>
          <a:ln>
            <a:noFill/>
          </a:ln>
          <a:effectLst>
            <a:outerShdw blurRad="292100" dist="139700" dir="2700000" algn="tl" rotWithShape="0">
              <a:srgbClr val="333333">
                <a:alpha val="65000"/>
              </a:srgbClr>
            </a:outerShdw>
          </a:effectLst>
        </p:spPr>
      </p:pic>
      <p:pic>
        <p:nvPicPr>
          <p:cNvPr id="6" name="Рисунок 5" descr="5fb265f818e029ef878402514bd8491a.jpg"/>
          <p:cNvPicPr>
            <a:picLocks noChangeAspect="1"/>
          </p:cNvPicPr>
          <p:nvPr/>
        </p:nvPicPr>
        <p:blipFill>
          <a:blip r:embed="rId6"/>
          <a:srcRect/>
          <a:stretch>
            <a:fillRect/>
          </a:stretch>
        </p:blipFill>
        <p:spPr>
          <a:xfrm>
            <a:off x="4788024" y="3861048"/>
            <a:ext cx="4133874" cy="27572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381355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pic>
        <p:nvPicPr>
          <p:cNvPr id="5" name="Picture 3"/>
          <p:cNvPicPr>
            <a:picLocks noChangeAspect="1" noChangeArrowheads="1"/>
          </p:cNvPicPr>
          <p:nvPr/>
        </p:nvPicPr>
        <p:blipFill>
          <a:blip r:embed="rId4"/>
          <a:srcRect/>
          <a:stretch>
            <a:fillRect/>
          </a:stretch>
        </p:blipFill>
        <p:spPr bwMode="auto">
          <a:xfrm>
            <a:off x="179512" y="188640"/>
            <a:ext cx="4248472" cy="2847625"/>
          </a:xfrm>
          <a:prstGeom prst="rect">
            <a:avLst/>
          </a:prstGeom>
          <a:ln>
            <a:noFill/>
          </a:ln>
          <a:effectLst>
            <a:outerShdw blurRad="292100" dist="139700" dir="2700000" algn="tl" rotWithShape="0">
              <a:srgbClr val="333333">
                <a:alpha val="65000"/>
              </a:srgbClr>
            </a:outerShdw>
          </a:effectLst>
        </p:spPr>
      </p:pic>
      <p:pic>
        <p:nvPicPr>
          <p:cNvPr id="9" name="Picture 2"/>
          <p:cNvPicPr>
            <a:picLocks noChangeAspect="1" noChangeArrowheads="1"/>
          </p:cNvPicPr>
          <p:nvPr/>
        </p:nvPicPr>
        <p:blipFill>
          <a:blip r:embed="rId5"/>
          <a:srcRect l="1894" t="3935" r="51889" b="5158"/>
          <a:stretch/>
        </p:blipFill>
        <p:spPr bwMode="auto">
          <a:xfrm>
            <a:off x="4716016" y="188640"/>
            <a:ext cx="4176464" cy="6264696"/>
          </a:xfrm>
          <a:prstGeom prst="rect">
            <a:avLst/>
          </a:prstGeom>
          <a:noFill/>
          <a:ln w="9525">
            <a:noFill/>
            <a:miter lim="800000"/>
          </a:ln>
          <a:effectLst/>
        </p:spPr>
      </p:pic>
      <p:pic>
        <p:nvPicPr>
          <p:cNvPr id="10" name="Picture 2"/>
          <p:cNvPicPr>
            <a:picLocks noChangeAspect="1" noChangeArrowheads="1"/>
          </p:cNvPicPr>
          <p:nvPr/>
        </p:nvPicPr>
        <p:blipFill>
          <a:blip r:embed="rId5">
            <a:clrChange>
              <a:clrFrom>
                <a:srgbClr val="FFFFFF"/>
              </a:clrFrom>
              <a:clrTo>
                <a:srgbClr val="FFFFFF">
                  <a:alpha val="0"/>
                </a:srgbClr>
              </a:clrTo>
            </a:clrChange>
          </a:blip>
          <a:srcRect l="53782" t="2890" r="2391" b="76212"/>
          <a:stretch/>
        </p:blipFill>
        <p:spPr bwMode="auto">
          <a:xfrm>
            <a:off x="4499992" y="5941535"/>
            <a:ext cx="2520280" cy="916465"/>
          </a:xfrm>
          <a:prstGeom prst="rect">
            <a:avLst/>
          </a:prstGeom>
          <a:noFill/>
          <a:ln w="9525">
            <a:noFill/>
            <a:miter lim="800000"/>
          </a:ln>
          <a:effectLst/>
        </p:spPr>
      </p:pic>
      <p:sp>
        <p:nvSpPr>
          <p:cNvPr id="11" name="Заголовок 10"/>
          <p:cNvSpPr>
            <a:spLocks noGrp="1" noEditPoints="1"/>
          </p:cNvSpPr>
          <p:nvPr>
            <p:ph type="title"/>
          </p:nvPr>
        </p:nvSpPr>
        <p:spPr>
          <a:xfrm>
            <a:off x="179512" y="3717032"/>
            <a:ext cx="4464496" cy="2016224"/>
          </a:xfrm>
        </p:spPr>
        <p:txBody>
          <a:bodyPr>
            <a:noAutofit/>
          </a:bodyPr>
          <a:lstStyle/>
          <a:p>
            <a:pPr algn="l"/>
            <a:r>
              <a:rPr lang="ru-RU" sz="2000" b="1" dirty="0" smtClean="0">
                <a:solidFill>
                  <a:srgbClr val="002060"/>
                </a:solidFill>
              </a:rPr>
              <a:t>Потомственный купец и владелец льняной мануфактуры  в Г. Кострома</a:t>
            </a:r>
            <a:br>
              <a:rPr lang="ru-RU" sz="2000" b="1" dirty="0" smtClean="0">
                <a:solidFill>
                  <a:srgbClr val="002060"/>
                </a:solidFill>
              </a:rPr>
            </a:br>
            <a:r>
              <a:rPr lang="ru-RU" sz="2000" b="1" dirty="0" smtClean="0">
                <a:solidFill>
                  <a:srgbClr val="002060"/>
                </a:solidFill>
              </a:rPr>
              <a:t>Третьяков  был широко образованным человеком и принадлежал к  прогрессивным кругам русской интеллигенции.</a:t>
            </a:r>
            <a:br>
              <a:rPr lang="ru-RU" sz="2000" b="1" dirty="0" smtClean="0">
                <a:solidFill>
                  <a:srgbClr val="002060"/>
                </a:solidFill>
              </a:rPr>
            </a:br>
            <a:r>
              <a:rPr lang="ru-RU" sz="2000" b="1" dirty="0" smtClean="0">
                <a:solidFill>
                  <a:srgbClr val="002060"/>
                </a:solidFill>
              </a:rPr>
              <a:t>Первоначально он собирал картины  иностранных художников и старые картины голландских мастеров, но с 1856 года сосредоточил свой интерес на произведениях русских мастеров</a:t>
            </a:r>
            <a:endParaRPr lang="ru-RU" sz="2000" b="1" dirty="0">
              <a:solidFill>
                <a:srgbClr val="002060"/>
              </a:solidFill>
            </a:endParaRPr>
          </a:p>
        </p:txBody>
      </p:sp>
    </p:spTree>
    <p:extLst>
      <p:ext uri="{BB962C8B-B14F-4D97-AF65-F5344CB8AC3E}">
        <p14:creationId xmlns:p14="http://schemas.microsoft.com/office/powerpoint/2010/main" val="16313515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1618496740_4-p-fon-dlya-kartini-na-kholste-4.jpg"/>
          <p:cNvPicPr>
            <a:picLocks noChangeAspect="1"/>
          </p:cNvPicPr>
          <p:nvPr/>
        </p:nvPicPr>
        <p:blipFill>
          <a:blip r:embed="rId3">
            <a:lum bright="30000"/>
          </a:blip>
          <a:srcRec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pic>
        <p:nvPicPr>
          <p:cNvPr id="9" name="Рисунок 8" descr="b30f2143eb66526c3dc079e602e7526c-800x.jpg"/>
          <p:cNvPicPr>
            <a:picLocks noChangeAspect="1"/>
          </p:cNvPicPr>
          <p:nvPr/>
        </p:nvPicPr>
        <p:blipFill>
          <a:blip r:embed="rId4"/>
          <a:srcRect/>
          <a:stretch>
            <a:fillRect/>
          </a:stretch>
        </p:blipFill>
        <p:spPr>
          <a:xfrm>
            <a:off x="683568" y="0"/>
            <a:ext cx="7620000" cy="4286250"/>
          </a:xfrm>
          <a:prstGeom prst="rect">
            <a:avLst/>
          </a:prstGeom>
          <a:ln>
            <a:noFill/>
          </a:ln>
          <a:effectLst>
            <a:outerShdw blurRad="292100" dist="139700" dir="2700000" algn="tl" rotWithShape="0">
              <a:srgbClr val="333333">
                <a:alpha val="65000"/>
              </a:srgbClr>
            </a:outerShdw>
          </a:effectLst>
        </p:spPr>
      </p:pic>
      <p:sp>
        <p:nvSpPr>
          <p:cNvPr id="11" name="Прямоугольник 10"/>
          <p:cNvSpPr/>
          <p:nvPr/>
        </p:nvSpPr>
        <p:spPr>
          <a:xfrm>
            <a:off x="323528" y="4725143"/>
            <a:ext cx="8424936" cy="1938992"/>
          </a:xfrm>
          <a:prstGeom prst="rect">
            <a:avLst/>
          </a:prstGeom>
        </p:spPr>
        <p:txBody>
          <a:bodyPr wrap="square">
            <a:spAutoFit/>
          </a:bodyPr>
          <a:lstStyle/>
          <a:p>
            <a:pPr algn="ctr"/>
            <a:r>
              <a:rPr lang="ru-RU" sz="2400" b="1" dirty="0" smtClean="0">
                <a:solidFill>
                  <a:srgbClr val="FF0000"/>
                </a:solidFill>
              </a:rPr>
              <a:t>Меценатами </a:t>
            </a:r>
            <a:r>
              <a:rPr lang="ru-RU" sz="2400" b="1" dirty="0" smtClean="0">
                <a:solidFill>
                  <a:srgbClr val="002060"/>
                </a:solidFill>
              </a:rPr>
              <a:t>называют покровителей наук и искусств, людей, которые безвозмездно тратят средства на благотворительность, поддержку учебных заведений, музеев, театров, художников, писателей, артистов и других деятелей культуры.</a:t>
            </a:r>
            <a:endParaRPr lang="ru-RU" sz="2400" b="1" dirty="0">
              <a:solidFill>
                <a:srgbClr val="002060"/>
              </a:solidFill>
            </a:endParaRPr>
          </a:p>
        </p:txBody>
      </p:sp>
    </p:spTree>
    <p:extLst>
      <p:ext uri="{BB962C8B-B14F-4D97-AF65-F5344CB8AC3E}">
        <p14:creationId xmlns:p14="http://schemas.microsoft.com/office/powerpoint/2010/main" val="9289241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1491</Words>
  <Application>Microsoft Office PowerPoint</Application>
  <PresentationFormat>Экран (4:3)</PresentationFormat>
  <Paragraphs>78</Paragraphs>
  <Slides>21</Slides>
  <Notes>21</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    </vt:lpstr>
      <vt:lpstr>музей</vt:lpstr>
      <vt:lpstr>  Картинная галерея – художественный музей, в котором экспонируются преимущественно произведения живописи</vt:lpstr>
      <vt:lpstr>Живопись – вид изобразительного искусства, произведения которого выполнены любыми красками. </vt:lpstr>
      <vt:lpstr>Презентация PowerPoint</vt:lpstr>
      <vt:lpstr>Презентация PowerPoint</vt:lpstr>
      <vt:lpstr>Презентация PowerPoint</vt:lpstr>
      <vt:lpstr>Потомственный купец и владелец льняной мануфактуры  в Г. Кострома Третьяков  был широко образованным человеком и принадлежал к  прогрессивным кругам русской интеллигенции. Первоначально он собирал картины  иностранных художников и старые картины голландских мастеров, но с 1856 года сосредоточил свой интерес на произведениях русских мастеров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Собственность Третьякова</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Samsung</dc:creator>
  <cp:lastModifiedBy>Samsung</cp:lastModifiedBy>
  <cp:revision>1</cp:revision>
  <dcterms:created xsi:type="dcterms:W3CDTF">2024-06-02T06:09:28Z</dcterms:created>
  <dcterms:modified xsi:type="dcterms:W3CDTF">2024-06-02T06:11:29Z</dcterms:modified>
</cp:coreProperties>
</file>