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8" r:id="rId4"/>
  </p:sldIdLst>
  <p:sldSz cx="11887200" cy="7169150"/>
  <p:notesSz cx="11887200" cy="71691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80"/>
  </p:normalViewPr>
  <p:slideViewPr>
    <p:cSldViewPr>
      <p:cViewPr varScale="1">
        <p:scale>
          <a:sx n="116" d="100"/>
          <a:sy n="116" d="100"/>
        </p:scale>
        <p:origin x="528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91540" y="2222436"/>
            <a:ext cx="10104120" cy="15055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783080" y="4014724"/>
            <a:ext cx="8321040" cy="17922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85596" y="2023110"/>
            <a:ext cx="5038725" cy="3850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1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121908" y="1648904"/>
            <a:ext cx="5170932" cy="47316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881104" cy="716432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36523" y="-77597"/>
            <a:ext cx="10614152" cy="1854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5091" y="1805529"/>
            <a:ext cx="10777016" cy="49618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041648" y="6667309"/>
            <a:ext cx="3803904" cy="3584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94360" y="6667309"/>
            <a:ext cx="2734056" cy="3584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558784" y="6667309"/>
            <a:ext cx="2734056" cy="3584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533400" y="155575"/>
            <a:ext cx="10777016" cy="2199812"/>
          </a:xfrm>
          <a:prstGeom prst="rect">
            <a:avLst/>
          </a:prstGeom>
        </p:spPr>
        <p:txBody>
          <a:bodyPr vert="horz" wrap="square" lIns="0" tIns="349737" rIns="0" bIns="0" rtlCol="0">
            <a:spAutoFit/>
          </a:bodyPr>
          <a:lstStyle/>
          <a:p>
            <a:pPr marL="149225" marR="5080" algn="ctr">
              <a:lnSpc>
                <a:spcPct val="100000"/>
              </a:lnSpc>
              <a:spcBef>
                <a:spcPts val="95"/>
              </a:spcBef>
            </a:pPr>
            <a:r>
              <a:rPr lang="ru-RU" sz="4000" spc="-15" dirty="0" smtClean="0"/>
              <a:t>Формирование </a:t>
            </a:r>
            <a:r>
              <a:rPr sz="4000" spc="-10" dirty="0" smtClean="0"/>
              <a:t>финансовой</a:t>
            </a:r>
            <a:r>
              <a:rPr sz="4000" spc="15" dirty="0" smtClean="0"/>
              <a:t> </a:t>
            </a:r>
            <a:r>
              <a:rPr sz="4000" spc="-5" dirty="0"/>
              <a:t>грамотности</a:t>
            </a:r>
            <a:r>
              <a:rPr sz="4000" dirty="0"/>
              <a:t> </a:t>
            </a:r>
            <a:r>
              <a:rPr lang="ru-RU" sz="4000" spc="-20" dirty="0" smtClean="0"/>
              <a:t>как составляющей функциональной грамотности </a:t>
            </a:r>
            <a:r>
              <a:rPr lang="ru-RU" sz="4000" spc="-20" dirty="0" smtClean="0"/>
              <a:t>обучающихся в школе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609600" y="2593975"/>
            <a:ext cx="11049000" cy="5496376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 algn="ctr">
              <a:lnSpc>
                <a:spcPts val="2300"/>
              </a:lnSpc>
              <a:spcBef>
                <a:spcPts val="660"/>
              </a:spcBef>
            </a:pPr>
            <a:r>
              <a:rPr lang="ru-RU" sz="2400" i="1" spc="-10" dirty="0" smtClean="0">
                <a:cs typeface="Calibri"/>
              </a:rPr>
              <a:t>Цели </a:t>
            </a:r>
            <a:r>
              <a:rPr lang="ru-RU" sz="2400" i="1" spc="-10" dirty="0">
                <a:cs typeface="Calibri"/>
              </a:rPr>
              <a:t>программы «Финансовая </a:t>
            </a:r>
            <a:r>
              <a:rPr lang="ru-RU" sz="2400" i="1" spc="-10" dirty="0" smtClean="0">
                <a:cs typeface="Calibri"/>
              </a:rPr>
              <a:t>грамотность»:</a:t>
            </a:r>
          </a:p>
          <a:p>
            <a:pPr marL="12700" marR="5080">
              <a:lnSpc>
                <a:spcPts val="2300"/>
              </a:lnSpc>
              <a:spcBef>
                <a:spcPts val="660"/>
              </a:spcBef>
            </a:pPr>
            <a:endParaRPr lang="ru-RU" sz="2400" i="1" spc="-10" dirty="0">
              <a:cs typeface="Calibri"/>
            </a:endParaRPr>
          </a:p>
          <a:p>
            <a:pPr marL="355600" marR="5080" indent="-342900">
              <a:lnSpc>
                <a:spcPts val="2300"/>
              </a:lnSpc>
              <a:spcBef>
                <a:spcPts val="660"/>
              </a:spcBef>
              <a:buFont typeface="Wingdings" charset="2"/>
              <a:buChar char="q"/>
            </a:pPr>
            <a:r>
              <a:rPr lang="ru-RU" sz="2400" i="1" spc="-10" dirty="0" smtClean="0">
                <a:cs typeface="Calibri"/>
              </a:rPr>
              <a:t>содействие </a:t>
            </a:r>
            <a:r>
              <a:rPr lang="ru-RU" sz="2400" i="1" spc="-10" dirty="0">
                <a:cs typeface="Calibri"/>
              </a:rPr>
              <a:t>формированию </a:t>
            </a:r>
            <a:r>
              <a:rPr lang="ru-RU" sz="2400" i="1" spc="-10" dirty="0" smtClean="0">
                <a:cs typeface="Calibri"/>
              </a:rPr>
              <a:t>финансово грамотного </a:t>
            </a:r>
            <a:r>
              <a:rPr lang="ru-RU" sz="2400" i="1" spc="-10" dirty="0">
                <a:cs typeface="Calibri"/>
              </a:rPr>
              <a:t>человека и общества в целом </a:t>
            </a:r>
            <a:endParaRPr lang="ru-RU" sz="2400" i="1" spc="-10" dirty="0">
              <a:latin typeface="Calibri"/>
              <a:cs typeface="Calibri"/>
            </a:endParaRPr>
          </a:p>
          <a:p>
            <a:pPr marL="355600" marR="5080" indent="-342900">
              <a:lnSpc>
                <a:spcPts val="2300"/>
              </a:lnSpc>
              <a:spcBef>
                <a:spcPts val="660"/>
              </a:spcBef>
              <a:buFont typeface="Wingdings" charset="2"/>
              <a:buChar char="q"/>
            </a:pPr>
            <a:endParaRPr lang="ru-RU" sz="2400" i="1" spc="-10" dirty="0">
              <a:latin typeface="Calibri"/>
              <a:cs typeface="Calibri"/>
            </a:endParaRPr>
          </a:p>
          <a:p>
            <a:pPr marL="355600" marR="5080" indent="-342900">
              <a:lnSpc>
                <a:spcPts val="2300"/>
              </a:lnSpc>
              <a:spcBef>
                <a:spcPts val="660"/>
              </a:spcBef>
              <a:buFont typeface="Wingdings" charset="2"/>
              <a:buChar char="q"/>
            </a:pPr>
            <a:r>
              <a:rPr lang="ru-RU" sz="2400" i="1" spc="-5" dirty="0">
                <a:cs typeface="Calibri"/>
              </a:rPr>
              <a:t>ф</a:t>
            </a:r>
            <a:r>
              <a:rPr lang="ru-RU" sz="2400" i="1" spc="-5" dirty="0" smtClean="0">
                <a:cs typeface="Calibri"/>
              </a:rPr>
              <a:t>ормирование умений принятия </a:t>
            </a:r>
            <a:r>
              <a:rPr lang="ru-RU" sz="2400" i="1" dirty="0" smtClean="0">
                <a:cs typeface="Calibri"/>
              </a:rPr>
              <a:t>эффективных</a:t>
            </a:r>
            <a:r>
              <a:rPr lang="ru-RU" sz="2400" i="1" spc="5" dirty="0" smtClean="0">
                <a:cs typeface="Calibri"/>
              </a:rPr>
              <a:t> </a:t>
            </a:r>
            <a:r>
              <a:rPr lang="ru-RU" sz="2400" i="1" spc="-5" dirty="0">
                <a:cs typeface="Calibri"/>
              </a:rPr>
              <a:t>решений</a:t>
            </a:r>
            <a:r>
              <a:rPr lang="ru-RU" sz="2400" i="1" dirty="0">
                <a:cs typeface="Calibri"/>
              </a:rPr>
              <a:t> в</a:t>
            </a:r>
            <a:r>
              <a:rPr lang="ru-RU" sz="2400" i="1" spc="5" dirty="0">
                <a:cs typeface="Calibri"/>
              </a:rPr>
              <a:t> </a:t>
            </a:r>
            <a:r>
              <a:rPr lang="ru-RU" sz="2400" i="1" spc="-5" dirty="0">
                <a:cs typeface="Calibri"/>
              </a:rPr>
              <a:t>разнообразных</a:t>
            </a:r>
            <a:r>
              <a:rPr lang="ru-RU" sz="2400" i="1" dirty="0">
                <a:cs typeface="Calibri"/>
              </a:rPr>
              <a:t> </a:t>
            </a:r>
            <a:r>
              <a:rPr lang="ru-RU" sz="2400" i="1" spc="-5" dirty="0">
                <a:cs typeface="Calibri"/>
              </a:rPr>
              <a:t>финансовых</a:t>
            </a:r>
            <a:r>
              <a:rPr lang="ru-RU" sz="2400" i="1" dirty="0">
                <a:cs typeface="Calibri"/>
              </a:rPr>
              <a:t> </a:t>
            </a:r>
            <a:r>
              <a:rPr lang="ru-RU" sz="2400" i="1" spc="-5" dirty="0">
                <a:cs typeface="Calibri"/>
              </a:rPr>
              <a:t>ситуациях</a:t>
            </a:r>
            <a:endParaRPr lang="ru-RU" sz="2400" i="1" spc="-10" dirty="0" smtClean="0">
              <a:latin typeface="Calibri"/>
              <a:cs typeface="Calibri"/>
            </a:endParaRPr>
          </a:p>
          <a:p>
            <a:pPr marL="355600" marR="5080" indent="-342900">
              <a:lnSpc>
                <a:spcPts val="2300"/>
              </a:lnSpc>
              <a:spcBef>
                <a:spcPts val="660"/>
              </a:spcBef>
              <a:buFont typeface="Wingdings" charset="2"/>
              <a:buChar char="q"/>
            </a:pPr>
            <a:endParaRPr lang="ru-RU" sz="2400" i="1" spc="-10" dirty="0">
              <a:latin typeface="Calibri"/>
              <a:cs typeface="Calibri"/>
            </a:endParaRPr>
          </a:p>
          <a:p>
            <a:pPr marL="355600" marR="5080" indent="-342900">
              <a:lnSpc>
                <a:spcPts val="2300"/>
              </a:lnSpc>
              <a:spcBef>
                <a:spcPts val="660"/>
              </a:spcBef>
              <a:buFont typeface="Wingdings" charset="2"/>
              <a:buChar char="q"/>
            </a:pPr>
            <a:r>
              <a:rPr lang="ru-RU" sz="2400" i="1" spc="-10" dirty="0">
                <a:cs typeface="Calibri"/>
              </a:rPr>
              <a:t>содействие </a:t>
            </a:r>
            <a:r>
              <a:rPr lang="ru-RU" sz="2400" i="1" spc="-10" dirty="0" smtClean="0">
                <a:cs typeface="Calibri"/>
              </a:rPr>
              <a:t>улучшению </a:t>
            </a:r>
            <a:r>
              <a:rPr lang="ru-RU" sz="2400" i="1" spc="-5" dirty="0">
                <a:cs typeface="Calibri"/>
              </a:rPr>
              <a:t>финансового </a:t>
            </a:r>
            <a:r>
              <a:rPr lang="ru-RU" sz="2400" i="1" spc="-10" dirty="0">
                <a:cs typeface="Calibri"/>
              </a:rPr>
              <a:t>благополучия </a:t>
            </a:r>
            <a:r>
              <a:rPr lang="ru-RU" sz="2400" i="1" spc="-5" dirty="0">
                <a:cs typeface="Calibri"/>
              </a:rPr>
              <a:t>личности </a:t>
            </a:r>
            <a:r>
              <a:rPr lang="ru-RU" sz="2400" i="1" dirty="0">
                <a:cs typeface="Calibri"/>
              </a:rPr>
              <a:t>и </a:t>
            </a:r>
            <a:r>
              <a:rPr lang="ru-RU" sz="2400" i="1" spc="5" dirty="0">
                <a:cs typeface="Calibri"/>
              </a:rPr>
              <a:t> </a:t>
            </a:r>
            <a:r>
              <a:rPr lang="ru-RU" sz="2400" i="1" spc="-5" dirty="0">
                <a:cs typeface="Calibri"/>
              </a:rPr>
              <a:t>общества,</a:t>
            </a:r>
            <a:r>
              <a:rPr lang="ru-RU" sz="2400" i="1" spc="5" dirty="0">
                <a:cs typeface="Calibri"/>
              </a:rPr>
              <a:t> </a:t>
            </a:r>
            <a:r>
              <a:rPr lang="ru-RU" sz="2400" i="1" dirty="0">
                <a:cs typeface="Calibri"/>
              </a:rPr>
              <a:t>а</a:t>
            </a:r>
            <a:r>
              <a:rPr lang="ru-RU" sz="2400" i="1" spc="10" dirty="0">
                <a:cs typeface="Calibri"/>
              </a:rPr>
              <a:t> </a:t>
            </a:r>
            <a:r>
              <a:rPr lang="ru-RU" sz="2400" i="1" spc="-5" dirty="0">
                <a:cs typeface="Calibri"/>
              </a:rPr>
              <a:t>также</a:t>
            </a:r>
            <a:r>
              <a:rPr lang="ru-RU" sz="2400" i="1" dirty="0">
                <a:cs typeface="Calibri"/>
              </a:rPr>
              <a:t> </a:t>
            </a:r>
            <a:r>
              <a:rPr lang="ru-RU" sz="2400" i="1" spc="-5" dirty="0">
                <a:cs typeface="Calibri"/>
              </a:rPr>
              <a:t>возможности</a:t>
            </a:r>
            <a:r>
              <a:rPr lang="ru-RU" sz="2400" i="1" spc="10" dirty="0">
                <a:cs typeface="Calibri"/>
              </a:rPr>
              <a:t> </a:t>
            </a:r>
            <a:r>
              <a:rPr lang="ru-RU" sz="2400" i="1" spc="-5" dirty="0">
                <a:cs typeface="Calibri"/>
              </a:rPr>
              <a:t>участия</a:t>
            </a:r>
            <a:r>
              <a:rPr lang="ru-RU" sz="2400" i="1" spc="15" dirty="0">
                <a:cs typeface="Calibri"/>
              </a:rPr>
              <a:t> </a:t>
            </a:r>
            <a:r>
              <a:rPr lang="ru-RU" sz="2400" i="1" dirty="0">
                <a:cs typeface="Calibri"/>
              </a:rPr>
              <a:t>в </a:t>
            </a:r>
            <a:r>
              <a:rPr lang="ru-RU" sz="2400" i="1" spc="-10" dirty="0">
                <a:cs typeface="Calibri"/>
              </a:rPr>
              <a:t>экономической</a:t>
            </a:r>
            <a:r>
              <a:rPr lang="ru-RU" sz="2400" i="1" spc="40" dirty="0">
                <a:cs typeface="Calibri"/>
              </a:rPr>
              <a:t> </a:t>
            </a:r>
            <a:r>
              <a:rPr lang="ru-RU" sz="2400" i="1" spc="-5" dirty="0" smtClean="0">
                <a:cs typeface="Calibri"/>
              </a:rPr>
              <a:t>жизни</a:t>
            </a:r>
          </a:p>
          <a:p>
            <a:pPr marL="355600" marR="5080" indent="-342900">
              <a:lnSpc>
                <a:spcPts val="2300"/>
              </a:lnSpc>
              <a:spcBef>
                <a:spcPts val="660"/>
              </a:spcBef>
              <a:buFont typeface="Wingdings" charset="2"/>
              <a:buChar char="q"/>
            </a:pPr>
            <a:endParaRPr lang="ru-RU" sz="2400" i="1" spc="-5" dirty="0">
              <a:latin typeface="Calibri"/>
              <a:cs typeface="Calibri"/>
            </a:endParaRPr>
          </a:p>
          <a:p>
            <a:pPr marL="355600" marR="5080" indent="-342900">
              <a:lnSpc>
                <a:spcPts val="2300"/>
              </a:lnSpc>
              <a:spcBef>
                <a:spcPts val="660"/>
              </a:spcBef>
              <a:buFont typeface="Wingdings" charset="2"/>
              <a:buChar char="q"/>
            </a:pPr>
            <a:r>
              <a:rPr lang="ru-RU" sz="2400" i="1" spc="-10" dirty="0">
                <a:cs typeface="Calibri"/>
              </a:rPr>
              <a:t>формирование функциональной грамотности обучающихся</a:t>
            </a:r>
          </a:p>
          <a:p>
            <a:pPr marL="355600" marR="5080" indent="-342900">
              <a:lnSpc>
                <a:spcPts val="2300"/>
              </a:lnSpc>
              <a:spcBef>
                <a:spcPts val="660"/>
              </a:spcBef>
              <a:buFont typeface="Wingdings" charset="2"/>
              <a:buChar char="q"/>
            </a:pPr>
            <a:endParaRPr lang="ru-RU" sz="2400" i="1" spc="-10" dirty="0" smtClean="0">
              <a:latin typeface="Calibri"/>
              <a:cs typeface="Calibri"/>
            </a:endParaRPr>
          </a:p>
          <a:p>
            <a:pPr marL="12700" marR="5080">
              <a:lnSpc>
                <a:spcPts val="2300"/>
              </a:lnSpc>
              <a:spcBef>
                <a:spcPts val="660"/>
              </a:spcBef>
            </a:pPr>
            <a:endParaRPr lang="ru-RU" sz="2400" i="1" spc="-10" dirty="0">
              <a:latin typeface="Calibri"/>
              <a:cs typeface="Calibri"/>
            </a:endParaRPr>
          </a:p>
          <a:p>
            <a:pPr marL="12700" marR="5080">
              <a:lnSpc>
                <a:spcPts val="2300"/>
              </a:lnSpc>
              <a:spcBef>
                <a:spcPts val="660"/>
              </a:spcBef>
            </a:pP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4126684" y="2149217"/>
            <a:ext cx="3494660" cy="3398939"/>
            <a:chOff x="5225732" y="3779456"/>
            <a:chExt cx="1928495" cy="1929764"/>
          </a:xfrm>
        </p:grpSpPr>
        <p:sp>
          <p:nvSpPr>
            <p:cNvPr id="4" name="object 4"/>
            <p:cNvSpPr/>
            <p:nvPr/>
          </p:nvSpPr>
          <p:spPr>
            <a:xfrm>
              <a:off x="5238750" y="3792474"/>
              <a:ext cx="1902460" cy="1903730"/>
            </a:xfrm>
            <a:custGeom>
              <a:avLst/>
              <a:gdLst/>
              <a:ahLst/>
              <a:cxnLst/>
              <a:rect l="l" t="t" r="r" b="b"/>
              <a:pathLst>
                <a:path w="1902459" h="1903729">
                  <a:moveTo>
                    <a:pt x="950976" y="0"/>
                  </a:moveTo>
                  <a:lnTo>
                    <a:pt x="903507" y="1164"/>
                  </a:lnTo>
                  <a:lnTo>
                    <a:pt x="856641" y="4622"/>
                  </a:lnTo>
                  <a:lnTo>
                    <a:pt x="810433" y="10318"/>
                  </a:lnTo>
                  <a:lnTo>
                    <a:pt x="764937" y="18199"/>
                  </a:lnTo>
                  <a:lnTo>
                    <a:pt x="720207" y="28208"/>
                  </a:lnTo>
                  <a:lnTo>
                    <a:pt x="676298" y="40293"/>
                  </a:lnTo>
                  <a:lnTo>
                    <a:pt x="633265" y="54399"/>
                  </a:lnTo>
                  <a:lnTo>
                    <a:pt x="591161" y="70470"/>
                  </a:lnTo>
                  <a:lnTo>
                    <a:pt x="550041" y="88453"/>
                  </a:lnTo>
                  <a:lnTo>
                    <a:pt x="509960" y="108292"/>
                  </a:lnTo>
                  <a:lnTo>
                    <a:pt x="470972" y="129935"/>
                  </a:lnTo>
                  <a:lnTo>
                    <a:pt x="433132" y="153325"/>
                  </a:lnTo>
                  <a:lnTo>
                    <a:pt x="396493" y="178408"/>
                  </a:lnTo>
                  <a:lnTo>
                    <a:pt x="361111" y="205130"/>
                  </a:lnTo>
                  <a:lnTo>
                    <a:pt x="327040" y="233437"/>
                  </a:lnTo>
                  <a:lnTo>
                    <a:pt x="294334" y="263274"/>
                  </a:lnTo>
                  <a:lnTo>
                    <a:pt x="263048" y="294586"/>
                  </a:lnTo>
                  <a:lnTo>
                    <a:pt x="233237" y="327318"/>
                  </a:lnTo>
                  <a:lnTo>
                    <a:pt x="204954" y="361417"/>
                  </a:lnTo>
                  <a:lnTo>
                    <a:pt x="178254" y="396828"/>
                  </a:lnTo>
                  <a:lnTo>
                    <a:pt x="153192" y="433496"/>
                  </a:lnTo>
                  <a:lnTo>
                    <a:pt x="129822" y="471367"/>
                  </a:lnTo>
                  <a:lnTo>
                    <a:pt x="108198" y="510386"/>
                  </a:lnTo>
                  <a:lnTo>
                    <a:pt x="88375" y="550499"/>
                  </a:lnTo>
                  <a:lnTo>
                    <a:pt x="70408" y="591651"/>
                  </a:lnTo>
                  <a:lnTo>
                    <a:pt x="54351" y="633788"/>
                  </a:lnTo>
                  <a:lnTo>
                    <a:pt x="40258" y="676855"/>
                  </a:lnTo>
                  <a:lnTo>
                    <a:pt x="28184" y="720797"/>
                  </a:lnTo>
                  <a:lnTo>
                    <a:pt x="18182" y="765561"/>
                  </a:lnTo>
                  <a:lnTo>
                    <a:pt x="10309" y="811092"/>
                  </a:lnTo>
                  <a:lnTo>
                    <a:pt x="4618" y="857334"/>
                  </a:lnTo>
                  <a:lnTo>
                    <a:pt x="1163" y="904234"/>
                  </a:lnTo>
                  <a:lnTo>
                    <a:pt x="0" y="951738"/>
                  </a:lnTo>
                  <a:lnTo>
                    <a:pt x="1163" y="999241"/>
                  </a:lnTo>
                  <a:lnTo>
                    <a:pt x="4618" y="1046141"/>
                  </a:lnTo>
                  <a:lnTo>
                    <a:pt x="10309" y="1092383"/>
                  </a:lnTo>
                  <a:lnTo>
                    <a:pt x="18182" y="1137914"/>
                  </a:lnTo>
                  <a:lnTo>
                    <a:pt x="28184" y="1182678"/>
                  </a:lnTo>
                  <a:lnTo>
                    <a:pt x="40258" y="1226620"/>
                  </a:lnTo>
                  <a:lnTo>
                    <a:pt x="54351" y="1269687"/>
                  </a:lnTo>
                  <a:lnTo>
                    <a:pt x="70408" y="1311824"/>
                  </a:lnTo>
                  <a:lnTo>
                    <a:pt x="88375" y="1352976"/>
                  </a:lnTo>
                  <a:lnTo>
                    <a:pt x="108198" y="1393089"/>
                  </a:lnTo>
                  <a:lnTo>
                    <a:pt x="129822" y="1432108"/>
                  </a:lnTo>
                  <a:lnTo>
                    <a:pt x="153192" y="1469979"/>
                  </a:lnTo>
                  <a:lnTo>
                    <a:pt x="178254" y="1506647"/>
                  </a:lnTo>
                  <a:lnTo>
                    <a:pt x="204954" y="1542058"/>
                  </a:lnTo>
                  <a:lnTo>
                    <a:pt x="233237" y="1576157"/>
                  </a:lnTo>
                  <a:lnTo>
                    <a:pt x="263048" y="1608889"/>
                  </a:lnTo>
                  <a:lnTo>
                    <a:pt x="294334" y="1640201"/>
                  </a:lnTo>
                  <a:lnTo>
                    <a:pt x="327040" y="1670038"/>
                  </a:lnTo>
                  <a:lnTo>
                    <a:pt x="361111" y="1698345"/>
                  </a:lnTo>
                  <a:lnTo>
                    <a:pt x="396493" y="1725067"/>
                  </a:lnTo>
                  <a:lnTo>
                    <a:pt x="433132" y="1750150"/>
                  </a:lnTo>
                  <a:lnTo>
                    <a:pt x="470972" y="1773540"/>
                  </a:lnTo>
                  <a:lnTo>
                    <a:pt x="509960" y="1795183"/>
                  </a:lnTo>
                  <a:lnTo>
                    <a:pt x="550041" y="1815022"/>
                  </a:lnTo>
                  <a:lnTo>
                    <a:pt x="591161" y="1833005"/>
                  </a:lnTo>
                  <a:lnTo>
                    <a:pt x="633265" y="1849076"/>
                  </a:lnTo>
                  <a:lnTo>
                    <a:pt x="676298" y="1863182"/>
                  </a:lnTo>
                  <a:lnTo>
                    <a:pt x="720207" y="1875267"/>
                  </a:lnTo>
                  <a:lnTo>
                    <a:pt x="764937" y="1885276"/>
                  </a:lnTo>
                  <a:lnTo>
                    <a:pt x="810433" y="1893157"/>
                  </a:lnTo>
                  <a:lnTo>
                    <a:pt x="856641" y="1898853"/>
                  </a:lnTo>
                  <a:lnTo>
                    <a:pt x="903507" y="1902311"/>
                  </a:lnTo>
                  <a:lnTo>
                    <a:pt x="950976" y="1903476"/>
                  </a:lnTo>
                  <a:lnTo>
                    <a:pt x="998444" y="1902311"/>
                  </a:lnTo>
                  <a:lnTo>
                    <a:pt x="1045310" y="1898853"/>
                  </a:lnTo>
                  <a:lnTo>
                    <a:pt x="1091518" y="1893157"/>
                  </a:lnTo>
                  <a:lnTo>
                    <a:pt x="1137014" y="1885276"/>
                  </a:lnTo>
                  <a:lnTo>
                    <a:pt x="1181744" y="1875267"/>
                  </a:lnTo>
                  <a:lnTo>
                    <a:pt x="1225653" y="1863182"/>
                  </a:lnTo>
                  <a:lnTo>
                    <a:pt x="1268686" y="1849076"/>
                  </a:lnTo>
                  <a:lnTo>
                    <a:pt x="1310790" y="1833005"/>
                  </a:lnTo>
                  <a:lnTo>
                    <a:pt x="1351910" y="1815022"/>
                  </a:lnTo>
                  <a:lnTo>
                    <a:pt x="1391991" y="1795183"/>
                  </a:lnTo>
                  <a:lnTo>
                    <a:pt x="1430979" y="1773540"/>
                  </a:lnTo>
                  <a:lnTo>
                    <a:pt x="1468819" y="1750150"/>
                  </a:lnTo>
                  <a:lnTo>
                    <a:pt x="1505458" y="1725067"/>
                  </a:lnTo>
                  <a:lnTo>
                    <a:pt x="1540840" y="1698345"/>
                  </a:lnTo>
                  <a:lnTo>
                    <a:pt x="1574911" y="1670038"/>
                  </a:lnTo>
                  <a:lnTo>
                    <a:pt x="1607617" y="1640201"/>
                  </a:lnTo>
                  <a:lnTo>
                    <a:pt x="1638903" y="1608889"/>
                  </a:lnTo>
                  <a:lnTo>
                    <a:pt x="1668714" y="1576157"/>
                  </a:lnTo>
                  <a:lnTo>
                    <a:pt x="1696997" y="1542058"/>
                  </a:lnTo>
                  <a:lnTo>
                    <a:pt x="1723697" y="1506647"/>
                  </a:lnTo>
                  <a:lnTo>
                    <a:pt x="1748759" y="1469979"/>
                  </a:lnTo>
                  <a:lnTo>
                    <a:pt x="1772129" y="1432108"/>
                  </a:lnTo>
                  <a:lnTo>
                    <a:pt x="1793753" y="1393089"/>
                  </a:lnTo>
                  <a:lnTo>
                    <a:pt x="1813576" y="1352976"/>
                  </a:lnTo>
                  <a:lnTo>
                    <a:pt x="1831543" y="1311824"/>
                  </a:lnTo>
                  <a:lnTo>
                    <a:pt x="1847600" y="1269687"/>
                  </a:lnTo>
                  <a:lnTo>
                    <a:pt x="1861693" y="1226620"/>
                  </a:lnTo>
                  <a:lnTo>
                    <a:pt x="1873767" y="1182678"/>
                  </a:lnTo>
                  <a:lnTo>
                    <a:pt x="1883769" y="1137914"/>
                  </a:lnTo>
                  <a:lnTo>
                    <a:pt x="1891642" y="1092383"/>
                  </a:lnTo>
                  <a:lnTo>
                    <a:pt x="1897333" y="1046141"/>
                  </a:lnTo>
                  <a:lnTo>
                    <a:pt x="1900788" y="999241"/>
                  </a:lnTo>
                  <a:lnTo>
                    <a:pt x="1901952" y="951738"/>
                  </a:lnTo>
                  <a:lnTo>
                    <a:pt x="1900788" y="904234"/>
                  </a:lnTo>
                  <a:lnTo>
                    <a:pt x="1897333" y="857334"/>
                  </a:lnTo>
                  <a:lnTo>
                    <a:pt x="1891642" y="811092"/>
                  </a:lnTo>
                  <a:lnTo>
                    <a:pt x="1883769" y="765561"/>
                  </a:lnTo>
                  <a:lnTo>
                    <a:pt x="1873767" y="720797"/>
                  </a:lnTo>
                  <a:lnTo>
                    <a:pt x="1861693" y="676855"/>
                  </a:lnTo>
                  <a:lnTo>
                    <a:pt x="1847600" y="633788"/>
                  </a:lnTo>
                  <a:lnTo>
                    <a:pt x="1831543" y="591651"/>
                  </a:lnTo>
                  <a:lnTo>
                    <a:pt x="1813576" y="550499"/>
                  </a:lnTo>
                  <a:lnTo>
                    <a:pt x="1793753" y="510386"/>
                  </a:lnTo>
                  <a:lnTo>
                    <a:pt x="1772129" y="471367"/>
                  </a:lnTo>
                  <a:lnTo>
                    <a:pt x="1748759" y="433496"/>
                  </a:lnTo>
                  <a:lnTo>
                    <a:pt x="1723697" y="396828"/>
                  </a:lnTo>
                  <a:lnTo>
                    <a:pt x="1696997" y="361417"/>
                  </a:lnTo>
                  <a:lnTo>
                    <a:pt x="1668714" y="327318"/>
                  </a:lnTo>
                  <a:lnTo>
                    <a:pt x="1638903" y="294586"/>
                  </a:lnTo>
                  <a:lnTo>
                    <a:pt x="1607617" y="263274"/>
                  </a:lnTo>
                  <a:lnTo>
                    <a:pt x="1574911" y="233437"/>
                  </a:lnTo>
                  <a:lnTo>
                    <a:pt x="1540840" y="205130"/>
                  </a:lnTo>
                  <a:lnTo>
                    <a:pt x="1505458" y="178408"/>
                  </a:lnTo>
                  <a:lnTo>
                    <a:pt x="1468819" y="153325"/>
                  </a:lnTo>
                  <a:lnTo>
                    <a:pt x="1430979" y="129935"/>
                  </a:lnTo>
                  <a:lnTo>
                    <a:pt x="1391991" y="108292"/>
                  </a:lnTo>
                  <a:lnTo>
                    <a:pt x="1351910" y="88453"/>
                  </a:lnTo>
                  <a:lnTo>
                    <a:pt x="1310790" y="70470"/>
                  </a:lnTo>
                  <a:lnTo>
                    <a:pt x="1268686" y="54399"/>
                  </a:lnTo>
                  <a:lnTo>
                    <a:pt x="1225653" y="40293"/>
                  </a:lnTo>
                  <a:lnTo>
                    <a:pt x="1181744" y="28208"/>
                  </a:lnTo>
                  <a:lnTo>
                    <a:pt x="1137014" y="18199"/>
                  </a:lnTo>
                  <a:lnTo>
                    <a:pt x="1091518" y="10318"/>
                  </a:lnTo>
                  <a:lnTo>
                    <a:pt x="1045310" y="4622"/>
                  </a:lnTo>
                  <a:lnTo>
                    <a:pt x="998444" y="1164"/>
                  </a:lnTo>
                  <a:lnTo>
                    <a:pt x="950976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238750" y="3792474"/>
              <a:ext cx="1902460" cy="1903730"/>
            </a:xfrm>
            <a:custGeom>
              <a:avLst/>
              <a:gdLst/>
              <a:ahLst/>
              <a:cxnLst/>
              <a:rect l="l" t="t" r="r" b="b"/>
              <a:pathLst>
                <a:path w="1902459" h="1903729">
                  <a:moveTo>
                    <a:pt x="0" y="951738"/>
                  </a:moveTo>
                  <a:lnTo>
                    <a:pt x="1163" y="904234"/>
                  </a:lnTo>
                  <a:lnTo>
                    <a:pt x="4618" y="857334"/>
                  </a:lnTo>
                  <a:lnTo>
                    <a:pt x="10309" y="811092"/>
                  </a:lnTo>
                  <a:lnTo>
                    <a:pt x="18182" y="765561"/>
                  </a:lnTo>
                  <a:lnTo>
                    <a:pt x="28184" y="720797"/>
                  </a:lnTo>
                  <a:lnTo>
                    <a:pt x="40258" y="676855"/>
                  </a:lnTo>
                  <a:lnTo>
                    <a:pt x="54351" y="633788"/>
                  </a:lnTo>
                  <a:lnTo>
                    <a:pt x="70408" y="591651"/>
                  </a:lnTo>
                  <a:lnTo>
                    <a:pt x="88375" y="550499"/>
                  </a:lnTo>
                  <a:lnTo>
                    <a:pt x="108198" y="510386"/>
                  </a:lnTo>
                  <a:lnTo>
                    <a:pt x="129822" y="471367"/>
                  </a:lnTo>
                  <a:lnTo>
                    <a:pt x="153192" y="433496"/>
                  </a:lnTo>
                  <a:lnTo>
                    <a:pt x="178254" y="396828"/>
                  </a:lnTo>
                  <a:lnTo>
                    <a:pt x="204954" y="361417"/>
                  </a:lnTo>
                  <a:lnTo>
                    <a:pt x="233237" y="327318"/>
                  </a:lnTo>
                  <a:lnTo>
                    <a:pt x="263048" y="294586"/>
                  </a:lnTo>
                  <a:lnTo>
                    <a:pt x="294334" y="263274"/>
                  </a:lnTo>
                  <a:lnTo>
                    <a:pt x="327040" y="233437"/>
                  </a:lnTo>
                  <a:lnTo>
                    <a:pt x="361111" y="205130"/>
                  </a:lnTo>
                  <a:lnTo>
                    <a:pt x="396493" y="178408"/>
                  </a:lnTo>
                  <a:lnTo>
                    <a:pt x="433132" y="153325"/>
                  </a:lnTo>
                  <a:lnTo>
                    <a:pt x="470972" y="129935"/>
                  </a:lnTo>
                  <a:lnTo>
                    <a:pt x="509960" y="108292"/>
                  </a:lnTo>
                  <a:lnTo>
                    <a:pt x="550041" y="88453"/>
                  </a:lnTo>
                  <a:lnTo>
                    <a:pt x="591161" y="70470"/>
                  </a:lnTo>
                  <a:lnTo>
                    <a:pt x="633265" y="54399"/>
                  </a:lnTo>
                  <a:lnTo>
                    <a:pt x="676298" y="40293"/>
                  </a:lnTo>
                  <a:lnTo>
                    <a:pt x="720207" y="28208"/>
                  </a:lnTo>
                  <a:lnTo>
                    <a:pt x="764937" y="18199"/>
                  </a:lnTo>
                  <a:lnTo>
                    <a:pt x="810433" y="10318"/>
                  </a:lnTo>
                  <a:lnTo>
                    <a:pt x="856641" y="4622"/>
                  </a:lnTo>
                  <a:lnTo>
                    <a:pt x="903507" y="1164"/>
                  </a:lnTo>
                  <a:lnTo>
                    <a:pt x="950976" y="0"/>
                  </a:lnTo>
                  <a:lnTo>
                    <a:pt x="998444" y="1164"/>
                  </a:lnTo>
                  <a:lnTo>
                    <a:pt x="1045310" y="4622"/>
                  </a:lnTo>
                  <a:lnTo>
                    <a:pt x="1091518" y="10318"/>
                  </a:lnTo>
                  <a:lnTo>
                    <a:pt x="1137014" y="18199"/>
                  </a:lnTo>
                  <a:lnTo>
                    <a:pt x="1181744" y="28208"/>
                  </a:lnTo>
                  <a:lnTo>
                    <a:pt x="1225653" y="40293"/>
                  </a:lnTo>
                  <a:lnTo>
                    <a:pt x="1268686" y="54399"/>
                  </a:lnTo>
                  <a:lnTo>
                    <a:pt x="1310790" y="70470"/>
                  </a:lnTo>
                  <a:lnTo>
                    <a:pt x="1351910" y="88453"/>
                  </a:lnTo>
                  <a:lnTo>
                    <a:pt x="1391991" y="108292"/>
                  </a:lnTo>
                  <a:lnTo>
                    <a:pt x="1430979" y="129935"/>
                  </a:lnTo>
                  <a:lnTo>
                    <a:pt x="1468819" y="153325"/>
                  </a:lnTo>
                  <a:lnTo>
                    <a:pt x="1505458" y="178408"/>
                  </a:lnTo>
                  <a:lnTo>
                    <a:pt x="1540840" y="205130"/>
                  </a:lnTo>
                  <a:lnTo>
                    <a:pt x="1574911" y="233437"/>
                  </a:lnTo>
                  <a:lnTo>
                    <a:pt x="1607617" y="263274"/>
                  </a:lnTo>
                  <a:lnTo>
                    <a:pt x="1638903" y="294586"/>
                  </a:lnTo>
                  <a:lnTo>
                    <a:pt x="1668714" y="327318"/>
                  </a:lnTo>
                  <a:lnTo>
                    <a:pt x="1696997" y="361417"/>
                  </a:lnTo>
                  <a:lnTo>
                    <a:pt x="1723697" y="396828"/>
                  </a:lnTo>
                  <a:lnTo>
                    <a:pt x="1748759" y="433496"/>
                  </a:lnTo>
                  <a:lnTo>
                    <a:pt x="1772129" y="471367"/>
                  </a:lnTo>
                  <a:lnTo>
                    <a:pt x="1793753" y="510386"/>
                  </a:lnTo>
                  <a:lnTo>
                    <a:pt x="1813576" y="550499"/>
                  </a:lnTo>
                  <a:lnTo>
                    <a:pt x="1831543" y="591651"/>
                  </a:lnTo>
                  <a:lnTo>
                    <a:pt x="1847600" y="633788"/>
                  </a:lnTo>
                  <a:lnTo>
                    <a:pt x="1861693" y="676855"/>
                  </a:lnTo>
                  <a:lnTo>
                    <a:pt x="1873767" y="720797"/>
                  </a:lnTo>
                  <a:lnTo>
                    <a:pt x="1883769" y="765561"/>
                  </a:lnTo>
                  <a:lnTo>
                    <a:pt x="1891642" y="811092"/>
                  </a:lnTo>
                  <a:lnTo>
                    <a:pt x="1897333" y="857334"/>
                  </a:lnTo>
                  <a:lnTo>
                    <a:pt x="1900788" y="904234"/>
                  </a:lnTo>
                  <a:lnTo>
                    <a:pt x="1901952" y="951738"/>
                  </a:lnTo>
                  <a:lnTo>
                    <a:pt x="1900788" y="999241"/>
                  </a:lnTo>
                  <a:lnTo>
                    <a:pt x="1897333" y="1046141"/>
                  </a:lnTo>
                  <a:lnTo>
                    <a:pt x="1891642" y="1092383"/>
                  </a:lnTo>
                  <a:lnTo>
                    <a:pt x="1883769" y="1137914"/>
                  </a:lnTo>
                  <a:lnTo>
                    <a:pt x="1873767" y="1182678"/>
                  </a:lnTo>
                  <a:lnTo>
                    <a:pt x="1861693" y="1226620"/>
                  </a:lnTo>
                  <a:lnTo>
                    <a:pt x="1847600" y="1269687"/>
                  </a:lnTo>
                  <a:lnTo>
                    <a:pt x="1831543" y="1311824"/>
                  </a:lnTo>
                  <a:lnTo>
                    <a:pt x="1813576" y="1352976"/>
                  </a:lnTo>
                  <a:lnTo>
                    <a:pt x="1793753" y="1393089"/>
                  </a:lnTo>
                  <a:lnTo>
                    <a:pt x="1772129" y="1432108"/>
                  </a:lnTo>
                  <a:lnTo>
                    <a:pt x="1748759" y="1469979"/>
                  </a:lnTo>
                  <a:lnTo>
                    <a:pt x="1723697" y="1506647"/>
                  </a:lnTo>
                  <a:lnTo>
                    <a:pt x="1696997" y="1542058"/>
                  </a:lnTo>
                  <a:lnTo>
                    <a:pt x="1668714" y="1576157"/>
                  </a:lnTo>
                  <a:lnTo>
                    <a:pt x="1638903" y="1608889"/>
                  </a:lnTo>
                  <a:lnTo>
                    <a:pt x="1607617" y="1640201"/>
                  </a:lnTo>
                  <a:lnTo>
                    <a:pt x="1574911" y="1670038"/>
                  </a:lnTo>
                  <a:lnTo>
                    <a:pt x="1540840" y="1698345"/>
                  </a:lnTo>
                  <a:lnTo>
                    <a:pt x="1505458" y="1725067"/>
                  </a:lnTo>
                  <a:lnTo>
                    <a:pt x="1468819" y="1750150"/>
                  </a:lnTo>
                  <a:lnTo>
                    <a:pt x="1430979" y="1773540"/>
                  </a:lnTo>
                  <a:lnTo>
                    <a:pt x="1391991" y="1795183"/>
                  </a:lnTo>
                  <a:lnTo>
                    <a:pt x="1351910" y="1815022"/>
                  </a:lnTo>
                  <a:lnTo>
                    <a:pt x="1310790" y="1833005"/>
                  </a:lnTo>
                  <a:lnTo>
                    <a:pt x="1268686" y="1849076"/>
                  </a:lnTo>
                  <a:lnTo>
                    <a:pt x="1225653" y="1863182"/>
                  </a:lnTo>
                  <a:lnTo>
                    <a:pt x="1181744" y="1875267"/>
                  </a:lnTo>
                  <a:lnTo>
                    <a:pt x="1137014" y="1885276"/>
                  </a:lnTo>
                  <a:lnTo>
                    <a:pt x="1091518" y="1893157"/>
                  </a:lnTo>
                  <a:lnTo>
                    <a:pt x="1045310" y="1898853"/>
                  </a:lnTo>
                  <a:lnTo>
                    <a:pt x="998444" y="1902311"/>
                  </a:lnTo>
                  <a:lnTo>
                    <a:pt x="950976" y="1903476"/>
                  </a:lnTo>
                  <a:lnTo>
                    <a:pt x="903507" y="1902311"/>
                  </a:lnTo>
                  <a:lnTo>
                    <a:pt x="856641" y="1898853"/>
                  </a:lnTo>
                  <a:lnTo>
                    <a:pt x="810433" y="1893157"/>
                  </a:lnTo>
                  <a:lnTo>
                    <a:pt x="764937" y="1885276"/>
                  </a:lnTo>
                  <a:lnTo>
                    <a:pt x="720207" y="1875267"/>
                  </a:lnTo>
                  <a:lnTo>
                    <a:pt x="676298" y="1863182"/>
                  </a:lnTo>
                  <a:lnTo>
                    <a:pt x="633265" y="1849076"/>
                  </a:lnTo>
                  <a:lnTo>
                    <a:pt x="591161" y="1833005"/>
                  </a:lnTo>
                  <a:lnTo>
                    <a:pt x="550041" y="1815022"/>
                  </a:lnTo>
                  <a:lnTo>
                    <a:pt x="509960" y="1795183"/>
                  </a:lnTo>
                  <a:lnTo>
                    <a:pt x="470972" y="1773540"/>
                  </a:lnTo>
                  <a:lnTo>
                    <a:pt x="433132" y="1750150"/>
                  </a:lnTo>
                  <a:lnTo>
                    <a:pt x="396493" y="1725067"/>
                  </a:lnTo>
                  <a:lnTo>
                    <a:pt x="361111" y="1698345"/>
                  </a:lnTo>
                  <a:lnTo>
                    <a:pt x="327040" y="1670038"/>
                  </a:lnTo>
                  <a:lnTo>
                    <a:pt x="294334" y="1640201"/>
                  </a:lnTo>
                  <a:lnTo>
                    <a:pt x="263048" y="1608889"/>
                  </a:lnTo>
                  <a:lnTo>
                    <a:pt x="233237" y="1576157"/>
                  </a:lnTo>
                  <a:lnTo>
                    <a:pt x="204954" y="1542058"/>
                  </a:lnTo>
                  <a:lnTo>
                    <a:pt x="178254" y="1506647"/>
                  </a:lnTo>
                  <a:lnTo>
                    <a:pt x="153192" y="1469979"/>
                  </a:lnTo>
                  <a:lnTo>
                    <a:pt x="129822" y="1432108"/>
                  </a:lnTo>
                  <a:lnTo>
                    <a:pt x="108198" y="1393089"/>
                  </a:lnTo>
                  <a:lnTo>
                    <a:pt x="88375" y="1352976"/>
                  </a:lnTo>
                  <a:lnTo>
                    <a:pt x="70408" y="1311824"/>
                  </a:lnTo>
                  <a:lnTo>
                    <a:pt x="54351" y="1269687"/>
                  </a:lnTo>
                  <a:lnTo>
                    <a:pt x="40258" y="1226620"/>
                  </a:lnTo>
                  <a:lnTo>
                    <a:pt x="28184" y="1182678"/>
                  </a:lnTo>
                  <a:lnTo>
                    <a:pt x="18182" y="1137914"/>
                  </a:lnTo>
                  <a:lnTo>
                    <a:pt x="10309" y="1092383"/>
                  </a:lnTo>
                  <a:lnTo>
                    <a:pt x="4618" y="1046141"/>
                  </a:lnTo>
                  <a:lnTo>
                    <a:pt x="1163" y="999241"/>
                  </a:lnTo>
                  <a:lnTo>
                    <a:pt x="0" y="951738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4835730" y="2961293"/>
            <a:ext cx="2258589" cy="2115323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37795" marR="5080" indent="-125730" algn="ctr">
              <a:spcBef>
                <a:spcPts val="235"/>
              </a:spcBef>
            </a:pPr>
            <a:r>
              <a:rPr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Образовательное</a:t>
            </a:r>
            <a:endParaRPr lang="ru-RU" sz="2000" b="1" spc="-5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marL="137795" marR="5080" indent="-125730" algn="ctr">
              <a:spcBef>
                <a:spcPts val="235"/>
              </a:spcBef>
            </a:pPr>
            <a:r>
              <a:rPr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22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пространство</a:t>
            </a:r>
            <a:r>
              <a:rPr lang="ru-RU"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 формирования финансовой грамотности </a:t>
            </a:r>
          </a:p>
          <a:p>
            <a:pPr marL="137795" marR="5080" indent="-125730" algn="ctr">
              <a:spcBef>
                <a:spcPts val="235"/>
              </a:spcBef>
            </a:pPr>
            <a:r>
              <a:rPr lang="ru-RU" sz="2000" b="1" spc="-5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lang="ru-RU"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 школе </a:t>
            </a:r>
            <a:r>
              <a:rPr lang="ru-RU"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endParaRPr lang="ru-RU" sz="2000" b="1" spc="-5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marL="137795" marR="5080" indent="-125730" algn="ctr">
              <a:spcBef>
                <a:spcPts val="235"/>
              </a:spcBef>
            </a:pPr>
            <a:endParaRPr sz="1050" dirty="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972217" y="5326365"/>
            <a:ext cx="3830777" cy="1988325"/>
            <a:chOff x="1967420" y="3831272"/>
            <a:chExt cx="3260090" cy="135509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8" name="object 8"/>
            <p:cNvSpPr/>
            <p:nvPr/>
          </p:nvSpPr>
          <p:spPr>
            <a:xfrm>
              <a:off x="3314064" y="4408677"/>
              <a:ext cx="1913889" cy="561975"/>
            </a:xfrm>
            <a:custGeom>
              <a:avLst/>
              <a:gdLst/>
              <a:ahLst/>
              <a:cxnLst/>
              <a:rect l="l" t="t" r="r" b="b"/>
              <a:pathLst>
                <a:path w="1913889" h="561975">
                  <a:moveTo>
                    <a:pt x="25781" y="0"/>
                  </a:moveTo>
                  <a:lnTo>
                    <a:pt x="0" y="324358"/>
                  </a:lnTo>
                  <a:lnTo>
                    <a:pt x="1630299" y="453898"/>
                  </a:lnTo>
                  <a:lnTo>
                    <a:pt x="1621663" y="561975"/>
                  </a:lnTo>
                  <a:lnTo>
                    <a:pt x="1913382" y="313309"/>
                  </a:lnTo>
                  <a:lnTo>
                    <a:pt x="1664589" y="21590"/>
                  </a:lnTo>
                  <a:lnTo>
                    <a:pt x="1656080" y="129667"/>
                  </a:lnTo>
                  <a:lnTo>
                    <a:pt x="257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980437" y="3844289"/>
              <a:ext cx="2501265" cy="1329055"/>
            </a:xfrm>
            <a:custGeom>
              <a:avLst/>
              <a:gdLst/>
              <a:ahLst/>
              <a:cxnLst/>
              <a:rect l="l" t="t" r="r" b="b"/>
              <a:pathLst>
                <a:path w="2501265" h="1329054">
                  <a:moveTo>
                    <a:pt x="2368041" y="0"/>
                  </a:moveTo>
                  <a:lnTo>
                    <a:pt x="132842" y="0"/>
                  </a:lnTo>
                  <a:lnTo>
                    <a:pt x="90838" y="6768"/>
                  </a:lnTo>
                  <a:lnTo>
                    <a:pt x="54370" y="25619"/>
                  </a:lnTo>
                  <a:lnTo>
                    <a:pt x="25619" y="54370"/>
                  </a:lnTo>
                  <a:lnTo>
                    <a:pt x="6768" y="90838"/>
                  </a:lnTo>
                  <a:lnTo>
                    <a:pt x="0" y="132842"/>
                  </a:lnTo>
                  <a:lnTo>
                    <a:pt x="0" y="1196086"/>
                  </a:lnTo>
                  <a:lnTo>
                    <a:pt x="6768" y="1238089"/>
                  </a:lnTo>
                  <a:lnTo>
                    <a:pt x="25619" y="1274557"/>
                  </a:lnTo>
                  <a:lnTo>
                    <a:pt x="54370" y="1303308"/>
                  </a:lnTo>
                  <a:lnTo>
                    <a:pt x="90838" y="1322159"/>
                  </a:lnTo>
                  <a:lnTo>
                    <a:pt x="132842" y="1328928"/>
                  </a:lnTo>
                  <a:lnTo>
                    <a:pt x="2368041" y="1328928"/>
                  </a:lnTo>
                  <a:lnTo>
                    <a:pt x="2410045" y="1322159"/>
                  </a:lnTo>
                  <a:lnTo>
                    <a:pt x="2446513" y="1303308"/>
                  </a:lnTo>
                  <a:lnTo>
                    <a:pt x="2475264" y="1274557"/>
                  </a:lnTo>
                  <a:lnTo>
                    <a:pt x="2494115" y="1238089"/>
                  </a:lnTo>
                  <a:lnTo>
                    <a:pt x="2500884" y="1196086"/>
                  </a:lnTo>
                  <a:lnTo>
                    <a:pt x="2500884" y="132842"/>
                  </a:lnTo>
                  <a:lnTo>
                    <a:pt x="2494115" y="90838"/>
                  </a:lnTo>
                  <a:lnTo>
                    <a:pt x="2475264" y="54370"/>
                  </a:lnTo>
                  <a:lnTo>
                    <a:pt x="2446513" y="25619"/>
                  </a:lnTo>
                  <a:lnTo>
                    <a:pt x="2410045" y="6768"/>
                  </a:lnTo>
                  <a:lnTo>
                    <a:pt x="236804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980437" y="3844289"/>
              <a:ext cx="2501265" cy="1329055"/>
            </a:xfrm>
            <a:custGeom>
              <a:avLst/>
              <a:gdLst/>
              <a:ahLst/>
              <a:cxnLst/>
              <a:rect l="l" t="t" r="r" b="b"/>
              <a:pathLst>
                <a:path w="2501265" h="1329054">
                  <a:moveTo>
                    <a:pt x="0" y="132842"/>
                  </a:moveTo>
                  <a:lnTo>
                    <a:pt x="6768" y="90838"/>
                  </a:lnTo>
                  <a:lnTo>
                    <a:pt x="25619" y="54370"/>
                  </a:lnTo>
                  <a:lnTo>
                    <a:pt x="54370" y="25619"/>
                  </a:lnTo>
                  <a:lnTo>
                    <a:pt x="90838" y="6768"/>
                  </a:lnTo>
                  <a:lnTo>
                    <a:pt x="132842" y="0"/>
                  </a:lnTo>
                  <a:lnTo>
                    <a:pt x="2368041" y="0"/>
                  </a:lnTo>
                  <a:lnTo>
                    <a:pt x="2410045" y="6768"/>
                  </a:lnTo>
                  <a:lnTo>
                    <a:pt x="2446513" y="25619"/>
                  </a:lnTo>
                  <a:lnTo>
                    <a:pt x="2475264" y="54370"/>
                  </a:lnTo>
                  <a:lnTo>
                    <a:pt x="2494115" y="90838"/>
                  </a:lnTo>
                  <a:lnTo>
                    <a:pt x="2500884" y="132842"/>
                  </a:lnTo>
                  <a:lnTo>
                    <a:pt x="2500884" y="1196086"/>
                  </a:lnTo>
                  <a:lnTo>
                    <a:pt x="2494115" y="1238089"/>
                  </a:lnTo>
                  <a:lnTo>
                    <a:pt x="2475264" y="1274557"/>
                  </a:lnTo>
                  <a:lnTo>
                    <a:pt x="2446513" y="1303308"/>
                  </a:lnTo>
                  <a:lnTo>
                    <a:pt x="2410045" y="1322159"/>
                  </a:lnTo>
                  <a:lnTo>
                    <a:pt x="2368041" y="1328928"/>
                  </a:lnTo>
                  <a:lnTo>
                    <a:pt x="132842" y="1328928"/>
                  </a:lnTo>
                  <a:lnTo>
                    <a:pt x="90838" y="1322159"/>
                  </a:lnTo>
                  <a:lnTo>
                    <a:pt x="54370" y="1303308"/>
                  </a:lnTo>
                  <a:lnTo>
                    <a:pt x="25619" y="1274557"/>
                  </a:lnTo>
                  <a:lnTo>
                    <a:pt x="6768" y="1238089"/>
                  </a:lnTo>
                  <a:lnTo>
                    <a:pt x="0" y="1196086"/>
                  </a:lnTo>
                  <a:lnTo>
                    <a:pt x="0" y="132842"/>
                  </a:lnTo>
                  <a:close/>
                </a:path>
              </a:pathLst>
            </a:custGeom>
            <a:grpFill/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273432" y="5720195"/>
            <a:ext cx="2367280" cy="1181093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 algn="ctr">
              <a:spcBef>
                <a:spcPts val="270"/>
              </a:spcBef>
            </a:pPr>
            <a:r>
              <a:rPr lang="ru-RU" spc="-5" dirty="0" smtClean="0">
                <a:latin typeface="Calibri"/>
                <a:cs typeface="Calibri"/>
              </a:rPr>
              <a:t>Элективные курсы по финансовой грамотности</a:t>
            </a:r>
          </a:p>
          <a:p>
            <a:pPr marL="12700" marR="5080" algn="ctr">
              <a:spcBef>
                <a:spcPts val="270"/>
              </a:spcBef>
            </a:pPr>
            <a:r>
              <a:rPr lang="ru-RU" spc="-5" dirty="0" smtClean="0">
                <a:latin typeface="Calibri"/>
                <a:cs typeface="Calibri"/>
              </a:rPr>
              <a:t>(</a:t>
            </a:r>
            <a:r>
              <a:rPr lang="ru-RU" spc="-5" dirty="0" smtClean="0">
                <a:latin typeface="Calibri"/>
                <a:cs typeface="Calibri"/>
              </a:rPr>
              <a:t>10</a:t>
            </a:r>
            <a:r>
              <a:rPr lang="en-US" spc="-5" dirty="0" smtClean="0">
                <a:latin typeface="Calibri"/>
                <a:cs typeface="Calibri"/>
              </a:rPr>
              <a:t>-11</a:t>
            </a:r>
            <a:r>
              <a:rPr lang="ru-RU" spc="-5" dirty="0" smtClean="0">
                <a:latin typeface="Calibri"/>
                <a:cs typeface="Calibri"/>
              </a:rPr>
              <a:t> </a:t>
            </a:r>
            <a:r>
              <a:rPr lang="ru-RU" spc="-5" dirty="0" err="1" smtClean="0">
                <a:latin typeface="Calibri"/>
                <a:cs typeface="Calibri"/>
              </a:rPr>
              <a:t>кл</a:t>
            </a:r>
            <a:r>
              <a:rPr lang="ru-RU" spc="-5" dirty="0" smtClean="0">
                <a:latin typeface="Calibri"/>
                <a:cs typeface="Calibri"/>
              </a:rPr>
              <a:t>)</a:t>
            </a:r>
            <a:endParaRPr dirty="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51232" y="90745"/>
            <a:ext cx="4245283" cy="2716081"/>
            <a:chOff x="2654744" y="1869884"/>
            <a:chExt cx="4025265" cy="2350770"/>
          </a:xfrm>
        </p:grpSpPr>
        <p:sp>
          <p:nvSpPr>
            <p:cNvPr id="13" name="object 13"/>
            <p:cNvSpPr/>
            <p:nvPr/>
          </p:nvSpPr>
          <p:spPr>
            <a:xfrm>
              <a:off x="4282948" y="2957702"/>
              <a:ext cx="1071880" cy="1263015"/>
            </a:xfrm>
            <a:custGeom>
              <a:avLst/>
              <a:gdLst/>
              <a:ahLst/>
              <a:cxnLst/>
              <a:rect l="l" t="t" r="r" b="b"/>
              <a:pathLst>
                <a:path w="1071879" h="1263014">
                  <a:moveTo>
                    <a:pt x="258190" y="0"/>
                  </a:moveTo>
                  <a:lnTo>
                    <a:pt x="0" y="197993"/>
                  </a:lnTo>
                  <a:lnTo>
                    <a:pt x="727710" y="1146810"/>
                  </a:lnTo>
                  <a:lnTo>
                    <a:pt x="641603" y="1212723"/>
                  </a:lnTo>
                  <a:lnTo>
                    <a:pt x="1021714" y="1262888"/>
                  </a:lnTo>
                  <a:lnTo>
                    <a:pt x="1071879" y="882776"/>
                  </a:lnTo>
                  <a:lnTo>
                    <a:pt x="985901" y="948817"/>
                  </a:lnTo>
                  <a:lnTo>
                    <a:pt x="258190" y="0"/>
                  </a:lnTo>
                  <a:close/>
                </a:path>
              </a:pathLst>
            </a:custGeom>
            <a:solidFill>
              <a:srgbClr val="B1C1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667762" y="1882902"/>
              <a:ext cx="3999229" cy="1750060"/>
            </a:xfrm>
            <a:custGeom>
              <a:avLst/>
              <a:gdLst/>
              <a:ahLst/>
              <a:cxnLst/>
              <a:rect l="l" t="t" r="r" b="b"/>
              <a:pathLst>
                <a:path w="3999229" h="1750060">
                  <a:moveTo>
                    <a:pt x="3823970" y="0"/>
                  </a:moveTo>
                  <a:lnTo>
                    <a:pt x="175006" y="0"/>
                  </a:lnTo>
                  <a:lnTo>
                    <a:pt x="128484" y="6251"/>
                  </a:lnTo>
                  <a:lnTo>
                    <a:pt x="86679" y="23894"/>
                  </a:lnTo>
                  <a:lnTo>
                    <a:pt x="51260" y="51260"/>
                  </a:lnTo>
                  <a:lnTo>
                    <a:pt x="23894" y="86679"/>
                  </a:lnTo>
                  <a:lnTo>
                    <a:pt x="6251" y="128484"/>
                  </a:lnTo>
                  <a:lnTo>
                    <a:pt x="0" y="175006"/>
                  </a:lnTo>
                  <a:lnTo>
                    <a:pt x="0" y="1574546"/>
                  </a:lnTo>
                  <a:lnTo>
                    <a:pt x="6251" y="1621067"/>
                  </a:lnTo>
                  <a:lnTo>
                    <a:pt x="23894" y="1662872"/>
                  </a:lnTo>
                  <a:lnTo>
                    <a:pt x="51260" y="1698291"/>
                  </a:lnTo>
                  <a:lnTo>
                    <a:pt x="86679" y="1725657"/>
                  </a:lnTo>
                  <a:lnTo>
                    <a:pt x="128484" y="1743300"/>
                  </a:lnTo>
                  <a:lnTo>
                    <a:pt x="175006" y="1749552"/>
                  </a:lnTo>
                  <a:lnTo>
                    <a:pt x="3823970" y="1749552"/>
                  </a:lnTo>
                  <a:lnTo>
                    <a:pt x="3870491" y="1743300"/>
                  </a:lnTo>
                  <a:lnTo>
                    <a:pt x="3912296" y="1725657"/>
                  </a:lnTo>
                  <a:lnTo>
                    <a:pt x="3947715" y="1698291"/>
                  </a:lnTo>
                  <a:lnTo>
                    <a:pt x="3975081" y="1662872"/>
                  </a:lnTo>
                  <a:lnTo>
                    <a:pt x="3992724" y="1621067"/>
                  </a:lnTo>
                  <a:lnTo>
                    <a:pt x="3998976" y="1574546"/>
                  </a:lnTo>
                  <a:lnTo>
                    <a:pt x="3998976" y="175006"/>
                  </a:lnTo>
                  <a:lnTo>
                    <a:pt x="3992724" y="128484"/>
                  </a:lnTo>
                  <a:lnTo>
                    <a:pt x="3975081" y="86679"/>
                  </a:lnTo>
                  <a:lnTo>
                    <a:pt x="3947715" y="51260"/>
                  </a:lnTo>
                  <a:lnTo>
                    <a:pt x="3912296" y="23894"/>
                  </a:lnTo>
                  <a:lnTo>
                    <a:pt x="3870491" y="6251"/>
                  </a:lnTo>
                  <a:lnTo>
                    <a:pt x="3823970" y="0"/>
                  </a:lnTo>
                  <a:close/>
                </a:path>
              </a:pathLst>
            </a:custGeom>
            <a:solidFill>
              <a:srgbClr val="E6B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667762" y="1882902"/>
              <a:ext cx="3999229" cy="1750060"/>
            </a:xfrm>
            <a:custGeom>
              <a:avLst/>
              <a:gdLst/>
              <a:ahLst/>
              <a:cxnLst/>
              <a:rect l="l" t="t" r="r" b="b"/>
              <a:pathLst>
                <a:path w="3999229" h="1750060">
                  <a:moveTo>
                    <a:pt x="0" y="175006"/>
                  </a:moveTo>
                  <a:lnTo>
                    <a:pt x="6251" y="128484"/>
                  </a:lnTo>
                  <a:lnTo>
                    <a:pt x="23894" y="86679"/>
                  </a:lnTo>
                  <a:lnTo>
                    <a:pt x="51260" y="51260"/>
                  </a:lnTo>
                  <a:lnTo>
                    <a:pt x="86679" y="23894"/>
                  </a:lnTo>
                  <a:lnTo>
                    <a:pt x="128484" y="6251"/>
                  </a:lnTo>
                  <a:lnTo>
                    <a:pt x="175006" y="0"/>
                  </a:lnTo>
                  <a:lnTo>
                    <a:pt x="3823970" y="0"/>
                  </a:lnTo>
                  <a:lnTo>
                    <a:pt x="3870491" y="6251"/>
                  </a:lnTo>
                  <a:lnTo>
                    <a:pt x="3912296" y="23894"/>
                  </a:lnTo>
                  <a:lnTo>
                    <a:pt x="3947715" y="51260"/>
                  </a:lnTo>
                  <a:lnTo>
                    <a:pt x="3975081" y="86679"/>
                  </a:lnTo>
                  <a:lnTo>
                    <a:pt x="3992724" y="128484"/>
                  </a:lnTo>
                  <a:lnTo>
                    <a:pt x="3998976" y="175006"/>
                  </a:lnTo>
                  <a:lnTo>
                    <a:pt x="3998976" y="1574546"/>
                  </a:lnTo>
                  <a:lnTo>
                    <a:pt x="3992724" y="1621067"/>
                  </a:lnTo>
                  <a:lnTo>
                    <a:pt x="3975081" y="1662872"/>
                  </a:lnTo>
                  <a:lnTo>
                    <a:pt x="3947715" y="1698291"/>
                  </a:lnTo>
                  <a:lnTo>
                    <a:pt x="3912296" y="1725657"/>
                  </a:lnTo>
                  <a:lnTo>
                    <a:pt x="3870491" y="1743300"/>
                  </a:lnTo>
                  <a:lnTo>
                    <a:pt x="3823970" y="1749552"/>
                  </a:lnTo>
                  <a:lnTo>
                    <a:pt x="175006" y="1749552"/>
                  </a:lnTo>
                  <a:lnTo>
                    <a:pt x="128484" y="1743300"/>
                  </a:lnTo>
                  <a:lnTo>
                    <a:pt x="86679" y="1725657"/>
                  </a:lnTo>
                  <a:lnTo>
                    <a:pt x="51260" y="1698291"/>
                  </a:lnTo>
                  <a:lnTo>
                    <a:pt x="23894" y="1662872"/>
                  </a:lnTo>
                  <a:lnTo>
                    <a:pt x="6251" y="1621067"/>
                  </a:lnTo>
                  <a:lnTo>
                    <a:pt x="0" y="1574546"/>
                  </a:lnTo>
                  <a:lnTo>
                    <a:pt x="0" y="175006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40474" y="375655"/>
            <a:ext cx="3446779" cy="1773562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 indent="1905" algn="ctr">
              <a:spcBef>
                <a:spcPts val="270"/>
              </a:spcBef>
            </a:pPr>
            <a:r>
              <a:rPr spc="-5" dirty="0">
                <a:cs typeface="Calibri"/>
              </a:rPr>
              <a:t>Учебные предметы</a:t>
            </a:r>
            <a:r>
              <a:rPr spc="-5" dirty="0">
                <a:cs typeface="Times New Roman"/>
              </a:rPr>
              <a:t>, </a:t>
            </a:r>
            <a:r>
              <a:rPr spc="-10" dirty="0">
                <a:cs typeface="Calibri"/>
              </a:rPr>
              <a:t>входящие </a:t>
            </a:r>
            <a:r>
              <a:rPr dirty="0">
                <a:cs typeface="Calibri"/>
              </a:rPr>
              <a:t>в </a:t>
            </a:r>
            <a:r>
              <a:rPr spc="-5" dirty="0" smtClean="0">
                <a:cs typeface="Calibri"/>
              </a:rPr>
              <a:t>образовательн</a:t>
            </a:r>
            <a:r>
              <a:rPr lang="ru-RU" spc="-5" dirty="0" err="1" smtClean="0">
                <a:cs typeface="Calibri"/>
              </a:rPr>
              <a:t>ую</a:t>
            </a:r>
            <a:r>
              <a:rPr lang="ru-RU" spc="-5" dirty="0" smtClean="0">
                <a:cs typeface="Calibri"/>
              </a:rPr>
              <a:t> </a:t>
            </a:r>
            <a:r>
              <a:rPr spc="-5" dirty="0" smtClean="0">
                <a:cs typeface="Calibri"/>
              </a:rPr>
              <a:t>программ</a:t>
            </a:r>
            <a:r>
              <a:rPr lang="ru-RU" spc="-5" dirty="0" smtClean="0">
                <a:cs typeface="Calibri"/>
              </a:rPr>
              <a:t>у школы</a:t>
            </a:r>
            <a:endParaRPr lang="ru-RU" spc="-5" dirty="0">
              <a:cs typeface="Calibri"/>
            </a:endParaRPr>
          </a:p>
          <a:p>
            <a:pPr marL="12700" marR="5080" indent="1905" algn="ctr">
              <a:spcBef>
                <a:spcPts val="270"/>
              </a:spcBef>
            </a:pPr>
            <a:r>
              <a:rPr lang="ru-RU" spc="-5" dirty="0" smtClean="0">
                <a:cs typeface="Calibri"/>
              </a:rPr>
              <a:t>(экономика, обществознание, география, математика и </a:t>
            </a:r>
            <a:r>
              <a:rPr lang="ru-RU" spc="-5" dirty="0" err="1" smtClean="0">
                <a:cs typeface="Calibri"/>
              </a:rPr>
              <a:t>др</a:t>
            </a:r>
            <a:r>
              <a:rPr lang="ru-RU" spc="-5" dirty="0" smtClean="0">
                <a:cs typeface="Calibri"/>
              </a:rPr>
              <a:t>)</a:t>
            </a:r>
          </a:p>
          <a:p>
            <a:pPr marL="12700" marR="5080" indent="1905" algn="ctr">
              <a:spcBef>
                <a:spcPts val="270"/>
              </a:spcBef>
            </a:pPr>
            <a:endParaRPr dirty="0"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7315200" y="103764"/>
            <a:ext cx="4572000" cy="3861811"/>
            <a:chOff x="6825932" y="2034476"/>
            <a:chExt cx="2972435" cy="2090420"/>
          </a:xfrm>
        </p:grpSpPr>
        <p:sp>
          <p:nvSpPr>
            <p:cNvPr id="18" name="object 18"/>
            <p:cNvSpPr/>
            <p:nvPr/>
          </p:nvSpPr>
          <p:spPr>
            <a:xfrm>
              <a:off x="6997699" y="2677540"/>
              <a:ext cx="1474470" cy="1447165"/>
            </a:xfrm>
            <a:custGeom>
              <a:avLst/>
              <a:gdLst/>
              <a:ahLst/>
              <a:cxnLst/>
              <a:rect l="l" t="t" r="r" b="b"/>
              <a:pathLst>
                <a:path w="1474470" h="1447164">
                  <a:moveTo>
                    <a:pt x="1247394" y="0"/>
                  </a:moveTo>
                  <a:lnTo>
                    <a:pt x="80645" y="1136396"/>
                  </a:lnTo>
                  <a:lnTo>
                    <a:pt x="4952" y="1058799"/>
                  </a:lnTo>
                  <a:lnTo>
                    <a:pt x="0" y="1442085"/>
                  </a:lnTo>
                  <a:lnTo>
                    <a:pt x="383285" y="1447165"/>
                  </a:lnTo>
                  <a:lnTo>
                    <a:pt x="307721" y="1369441"/>
                  </a:lnTo>
                  <a:lnTo>
                    <a:pt x="1474343" y="233045"/>
                  </a:lnTo>
                  <a:lnTo>
                    <a:pt x="1247394" y="0"/>
                  </a:lnTo>
                  <a:close/>
                </a:path>
              </a:pathLst>
            </a:custGeom>
            <a:solidFill>
              <a:srgbClr val="B1C1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838949" y="2047493"/>
              <a:ext cx="2946400" cy="1260475"/>
            </a:xfrm>
            <a:custGeom>
              <a:avLst/>
              <a:gdLst/>
              <a:ahLst/>
              <a:cxnLst/>
              <a:rect l="l" t="t" r="r" b="b"/>
              <a:pathLst>
                <a:path w="2946400" h="1260475">
                  <a:moveTo>
                    <a:pt x="2819907" y="0"/>
                  </a:moveTo>
                  <a:lnTo>
                    <a:pt x="125983" y="0"/>
                  </a:lnTo>
                  <a:lnTo>
                    <a:pt x="76938" y="9898"/>
                  </a:lnTo>
                  <a:lnTo>
                    <a:pt x="36893" y="36893"/>
                  </a:lnTo>
                  <a:lnTo>
                    <a:pt x="9898" y="76938"/>
                  </a:lnTo>
                  <a:lnTo>
                    <a:pt x="0" y="125983"/>
                  </a:lnTo>
                  <a:lnTo>
                    <a:pt x="0" y="1134364"/>
                  </a:lnTo>
                  <a:lnTo>
                    <a:pt x="9898" y="1183409"/>
                  </a:lnTo>
                  <a:lnTo>
                    <a:pt x="36893" y="1223454"/>
                  </a:lnTo>
                  <a:lnTo>
                    <a:pt x="76938" y="1250449"/>
                  </a:lnTo>
                  <a:lnTo>
                    <a:pt x="125983" y="1260347"/>
                  </a:lnTo>
                  <a:lnTo>
                    <a:pt x="2819907" y="1260347"/>
                  </a:lnTo>
                  <a:lnTo>
                    <a:pt x="2868953" y="1250449"/>
                  </a:lnTo>
                  <a:lnTo>
                    <a:pt x="2908998" y="1223454"/>
                  </a:lnTo>
                  <a:lnTo>
                    <a:pt x="2935993" y="1183409"/>
                  </a:lnTo>
                  <a:lnTo>
                    <a:pt x="2945892" y="1134364"/>
                  </a:lnTo>
                  <a:lnTo>
                    <a:pt x="2945892" y="125983"/>
                  </a:lnTo>
                  <a:lnTo>
                    <a:pt x="2935993" y="76938"/>
                  </a:lnTo>
                  <a:lnTo>
                    <a:pt x="2908998" y="36893"/>
                  </a:lnTo>
                  <a:lnTo>
                    <a:pt x="2868953" y="9898"/>
                  </a:lnTo>
                  <a:lnTo>
                    <a:pt x="2819907" y="0"/>
                  </a:lnTo>
                  <a:close/>
                </a:path>
              </a:pathLst>
            </a:custGeom>
            <a:solidFill>
              <a:srgbClr val="D6E3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838949" y="2047493"/>
              <a:ext cx="2946400" cy="1260475"/>
            </a:xfrm>
            <a:custGeom>
              <a:avLst/>
              <a:gdLst/>
              <a:ahLst/>
              <a:cxnLst/>
              <a:rect l="l" t="t" r="r" b="b"/>
              <a:pathLst>
                <a:path w="2946400" h="1260475">
                  <a:moveTo>
                    <a:pt x="0" y="125983"/>
                  </a:moveTo>
                  <a:lnTo>
                    <a:pt x="9898" y="76938"/>
                  </a:lnTo>
                  <a:lnTo>
                    <a:pt x="36893" y="36893"/>
                  </a:lnTo>
                  <a:lnTo>
                    <a:pt x="76938" y="9898"/>
                  </a:lnTo>
                  <a:lnTo>
                    <a:pt x="125983" y="0"/>
                  </a:lnTo>
                  <a:lnTo>
                    <a:pt x="2819907" y="0"/>
                  </a:lnTo>
                  <a:lnTo>
                    <a:pt x="2868953" y="9898"/>
                  </a:lnTo>
                  <a:lnTo>
                    <a:pt x="2908998" y="36893"/>
                  </a:lnTo>
                  <a:lnTo>
                    <a:pt x="2935993" y="76938"/>
                  </a:lnTo>
                  <a:lnTo>
                    <a:pt x="2945892" y="125983"/>
                  </a:lnTo>
                  <a:lnTo>
                    <a:pt x="2945892" y="1134364"/>
                  </a:lnTo>
                  <a:lnTo>
                    <a:pt x="2935993" y="1183409"/>
                  </a:lnTo>
                  <a:lnTo>
                    <a:pt x="2908998" y="1223454"/>
                  </a:lnTo>
                  <a:lnTo>
                    <a:pt x="2868953" y="1250449"/>
                  </a:lnTo>
                  <a:lnTo>
                    <a:pt x="2819907" y="1260347"/>
                  </a:lnTo>
                  <a:lnTo>
                    <a:pt x="125983" y="1260347"/>
                  </a:lnTo>
                  <a:lnTo>
                    <a:pt x="76938" y="1250449"/>
                  </a:lnTo>
                  <a:lnTo>
                    <a:pt x="36893" y="1223454"/>
                  </a:lnTo>
                  <a:lnTo>
                    <a:pt x="9898" y="1183409"/>
                  </a:lnTo>
                  <a:lnTo>
                    <a:pt x="0" y="1134364"/>
                  </a:lnTo>
                  <a:lnTo>
                    <a:pt x="0" y="125983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8317904" y="508756"/>
            <a:ext cx="2566589" cy="141128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spc="-5" dirty="0">
                <a:latin typeface="Calibri"/>
                <a:cs typeface="Calibri"/>
              </a:rPr>
              <a:t>Проектная</a:t>
            </a:r>
            <a:r>
              <a:rPr spc="-25" dirty="0">
                <a:latin typeface="Calibri"/>
                <a:cs typeface="Calibri"/>
              </a:rPr>
              <a:t> </a:t>
            </a:r>
            <a:r>
              <a:rPr spc="-10" dirty="0" smtClean="0">
                <a:latin typeface="Calibri"/>
                <a:cs typeface="Calibri"/>
              </a:rPr>
              <a:t>деятельность</a:t>
            </a:r>
            <a:r>
              <a:rPr lang="ru-RU" spc="-10" dirty="0" smtClean="0">
                <a:latin typeface="Calibri"/>
                <a:cs typeface="Calibri"/>
              </a:rPr>
              <a:t> </a:t>
            </a:r>
          </a:p>
          <a:p>
            <a:pPr marL="12700" algn="ctr">
              <a:spcBef>
                <a:spcPts val="105"/>
              </a:spcBef>
            </a:pPr>
            <a:r>
              <a:rPr lang="ru-RU" spc="-10" dirty="0">
                <a:latin typeface="Calibri"/>
                <a:cs typeface="Calibri"/>
              </a:rPr>
              <a:t>о</a:t>
            </a:r>
            <a:r>
              <a:rPr lang="ru-RU" spc="-10" dirty="0" smtClean="0">
                <a:latin typeface="Calibri"/>
                <a:cs typeface="Calibri"/>
              </a:rPr>
              <a:t>бучающихся 9-10 </a:t>
            </a:r>
            <a:r>
              <a:rPr lang="ru-RU" spc="-10" dirty="0" err="1" smtClean="0">
                <a:latin typeface="Calibri"/>
                <a:cs typeface="Calibri"/>
              </a:rPr>
              <a:t>кл</a:t>
            </a:r>
            <a:r>
              <a:rPr lang="ru-RU" spc="-10" dirty="0" smtClean="0">
                <a:latin typeface="Calibri"/>
                <a:cs typeface="Calibri"/>
              </a:rPr>
              <a:t> и презентация ее продуктов обучающимся начальной и основной школы</a:t>
            </a:r>
            <a:endParaRPr dirty="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7467600" y="4636155"/>
            <a:ext cx="4240567" cy="2546013"/>
            <a:chOff x="7227443" y="3732276"/>
            <a:chExt cx="3407410" cy="1472565"/>
          </a:xfrm>
        </p:grpSpPr>
        <p:sp>
          <p:nvSpPr>
            <p:cNvPr id="23" name="object 23"/>
            <p:cNvSpPr/>
            <p:nvPr/>
          </p:nvSpPr>
          <p:spPr>
            <a:xfrm>
              <a:off x="7227443" y="4258945"/>
              <a:ext cx="2017395" cy="588010"/>
            </a:xfrm>
            <a:custGeom>
              <a:avLst/>
              <a:gdLst/>
              <a:ahLst/>
              <a:cxnLst/>
              <a:rect l="l" t="t" r="r" b="b"/>
              <a:pathLst>
                <a:path w="2017395" h="588010">
                  <a:moveTo>
                    <a:pt x="1988184" y="0"/>
                  </a:moveTo>
                  <a:lnTo>
                    <a:pt x="255397" y="155828"/>
                  </a:lnTo>
                  <a:lnTo>
                    <a:pt x="245617" y="47878"/>
                  </a:lnTo>
                  <a:lnTo>
                    <a:pt x="0" y="342137"/>
                  </a:lnTo>
                  <a:lnTo>
                    <a:pt x="294258" y="587882"/>
                  </a:lnTo>
                  <a:lnTo>
                    <a:pt x="284479" y="479932"/>
                  </a:lnTo>
                  <a:lnTo>
                    <a:pt x="2017267" y="324103"/>
                  </a:lnTo>
                  <a:lnTo>
                    <a:pt x="1988184" y="0"/>
                  </a:lnTo>
                  <a:close/>
                </a:path>
              </a:pathLst>
            </a:custGeom>
            <a:solidFill>
              <a:srgbClr val="B1C1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892034" y="3745230"/>
              <a:ext cx="2729865" cy="1446530"/>
            </a:xfrm>
            <a:custGeom>
              <a:avLst/>
              <a:gdLst/>
              <a:ahLst/>
              <a:cxnLst/>
              <a:rect l="l" t="t" r="r" b="b"/>
              <a:pathLst>
                <a:path w="2729865" h="1446529">
                  <a:moveTo>
                    <a:pt x="2584831" y="0"/>
                  </a:moveTo>
                  <a:lnTo>
                    <a:pt x="144652" y="0"/>
                  </a:lnTo>
                  <a:lnTo>
                    <a:pt x="98934" y="7375"/>
                  </a:lnTo>
                  <a:lnTo>
                    <a:pt x="59225" y="27911"/>
                  </a:lnTo>
                  <a:lnTo>
                    <a:pt x="27911" y="59225"/>
                  </a:lnTo>
                  <a:lnTo>
                    <a:pt x="7375" y="98934"/>
                  </a:lnTo>
                  <a:lnTo>
                    <a:pt x="0" y="144653"/>
                  </a:lnTo>
                  <a:lnTo>
                    <a:pt x="0" y="1301623"/>
                  </a:lnTo>
                  <a:lnTo>
                    <a:pt x="7375" y="1347341"/>
                  </a:lnTo>
                  <a:lnTo>
                    <a:pt x="27911" y="1387050"/>
                  </a:lnTo>
                  <a:lnTo>
                    <a:pt x="59225" y="1418364"/>
                  </a:lnTo>
                  <a:lnTo>
                    <a:pt x="98934" y="1438900"/>
                  </a:lnTo>
                  <a:lnTo>
                    <a:pt x="144652" y="1446276"/>
                  </a:lnTo>
                  <a:lnTo>
                    <a:pt x="2584831" y="1446276"/>
                  </a:lnTo>
                  <a:lnTo>
                    <a:pt x="2630549" y="1438900"/>
                  </a:lnTo>
                  <a:lnTo>
                    <a:pt x="2670258" y="1418364"/>
                  </a:lnTo>
                  <a:lnTo>
                    <a:pt x="2701572" y="1387050"/>
                  </a:lnTo>
                  <a:lnTo>
                    <a:pt x="2722108" y="1347341"/>
                  </a:lnTo>
                  <a:lnTo>
                    <a:pt x="2729484" y="1301623"/>
                  </a:lnTo>
                  <a:lnTo>
                    <a:pt x="2729484" y="144653"/>
                  </a:lnTo>
                  <a:lnTo>
                    <a:pt x="2722108" y="98934"/>
                  </a:lnTo>
                  <a:lnTo>
                    <a:pt x="2701572" y="59225"/>
                  </a:lnTo>
                  <a:lnTo>
                    <a:pt x="2670258" y="27911"/>
                  </a:lnTo>
                  <a:lnTo>
                    <a:pt x="2630549" y="7375"/>
                  </a:lnTo>
                  <a:lnTo>
                    <a:pt x="2584831" y="0"/>
                  </a:lnTo>
                  <a:close/>
                </a:path>
              </a:pathLst>
            </a:custGeom>
            <a:solidFill>
              <a:srgbClr val="CCC1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892034" y="3745230"/>
              <a:ext cx="2729865" cy="1446530"/>
            </a:xfrm>
            <a:custGeom>
              <a:avLst/>
              <a:gdLst/>
              <a:ahLst/>
              <a:cxnLst/>
              <a:rect l="l" t="t" r="r" b="b"/>
              <a:pathLst>
                <a:path w="2729865" h="1446529">
                  <a:moveTo>
                    <a:pt x="0" y="144653"/>
                  </a:moveTo>
                  <a:lnTo>
                    <a:pt x="7375" y="98934"/>
                  </a:lnTo>
                  <a:lnTo>
                    <a:pt x="27911" y="59225"/>
                  </a:lnTo>
                  <a:lnTo>
                    <a:pt x="59225" y="27911"/>
                  </a:lnTo>
                  <a:lnTo>
                    <a:pt x="98934" y="7375"/>
                  </a:lnTo>
                  <a:lnTo>
                    <a:pt x="144652" y="0"/>
                  </a:lnTo>
                  <a:lnTo>
                    <a:pt x="2584831" y="0"/>
                  </a:lnTo>
                  <a:lnTo>
                    <a:pt x="2630549" y="7375"/>
                  </a:lnTo>
                  <a:lnTo>
                    <a:pt x="2670258" y="27911"/>
                  </a:lnTo>
                  <a:lnTo>
                    <a:pt x="2701572" y="59225"/>
                  </a:lnTo>
                  <a:lnTo>
                    <a:pt x="2722108" y="98934"/>
                  </a:lnTo>
                  <a:lnTo>
                    <a:pt x="2729484" y="144653"/>
                  </a:lnTo>
                  <a:lnTo>
                    <a:pt x="2729484" y="1301623"/>
                  </a:lnTo>
                  <a:lnTo>
                    <a:pt x="2722108" y="1347341"/>
                  </a:lnTo>
                  <a:lnTo>
                    <a:pt x="2701572" y="1387050"/>
                  </a:lnTo>
                  <a:lnTo>
                    <a:pt x="2670258" y="1418364"/>
                  </a:lnTo>
                  <a:lnTo>
                    <a:pt x="2630549" y="1438900"/>
                  </a:lnTo>
                  <a:lnTo>
                    <a:pt x="2584831" y="1446276"/>
                  </a:lnTo>
                  <a:lnTo>
                    <a:pt x="144652" y="1446276"/>
                  </a:lnTo>
                  <a:lnTo>
                    <a:pt x="98934" y="1438900"/>
                  </a:lnTo>
                  <a:lnTo>
                    <a:pt x="59225" y="1418364"/>
                  </a:lnTo>
                  <a:lnTo>
                    <a:pt x="27911" y="1387050"/>
                  </a:lnTo>
                  <a:lnTo>
                    <a:pt x="7375" y="1347341"/>
                  </a:lnTo>
                  <a:lnTo>
                    <a:pt x="0" y="1301623"/>
                  </a:lnTo>
                  <a:lnTo>
                    <a:pt x="0" y="144653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610600" y="5030275"/>
            <a:ext cx="2678091" cy="1702389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065" marR="5080" algn="ctr">
              <a:spcBef>
                <a:spcPts val="315"/>
              </a:spcBef>
            </a:pPr>
            <a:r>
              <a:rPr dirty="0">
                <a:latin typeface="Calibri"/>
                <a:cs typeface="Calibri"/>
              </a:rPr>
              <a:t>Внеурочная</a:t>
            </a:r>
            <a:r>
              <a:rPr spc="-55" dirty="0">
                <a:latin typeface="Calibri"/>
                <a:cs typeface="Calibri"/>
              </a:rPr>
              <a:t> </a:t>
            </a:r>
            <a:r>
              <a:rPr spc="-10" dirty="0" smtClean="0">
                <a:latin typeface="Calibri"/>
                <a:cs typeface="Calibri"/>
              </a:rPr>
              <a:t>деятельность</a:t>
            </a:r>
            <a:r>
              <a:rPr spc="-45" dirty="0" smtClean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как</a:t>
            </a:r>
            <a:endParaRPr dirty="0">
              <a:latin typeface="Calibri"/>
              <a:cs typeface="Calibri"/>
            </a:endParaRPr>
          </a:p>
          <a:p>
            <a:pPr marL="347345" marR="342900" algn="ctr">
              <a:spcBef>
                <a:spcPts val="10"/>
              </a:spcBef>
            </a:pPr>
            <a:r>
              <a:rPr spc="-5" dirty="0">
                <a:latin typeface="Calibri"/>
                <a:cs typeface="Calibri"/>
              </a:rPr>
              <a:t>составляющая</a:t>
            </a:r>
            <a:r>
              <a:rPr spc="-5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часть </a:t>
            </a:r>
            <a:r>
              <a:rPr spc="-370" dirty="0">
                <a:latin typeface="Calibri"/>
                <a:cs typeface="Calibri"/>
              </a:rPr>
              <a:t> </a:t>
            </a:r>
            <a:r>
              <a:rPr spc="-5" dirty="0">
                <a:latin typeface="Calibri"/>
                <a:cs typeface="Calibri"/>
              </a:rPr>
              <a:t>образовательной</a:t>
            </a:r>
            <a:endParaRPr dirty="0">
              <a:latin typeface="Calibri"/>
              <a:cs typeface="Calibri"/>
            </a:endParaRPr>
          </a:p>
          <a:p>
            <a:pPr algn="ctr"/>
            <a:r>
              <a:rPr lang="ru-RU" dirty="0">
                <a:latin typeface="Calibri"/>
                <a:cs typeface="Calibri"/>
              </a:rPr>
              <a:t>п</a:t>
            </a:r>
            <a:r>
              <a:rPr dirty="0" smtClean="0">
                <a:latin typeface="Calibri"/>
                <a:cs typeface="Calibri"/>
              </a:rPr>
              <a:t>рограммы</a:t>
            </a:r>
            <a:endParaRPr lang="ru-RU" dirty="0" smtClean="0">
              <a:latin typeface="Calibri"/>
              <a:cs typeface="Calibri"/>
            </a:endParaRPr>
          </a:p>
          <a:p>
            <a:pPr algn="ctr"/>
            <a:r>
              <a:rPr lang="ru-RU" dirty="0" smtClean="0">
                <a:latin typeface="Calibri"/>
                <a:cs typeface="Calibri"/>
              </a:rPr>
              <a:t>(</a:t>
            </a:r>
            <a:r>
              <a:rPr lang="ru-RU" dirty="0" smtClean="0">
                <a:latin typeface="Calibri"/>
                <a:cs typeface="Calibri"/>
              </a:rPr>
              <a:t>1-9 </a:t>
            </a:r>
            <a:r>
              <a:rPr lang="ru-RU" dirty="0" err="1" smtClean="0">
                <a:latin typeface="Calibri"/>
                <a:cs typeface="Calibri"/>
              </a:rPr>
              <a:t>кл</a:t>
            </a:r>
            <a:r>
              <a:rPr lang="ru-RU" dirty="0" smtClean="0">
                <a:latin typeface="Calibri"/>
                <a:cs typeface="Calibri"/>
              </a:rPr>
              <a:t>)</a:t>
            </a:r>
            <a:endParaRPr dirty="0">
              <a:latin typeface="Calibri"/>
              <a:cs typeface="Calibri"/>
            </a:endParaRPr>
          </a:p>
        </p:txBody>
      </p:sp>
      <p:grpSp>
        <p:nvGrpSpPr>
          <p:cNvPr id="40" name="object 7"/>
          <p:cNvGrpSpPr/>
          <p:nvPr/>
        </p:nvGrpSpPr>
        <p:grpSpPr>
          <a:xfrm>
            <a:off x="384591" y="3033842"/>
            <a:ext cx="3830777" cy="1988325"/>
            <a:chOff x="1967420" y="3831272"/>
            <a:chExt cx="3260090" cy="1355090"/>
          </a:xfrm>
        </p:grpSpPr>
        <p:sp>
          <p:nvSpPr>
            <p:cNvPr id="41" name="object 8"/>
            <p:cNvSpPr/>
            <p:nvPr/>
          </p:nvSpPr>
          <p:spPr>
            <a:xfrm>
              <a:off x="3314064" y="4408677"/>
              <a:ext cx="1913889" cy="561975"/>
            </a:xfrm>
            <a:custGeom>
              <a:avLst/>
              <a:gdLst/>
              <a:ahLst/>
              <a:cxnLst/>
              <a:rect l="l" t="t" r="r" b="b"/>
              <a:pathLst>
                <a:path w="1913889" h="561975">
                  <a:moveTo>
                    <a:pt x="25781" y="0"/>
                  </a:moveTo>
                  <a:lnTo>
                    <a:pt x="0" y="324358"/>
                  </a:lnTo>
                  <a:lnTo>
                    <a:pt x="1630299" y="453898"/>
                  </a:lnTo>
                  <a:lnTo>
                    <a:pt x="1621663" y="561975"/>
                  </a:lnTo>
                  <a:lnTo>
                    <a:pt x="1913382" y="313309"/>
                  </a:lnTo>
                  <a:lnTo>
                    <a:pt x="1664589" y="21590"/>
                  </a:lnTo>
                  <a:lnTo>
                    <a:pt x="1656080" y="129667"/>
                  </a:lnTo>
                  <a:lnTo>
                    <a:pt x="25781" y="0"/>
                  </a:lnTo>
                  <a:close/>
                </a:path>
              </a:pathLst>
            </a:custGeom>
            <a:solidFill>
              <a:srgbClr val="B1C1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9"/>
            <p:cNvSpPr/>
            <p:nvPr/>
          </p:nvSpPr>
          <p:spPr>
            <a:xfrm>
              <a:off x="1980437" y="3844289"/>
              <a:ext cx="2501265" cy="1329055"/>
            </a:xfrm>
            <a:custGeom>
              <a:avLst/>
              <a:gdLst/>
              <a:ahLst/>
              <a:cxnLst/>
              <a:rect l="l" t="t" r="r" b="b"/>
              <a:pathLst>
                <a:path w="2501265" h="1329054">
                  <a:moveTo>
                    <a:pt x="2368041" y="0"/>
                  </a:moveTo>
                  <a:lnTo>
                    <a:pt x="132842" y="0"/>
                  </a:lnTo>
                  <a:lnTo>
                    <a:pt x="90838" y="6768"/>
                  </a:lnTo>
                  <a:lnTo>
                    <a:pt x="54370" y="25619"/>
                  </a:lnTo>
                  <a:lnTo>
                    <a:pt x="25619" y="54370"/>
                  </a:lnTo>
                  <a:lnTo>
                    <a:pt x="6768" y="90838"/>
                  </a:lnTo>
                  <a:lnTo>
                    <a:pt x="0" y="132842"/>
                  </a:lnTo>
                  <a:lnTo>
                    <a:pt x="0" y="1196086"/>
                  </a:lnTo>
                  <a:lnTo>
                    <a:pt x="6768" y="1238089"/>
                  </a:lnTo>
                  <a:lnTo>
                    <a:pt x="25619" y="1274557"/>
                  </a:lnTo>
                  <a:lnTo>
                    <a:pt x="54370" y="1303308"/>
                  </a:lnTo>
                  <a:lnTo>
                    <a:pt x="90838" y="1322159"/>
                  </a:lnTo>
                  <a:lnTo>
                    <a:pt x="132842" y="1328928"/>
                  </a:lnTo>
                  <a:lnTo>
                    <a:pt x="2368041" y="1328928"/>
                  </a:lnTo>
                  <a:lnTo>
                    <a:pt x="2410045" y="1322159"/>
                  </a:lnTo>
                  <a:lnTo>
                    <a:pt x="2446513" y="1303308"/>
                  </a:lnTo>
                  <a:lnTo>
                    <a:pt x="2475264" y="1274557"/>
                  </a:lnTo>
                  <a:lnTo>
                    <a:pt x="2494115" y="1238089"/>
                  </a:lnTo>
                  <a:lnTo>
                    <a:pt x="2500884" y="1196086"/>
                  </a:lnTo>
                  <a:lnTo>
                    <a:pt x="2500884" y="132842"/>
                  </a:lnTo>
                  <a:lnTo>
                    <a:pt x="2494115" y="90838"/>
                  </a:lnTo>
                  <a:lnTo>
                    <a:pt x="2475264" y="54370"/>
                  </a:lnTo>
                  <a:lnTo>
                    <a:pt x="2446513" y="25619"/>
                  </a:lnTo>
                  <a:lnTo>
                    <a:pt x="2410045" y="6768"/>
                  </a:lnTo>
                  <a:lnTo>
                    <a:pt x="2368041" y="0"/>
                  </a:lnTo>
                  <a:close/>
                </a:path>
              </a:pathLst>
            </a:custGeom>
            <a:solidFill>
              <a:srgbClr val="B8CD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10"/>
            <p:cNvSpPr/>
            <p:nvPr/>
          </p:nvSpPr>
          <p:spPr>
            <a:xfrm>
              <a:off x="1980437" y="3844289"/>
              <a:ext cx="2501265" cy="1329055"/>
            </a:xfrm>
            <a:custGeom>
              <a:avLst/>
              <a:gdLst/>
              <a:ahLst/>
              <a:cxnLst/>
              <a:rect l="l" t="t" r="r" b="b"/>
              <a:pathLst>
                <a:path w="2501265" h="1329054">
                  <a:moveTo>
                    <a:pt x="0" y="132842"/>
                  </a:moveTo>
                  <a:lnTo>
                    <a:pt x="6768" y="90838"/>
                  </a:lnTo>
                  <a:lnTo>
                    <a:pt x="25619" y="54370"/>
                  </a:lnTo>
                  <a:lnTo>
                    <a:pt x="54370" y="25619"/>
                  </a:lnTo>
                  <a:lnTo>
                    <a:pt x="90838" y="6768"/>
                  </a:lnTo>
                  <a:lnTo>
                    <a:pt x="132842" y="0"/>
                  </a:lnTo>
                  <a:lnTo>
                    <a:pt x="2368041" y="0"/>
                  </a:lnTo>
                  <a:lnTo>
                    <a:pt x="2410045" y="6768"/>
                  </a:lnTo>
                  <a:lnTo>
                    <a:pt x="2446513" y="25619"/>
                  </a:lnTo>
                  <a:lnTo>
                    <a:pt x="2475264" y="54370"/>
                  </a:lnTo>
                  <a:lnTo>
                    <a:pt x="2494115" y="90838"/>
                  </a:lnTo>
                  <a:lnTo>
                    <a:pt x="2500884" y="132842"/>
                  </a:lnTo>
                  <a:lnTo>
                    <a:pt x="2500884" y="1196086"/>
                  </a:lnTo>
                  <a:lnTo>
                    <a:pt x="2494115" y="1238089"/>
                  </a:lnTo>
                  <a:lnTo>
                    <a:pt x="2475264" y="1274557"/>
                  </a:lnTo>
                  <a:lnTo>
                    <a:pt x="2446513" y="1303308"/>
                  </a:lnTo>
                  <a:lnTo>
                    <a:pt x="2410045" y="1322159"/>
                  </a:lnTo>
                  <a:lnTo>
                    <a:pt x="2368041" y="1328928"/>
                  </a:lnTo>
                  <a:lnTo>
                    <a:pt x="132842" y="1328928"/>
                  </a:lnTo>
                  <a:lnTo>
                    <a:pt x="90838" y="1322159"/>
                  </a:lnTo>
                  <a:lnTo>
                    <a:pt x="54370" y="1303308"/>
                  </a:lnTo>
                  <a:lnTo>
                    <a:pt x="25619" y="1274557"/>
                  </a:lnTo>
                  <a:lnTo>
                    <a:pt x="6768" y="1238089"/>
                  </a:lnTo>
                  <a:lnTo>
                    <a:pt x="0" y="1196086"/>
                  </a:lnTo>
                  <a:lnTo>
                    <a:pt x="0" y="132842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21"/>
          <p:cNvSpPr txBox="1"/>
          <p:nvPr/>
        </p:nvSpPr>
        <p:spPr>
          <a:xfrm>
            <a:off x="640475" y="3566170"/>
            <a:ext cx="2288426" cy="8572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ru-RU" spc="-5" dirty="0" smtClean="0">
                <a:latin typeface="Calibri"/>
                <a:cs typeface="Calibri"/>
              </a:rPr>
              <a:t>Он-</a:t>
            </a:r>
            <a:r>
              <a:rPr lang="ru-RU" spc="-5" dirty="0" err="1" smtClean="0">
                <a:latin typeface="Calibri"/>
                <a:cs typeface="Calibri"/>
              </a:rPr>
              <a:t>лайн</a:t>
            </a:r>
            <a:r>
              <a:rPr lang="ru-RU" spc="-5" dirty="0" smtClean="0">
                <a:latin typeface="Calibri"/>
                <a:cs typeface="Calibri"/>
              </a:rPr>
              <a:t> уроки Центробанка РФ для</a:t>
            </a:r>
            <a:r>
              <a:rPr lang="ru-RU" spc="-10" dirty="0" smtClean="0">
                <a:latin typeface="Calibri"/>
                <a:cs typeface="Calibri"/>
              </a:rPr>
              <a:t> </a:t>
            </a:r>
          </a:p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ru-RU" spc="-10" dirty="0">
                <a:latin typeface="Calibri"/>
                <a:cs typeface="Calibri"/>
              </a:rPr>
              <a:t>о</a:t>
            </a:r>
            <a:r>
              <a:rPr lang="ru-RU" spc="-10" dirty="0" smtClean="0">
                <a:latin typeface="Calibri"/>
                <a:cs typeface="Calibri"/>
              </a:rPr>
              <a:t>бучающихся 8-11 </a:t>
            </a:r>
            <a:r>
              <a:rPr lang="ru-RU" spc="-10" dirty="0" err="1" smtClean="0">
                <a:latin typeface="Calibri"/>
                <a:cs typeface="Calibri"/>
              </a:rPr>
              <a:t>кл</a:t>
            </a:r>
            <a:endParaRPr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171210" y="231775"/>
            <a:ext cx="4220310" cy="685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721171" y="3725033"/>
            <a:ext cx="3974800" cy="318159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97820" y="375655"/>
            <a:ext cx="3698153" cy="211962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object 3"/>
          <p:cNvGrpSpPr/>
          <p:nvPr/>
        </p:nvGrpSpPr>
        <p:grpSpPr>
          <a:xfrm>
            <a:off x="4401809" y="632091"/>
            <a:ext cx="3178813" cy="3115284"/>
            <a:chOff x="5225732" y="3779456"/>
            <a:chExt cx="1928495" cy="1929764"/>
          </a:xfrm>
        </p:grpSpPr>
        <p:sp>
          <p:nvSpPr>
            <p:cNvPr id="4" name="object 4"/>
            <p:cNvSpPr/>
            <p:nvPr/>
          </p:nvSpPr>
          <p:spPr>
            <a:xfrm>
              <a:off x="5238750" y="3792474"/>
              <a:ext cx="1902460" cy="1903730"/>
            </a:xfrm>
            <a:custGeom>
              <a:avLst/>
              <a:gdLst/>
              <a:ahLst/>
              <a:cxnLst/>
              <a:rect l="l" t="t" r="r" b="b"/>
              <a:pathLst>
                <a:path w="1902459" h="1903729">
                  <a:moveTo>
                    <a:pt x="950976" y="0"/>
                  </a:moveTo>
                  <a:lnTo>
                    <a:pt x="903507" y="1164"/>
                  </a:lnTo>
                  <a:lnTo>
                    <a:pt x="856641" y="4622"/>
                  </a:lnTo>
                  <a:lnTo>
                    <a:pt x="810433" y="10318"/>
                  </a:lnTo>
                  <a:lnTo>
                    <a:pt x="764937" y="18199"/>
                  </a:lnTo>
                  <a:lnTo>
                    <a:pt x="720207" y="28208"/>
                  </a:lnTo>
                  <a:lnTo>
                    <a:pt x="676298" y="40293"/>
                  </a:lnTo>
                  <a:lnTo>
                    <a:pt x="633265" y="54399"/>
                  </a:lnTo>
                  <a:lnTo>
                    <a:pt x="591161" y="70470"/>
                  </a:lnTo>
                  <a:lnTo>
                    <a:pt x="550041" y="88453"/>
                  </a:lnTo>
                  <a:lnTo>
                    <a:pt x="509960" y="108292"/>
                  </a:lnTo>
                  <a:lnTo>
                    <a:pt x="470972" y="129935"/>
                  </a:lnTo>
                  <a:lnTo>
                    <a:pt x="433132" y="153325"/>
                  </a:lnTo>
                  <a:lnTo>
                    <a:pt x="396493" y="178408"/>
                  </a:lnTo>
                  <a:lnTo>
                    <a:pt x="361111" y="205130"/>
                  </a:lnTo>
                  <a:lnTo>
                    <a:pt x="327040" y="233437"/>
                  </a:lnTo>
                  <a:lnTo>
                    <a:pt x="294334" y="263274"/>
                  </a:lnTo>
                  <a:lnTo>
                    <a:pt x="263048" y="294586"/>
                  </a:lnTo>
                  <a:lnTo>
                    <a:pt x="233237" y="327318"/>
                  </a:lnTo>
                  <a:lnTo>
                    <a:pt x="204954" y="361417"/>
                  </a:lnTo>
                  <a:lnTo>
                    <a:pt x="178254" y="396828"/>
                  </a:lnTo>
                  <a:lnTo>
                    <a:pt x="153192" y="433496"/>
                  </a:lnTo>
                  <a:lnTo>
                    <a:pt x="129822" y="471367"/>
                  </a:lnTo>
                  <a:lnTo>
                    <a:pt x="108198" y="510386"/>
                  </a:lnTo>
                  <a:lnTo>
                    <a:pt x="88375" y="550499"/>
                  </a:lnTo>
                  <a:lnTo>
                    <a:pt x="70408" y="591651"/>
                  </a:lnTo>
                  <a:lnTo>
                    <a:pt x="54351" y="633788"/>
                  </a:lnTo>
                  <a:lnTo>
                    <a:pt x="40258" y="676855"/>
                  </a:lnTo>
                  <a:lnTo>
                    <a:pt x="28184" y="720797"/>
                  </a:lnTo>
                  <a:lnTo>
                    <a:pt x="18182" y="765561"/>
                  </a:lnTo>
                  <a:lnTo>
                    <a:pt x="10309" y="811092"/>
                  </a:lnTo>
                  <a:lnTo>
                    <a:pt x="4618" y="857334"/>
                  </a:lnTo>
                  <a:lnTo>
                    <a:pt x="1163" y="904234"/>
                  </a:lnTo>
                  <a:lnTo>
                    <a:pt x="0" y="951738"/>
                  </a:lnTo>
                  <a:lnTo>
                    <a:pt x="1163" y="999241"/>
                  </a:lnTo>
                  <a:lnTo>
                    <a:pt x="4618" y="1046141"/>
                  </a:lnTo>
                  <a:lnTo>
                    <a:pt x="10309" y="1092383"/>
                  </a:lnTo>
                  <a:lnTo>
                    <a:pt x="18182" y="1137914"/>
                  </a:lnTo>
                  <a:lnTo>
                    <a:pt x="28184" y="1182678"/>
                  </a:lnTo>
                  <a:lnTo>
                    <a:pt x="40258" y="1226620"/>
                  </a:lnTo>
                  <a:lnTo>
                    <a:pt x="54351" y="1269687"/>
                  </a:lnTo>
                  <a:lnTo>
                    <a:pt x="70408" y="1311824"/>
                  </a:lnTo>
                  <a:lnTo>
                    <a:pt x="88375" y="1352976"/>
                  </a:lnTo>
                  <a:lnTo>
                    <a:pt x="108198" y="1393089"/>
                  </a:lnTo>
                  <a:lnTo>
                    <a:pt x="129822" y="1432108"/>
                  </a:lnTo>
                  <a:lnTo>
                    <a:pt x="153192" y="1469979"/>
                  </a:lnTo>
                  <a:lnTo>
                    <a:pt x="178254" y="1506647"/>
                  </a:lnTo>
                  <a:lnTo>
                    <a:pt x="204954" y="1542058"/>
                  </a:lnTo>
                  <a:lnTo>
                    <a:pt x="233237" y="1576157"/>
                  </a:lnTo>
                  <a:lnTo>
                    <a:pt x="263048" y="1608889"/>
                  </a:lnTo>
                  <a:lnTo>
                    <a:pt x="294334" y="1640201"/>
                  </a:lnTo>
                  <a:lnTo>
                    <a:pt x="327040" y="1670038"/>
                  </a:lnTo>
                  <a:lnTo>
                    <a:pt x="361111" y="1698345"/>
                  </a:lnTo>
                  <a:lnTo>
                    <a:pt x="396493" y="1725067"/>
                  </a:lnTo>
                  <a:lnTo>
                    <a:pt x="433132" y="1750150"/>
                  </a:lnTo>
                  <a:lnTo>
                    <a:pt x="470972" y="1773540"/>
                  </a:lnTo>
                  <a:lnTo>
                    <a:pt x="509960" y="1795183"/>
                  </a:lnTo>
                  <a:lnTo>
                    <a:pt x="550041" y="1815022"/>
                  </a:lnTo>
                  <a:lnTo>
                    <a:pt x="591161" y="1833005"/>
                  </a:lnTo>
                  <a:lnTo>
                    <a:pt x="633265" y="1849076"/>
                  </a:lnTo>
                  <a:lnTo>
                    <a:pt x="676298" y="1863182"/>
                  </a:lnTo>
                  <a:lnTo>
                    <a:pt x="720207" y="1875267"/>
                  </a:lnTo>
                  <a:lnTo>
                    <a:pt x="764937" y="1885276"/>
                  </a:lnTo>
                  <a:lnTo>
                    <a:pt x="810433" y="1893157"/>
                  </a:lnTo>
                  <a:lnTo>
                    <a:pt x="856641" y="1898853"/>
                  </a:lnTo>
                  <a:lnTo>
                    <a:pt x="903507" y="1902311"/>
                  </a:lnTo>
                  <a:lnTo>
                    <a:pt x="950976" y="1903476"/>
                  </a:lnTo>
                  <a:lnTo>
                    <a:pt x="998444" y="1902311"/>
                  </a:lnTo>
                  <a:lnTo>
                    <a:pt x="1045310" y="1898853"/>
                  </a:lnTo>
                  <a:lnTo>
                    <a:pt x="1091518" y="1893157"/>
                  </a:lnTo>
                  <a:lnTo>
                    <a:pt x="1137014" y="1885276"/>
                  </a:lnTo>
                  <a:lnTo>
                    <a:pt x="1181744" y="1875267"/>
                  </a:lnTo>
                  <a:lnTo>
                    <a:pt x="1225653" y="1863182"/>
                  </a:lnTo>
                  <a:lnTo>
                    <a:pt x="1268686" y="1849076"/>
                  </a:lnTo>
                  <a:lnTo>
                    <a:pt x="1310790" y="1833005"/>
                  </a:lnTo>
                  <a:lnTo>
                    <a:pt x="1351910" y="1815022"/>
                  </a:lnTo>
                  <a:lnTo>
                    <a:pt x="1391991" y="1795183"/>
                  </a:lnTo>
                  <a:lnTo>
                    <a:pt x="1430979" y="1773540"/>
                  </a:lnTo>
                  <a:lnTo>
                    <a:pt x="1468819" y="1750150"/>
                  </a:lnTo>
                  <a:lnTo>
                    <a:pt x="1505458" y="1725067"/>
                  </a:lnTo>
                  <a:lnTo>
                    <a:pt x="1540840" y="1698345"/>
                  </a:lnTo>
                  <a:lnTo>
                    <a:pt x="1574911" y="1670038"/>
                  </a:lnTo>
                  <a:lnTo>
                    <a:pt x="1607617" y="1640201"/>
                  </a:lnTo>
                  <a:lnTo>
                    <a:pt x="1638903" y="1608889"/>
                  </a:lnTo>
                  <a:lnTo>
                    <a:pt x="1668714" y="1576157"/>
                  </a:lnTo>
                  <a:lnTo>
                    <a:pt x="1696997" y="1542058"/>
                  </a:lnTo>
                  <a:lnTo>
                    <a:pt x="1723697" y="1506647"/>
                  </a:lnTo>
                  <a:lnTo>
                    <a:pt x="1748759" y="1469979"/>
                  </a:lnTo>
                  <a:lnTo>
                    <a:pt x="1772129" y="1432108"/>
                  </a:lnTo>
                  <a:lnTo>
                    <a:pt x="1793753" y="1393089"/>
                  </a:lnTo>
                  <a:lnTo>
                    <a:pt x="1813576" y="1352976"/>
                  </a:lnTo>
                  <a:lnTo>
                    <a:pt x="1831543" y="1311824"/>
                  </a:lnTo>
                  <a:lnTo>
                    <a:pt x="1847600" y="1269687"/>
                  </a:lnTo>
                  <a:lnTo>
                    <a:pt x="1861693" y="1226620"/>
                  </a:lnTo>
                  <a:lnTo>
                    <a:pt x="1873767" y="1182678"/>
                  </a:lnTo>
                  <a:lnTo>
                    <a:pt x="1883769" y="1137914"/>
                  </a:lnTo>
                  <a:lnTo>
                    <a:pt x="1891642" y="1092383"/>
                  </a:lnTo>
                  <a:lnTo>
                    <a:pt x="1897333" y="1046141"/>
                  </a:lnTo>
                  <a:lnTo>
                    <a:pt x="1900788" y="999241"/>
                  </a:lnTo>
                  <a:lnTo>
                    <a:pt x="1901952" y="951738"/>
                  </a:lnTo>
                  <a:lnTo>
                    <a:pt x="1900788" y="904234"/>
                  </a:lnTo>
                  <a:lnTo>
                    <a:pt x="1897333" y="857334"/>
                  </a:lnTo>
                  <a:lnTo>
                    <a:pt x="1891642" y="811092"/>
                  </a:lnTo>
                  <a:lnTo>
                    <a:pt x="1883769" y="765561"/>
                  </a:lnTo>
                  <a:lnTo>
                    <a:pt x="1873767" y="720797"/>
                  </a:lnTo>
                  <a:lnTo>
                    <a:pt x="1861693" y="676855"/>
                  </a:lnTo>
                  <a:lnTo>
                    <a:pt x="1847600" y="633788"/>
                  </a:lnTo>
                  <a:lnTo>
                    <a:pt x="1831543" y="591651"/>
                  </a:lnTo>
                  <a:lnTo>
                    <a:pt x="1813576" y="550499"/>
                  </a:lnTo>
                  <a:lnTo>
                    <a:pt x="1793753" y="510386"/>
                  </a:lnTo>
                  <a:lnTo>
                    <a:pt x="1772129" y="471367"/>
                  </a:lnTo>
                  <a:lnTo>
                    <a:pt x="1748759" y="433496"/>
                  </a:lnTo>
                  <a:lnTo>
                    <a:pt x="1723697" y="396828"/>
                  </a:lnTo>
                  <a:lnTo>
                    <a:pt x="1696997" y="361417"/>
                  </a:lnTo>
                  <a:lnTo>
                    <a:pt x="1668714" y="327318"/>
                  </a:lnTo>
                  <a:lnTo>
                    <a:pt x="1638903" y="294586"/>
                  </a:lnTo>
                  <a:lnTo>
                    <a:pt x="1607617" y="263274"/>
                  </a:lnTo>
                  <a:lnTo>
                    <a:pt x="1574911" y="233437"/>
                  </a:lnTo>
                  <a:lnTo>
                    <a:pt x="1540840" y="205130"/>
                  </a:lnTo>
                  <a:lnTo>
                    <a:pt x="1505458" y="178408"/>
                  </a:lnTo>
                  <a:lnTo>
                    <a:pt x="1468819" y="153325"/>
                  </a:lnTo>
                  <a:lnTo>
                    <a:pt x="1430979" y="129935"/>
                  </a:lnTo>
                  <a:lnTo>
                    <a:pt x="1391991" y="108292"/>
                  </a:lnTo>
                  <a:lnTo>
                    <a:pt x="1351910" y="88453"/>
                  </a:lnTo>
                  <a:lnTo>
                    <a:pt x="1310790" y="70470"/>
                  </a:lnTo>
                  <a:lnTo>
                    <a:pt x="1268686" y="54399"/>
                  </a:lnTo>
                  <a:lnTo>
                    <a:pt x="1225653" y="40293"/>
                  </a:lnTo>
                  <a:lnTo>
                    <a:pt x="1181744" y="28208"/>
                  </a:lnTo>
                  <a:lnTo>
                    <a:pt x="1137014" y="18199"/>
                  </a:lnTo>
                  <a:lnTo>
                    <a:pt x="1091518" y="10318"/>
                  </a:lnTo>
                  <a:lnTo>
                    <a:pt x="1045310" y="4622"/>
                  </a:lnTo>
                  <a:lnTo>
                    <a:pt x="998444" y="1164"/>
                  </a:lnTo>
                  <a:lnTo>
                    <a:pt x="950976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238750" y="3792474"/>
              <a:ext cx="1902460" cy="1903730"/>
            </a:xfrm>
            <a:custGeom>
              <a:avLst/>
              <a:gdLst/>
              <a:ahLst/>
              <a:cxnLst/>
              <a:rect l="l" t="t" r="r" b="b"/>
              <a:pathLst>
                <a:path w="1902459" h="1903729">
                  <a:moveTo>
                    <a:pt x="0" y="951738"/>
                  </a:moveTo>
                  <a:lnTo>
                    <a:pt x="1163" y="904234"/>
                  </a:lnTo>
                  <a:lnTo>
                    <a:pt x="4618" y="857334"/>
                  </a:lnTo>
                  <a:lnTo>
                    <a:pt x="10309" y="811092"/>
                  </a:lnTo>
                  <a:lnTo>
                    <a:pt x="18182" y="765561"/>
                  </a:lnTo>
                  <a:lnTo>
                    <a:pt x="28184" y="720797"/>
                  </a:lnTo>
                  <a:lnTo>
                    <a:pt x="40258" y="676855"/>
                  </a:lnTo>
                  <a:lnTo>
                    <a:pt x="54351" y="633788"/>
                  </a:lnTo>
                  <a:lnTo>
                    <a:pt x="70408" y="591651"/>
                  </a:lnTo>
                  <a:lnTo>
                    <a:pt x="88375" y="550499"/>
                  </a:lnTo>
                  <a:lnTo>
                    <a:pt x="108198" y="510386"/>
                  </a:lnTo>
                  <a:lnTo>
                    <a:pt x="129822" y="471367"/>
                  </a:lnTo>
                  <a:lnTo>
                    <a:pt x="153192" y="433496"/>
                  </a:lnTo>
                  <a:lnTo>
                    <a:pt x="178254" y="396828"/>
                  </a:lnTo>
                  <a:lnTo>
                    <a:pt x="204954" y="361417"/>
                  </a:lnTo>
                  <a:lnTo>
                    <a:pt x="233237" y="327318"/>
                  </a:lnTo>
                  <a:lnTo>
                    <a:pt x="263048" y="294586"/>
                  </a:lnTo>
                  <a:lnTo>
                    <a:pt x="294334" y="263274"/>
                  </a:lnTo>
                  <a:lnTo>
                    <a:pt x="327040" y="233437"/>
                  </a:lnTo>
                  <a:lnTo>
                    <a:pt x="361111" y="205130"/>
                  </a:lnTo>
                  <a:lnTo>
                    <a:pt x="396493" y="178408"/>
                  </a:lnTo>
                  <a:lnTo>
                    <a:pt x="433132" y="153325"/>
                  </a:lnTo>
                  <a:lnTo>
                    <a:pt x="470972" y="129935"/>
                  </a:lnTo>
                  <a:lnTo>
                    <a:pt x="509960" y="108292"/>
                  </a:lnTo>
                  <a:lnTo>
                    <a:pt x="550041" y="88453"/>
                  </a:lnTo>
                  <a:lnTo>
                    <a:pt x="591161" y="70470"/>
                  </a:lnTo>
                  <a:lnTo>
                    <a:pt x="633265" y="54399"/>
                  </a:lnTo>
                  <a:lnTo>
                    <a:pt x="676298" y="40293"/>
                  </a:lnTo>
                  <a:lnTo>
                    <a:pt x="720207" y="28208"/>
                  </a:lnTo>
                  <a:lnTo>
                    <a:pt x="764937" y="18199"/>
                  </a:lnTo>
                  <a:lnTo>
                    <a:pt x="810433" y="10318"/>
                  </a:lnTo>
                  <a:lnTo>
                    <a:pt x="856641" y="4622"/>
                  </a:lnTo>
                  <a:lnTo>
                    <a:pt x="903507" y="1164"/>
                  </a:lnTo>
                  <a:lnTo>
                    <a:pt x="950976" y="0"/>
                  </a:lnTo>
                  <a:lnTo>
                    <a:pt x="998444" y="1164"/>
                  </a:lnTo>
                  <a:lnTo>
                    <a:pt x="1045310" y="4622"/>
                  </a:lnTo>
                  <a:lnTo>
                    <a:pt x="1091518" y="10318"/>
                  </a:lnTo>
                  <a:lnTo>
                    <a:pt x="1137014" y="18199"/>
                  </a:lnTo>
                  <a:lnTo>
                    <a:pt x="1181744" y="28208"/>
                  </a:lnTo>
                  <a:lnTo>
                    <a:pt x="1225653" y="40293"/>
                  </a:lnTo>
                  <a:lnTo>
                    <a:pt x="1268686" y="54399"/>
                  </a:lnTo>
                  <a:lnTo>
                    <a:pt x="1310790" y="70470"/>
                  </a:lnTo>
                  <a:lnTo>
                    <a:pt x="1351910" y="88453"/>
                  </a:lnTo>
                  <a:lnTo>
                    <a:pt x="1391991" y="108292"/>
                  </a:lnTo>
                  <a:lnTo>
                    <a:pt x="1430979" y="129935"/>
                  </a:lnTo>
                  <a:lnTo>
                    <a:pt x="1468819" y="153325"/>
                  </a:lnTo>
                  <a:lnTo>
                    <a:pt x="1505458" y="178408"/>
                  </a:lnTo>
                  <a:lnTo>
                    <a:pt x="1540840" y="205130"/>
                  </a:lnTo>
                  <a:lnTo>
                    <a:pt x="1574911" y="233437"/>
                  </a:lnTo>
                  <a:lnTo>
                    <a:pt x="1607617" y="263274"/>
                  </a:lnTo>
                  <a:lnTo>
                    <a:pt x="1638903" y="294586"/>
                  </a:lnTo>
                  <a:lnTo>
                    <a:pt x="1668714" y="327318"/>
                  </a:lnTo>
                  <a:lnTo>
                    <a:pt x="1696997" y="361417"/>
                  </a:lnTo>
                  <a:lnTo>
                    <a:pt x="1723697" y="396828"/>
                  </a:lnTo>
                  <a:lnTo>
                    <a:pt x="1748759" y="433496"/>
                  </a:lnTo>
                  <a:lnTo>
                    <a:pt x="1772129" y="471367"/>
                  </a:lnTo>
                  <a:lnTo>
                    <a:pt x="1793753" y="510386"/>
                  </a:lnTo>
                  <a:lnTo>
                    <a:pt x="1813576" y="550499"/>
                  </a:lnTo>
                  <a:lnTo>
                    <a:pt x="1831543" y="591651"/>
                  </a:lnTo>
                  <a:lnTo>
                    <a:pt x="1847600" y="633788"/>
                  </a:lnTo>
                  <a:lnTo>
                    <a:pt x="1861693" y="676855"/>
                  </a:lnTo>
                  <a:lnTo>
                    <a:pt x="1873767" y="720797"/>
                  </a:lnTo>
                  <a:lnTo>
                    <a:pt x="1883769" y="765561"/>
                  </a:lnTo>
                  <a:lnTo>
                    <a:pt x="1891642" y="811092"/>
                  </a:lnTo>
                  <a:lnTo>
                    <a:pt x="1897333" y="857334"/>
                  </a:lnTo>
                  <a:lnTo>
                    <a:pt x="1900788" y="904234"/>
                  </a:lnTo>
                  <a:lnTo>
                    <a:pt x="1901952" y="951738"/>
                  </a:lnTo>
                  <a:lnTo>
                    <a:pt x="1900788" y="999241"/>
                  </a:lnTo>
                  <a:lnTo>
                    <a:pt x="1897333" y="1046141"/>
                  </a:lnTo>
                  <a:lnTo>
                    <a:pt x="1891642" y="1092383"/>
                  </a:lnTo>
                  <a:lnTo>
                    <a:pt x="1883769" y="1137914"/>
                  </a:lnTo>
                  <a:lnTo>
                    <a:pt x="1873767" y="1182678"/>
                  </a:lnTo>
                  <a:lnTo>
                    <a:pt x="1861693" y="1226620"/>
                  </a:lnTo>
                  <a:lnTo>
                    <a:pt x="1847600" y="1269687"/>
                  </a:lnTo>
                  <a:lnTo>
                    <a:pt x="1831543" y="1311824"/>
                  </a:lnTo>
                  <a:lnTo>
                    <a:pt x="1813576" y="1352976"/>
                  </a:lnTo>
                  <a:lnTo>
                    <a:pt x="1793753" y="1393089"/>
                  </a:lnTo>
                  <a:lnTo>
                    <a:pt x="1772129" y="1432108"/>
                  </a:lnTo>
                  <a:lnTo>
                    <a:pt x="1748759" y="1469979"/>
                  </a:lnTo>
                  <a:lnTo>
                    <a:pt x="1723697" y="1506647"/>
                  </a:lnTo>
                  <a:lnTo>
                    <a:pt x="1696997" y="1542058"/>
                  </a:lnTo>
                  <a:lnTo>
                    <a:pt x="1668714" y="1576157"/>
                  </a:lnTo>
                  <a:lnTo>
                    <a:pt x="1638903" y="1608889"/>
                  </a:lnTo>
                  <a:lnTo>
                    <a:pt x="1607617" y="1640201"/>
                  </a:lnTo>
                  <a:lnTo>
                    <a:pt x="1574911" y="1670038"/>
                  </a:lnTo>
                  <a:lnTo>
                    <a:pt x="1540840" y="1698345"/>
                  </a:lnTo>
                  <a:lnTo>
                    <a:pt x="1505458" y="1725067"/>
                  </a:lnTo>
                  <a:lnTo>
                    <a:pt x="1468819" y="1750150"/>
                  </a:lnTo>
                  <a:lnTo>
                    <a:pt x="1430979" y="1773540"/>
                  </a:lnTo>
                  <a:lnTo>
                    <a:pt x="1391991" y="1795183"/>
                  </a:lnTo>
                  <a:lnTo>
                    <a:pt x="1351910" y="1815022"/>
                  </a:lnTo>
                  <a:lnTo>
                    <a:pt x="1310790" y="1833005"/>
                  </a:lnTo>
                  <a:lnTo>
                    <a:pt x="1268686" y="1849076"/>
                  </a:lnTo>
                  <a:lnTo>
                    <a:pt x="1225653" y="1863182"/>
                  </a:lnTo>
                  <a:lnTo>
                    <a:pt x="1181744" y="1875267"/>
                  </a:lnTo>
                  <a:lnTo>
                    <a:pt x="1137014" y="1885276"/>
                  </a:lnTo>
                  <a:lnTo>
                    <a:pt x="1091518" y="1893157"/>
                  </a:lnTo>
                  <a:lnTo>
                    <a:pt x="1045310" y="1898853"/>
                  </a:lnTo>
                  <a:lnTo>
                    <a:pt x="998444" y="1902311"/>
                  </a:lnTo>
                  <a:lnTo>
                    <a:pt x="950976" y="1903476"/>
                  </a:lnTo>
                  <a:lnTo>
                    <a:pt x="903507" y="1902311"/>
                  </a:lnTo>
                  <a:lnTo>
                    <a:pt x="856641" y="1898853"/>
                  </a:lnTo>
                  <a:lnTo>
                    <a:pt x="810433" y="1893157"/>
                  </a:lnTo>
                  <a:lnTo>
                    <a:pt x="764937" y="1885276"/>
                  </a:lnTo>
                  <a:lnTo>
                    <a:pt x="720207" y="1875267"/>
                  </a:lnTo>
                  <a:lnTo>
                    <a:pt x="676298" y="1863182"/>
                  </a:lnTo>
                  <a:lnTo>
                    <a:pt x="633265" y="1849076"/>
                  </a:lnTo>
                  <a:lnTo>
                    <a:pt x="591161" y="1833005"/>
                  </a:lnTo>
                  <a:lnTo>
                    <a:pt x="550041" y="1815022"/>
                  </a:lnTo>
                  <a:lnTo>
                    <a:pt x="509960" y="1795183"/>
                  </a:lnTo>
                  <a:lnTo>
                    <a:pt x="470972" y="1773540"/>
                  </a:lnTo>
                  <a:lnTo>
                    <a:pt x="433132" y="1750150"/>
                  </a:lnTo>
                  <a:lnTo>
                    <a:pt x="396493" y="1725067"/>
                  </a:lnTo>
                  <a:lnTo>
                    <a:pt x="361111" y="1698345"/>
                  </a:lnTo>
                  <a:lnTo>
                    <a:pt x="327040" y="1670038"/>
                  </a:lnTo>
                  <a:lnTo>
                    <a:pt x="294334" y="1640201"/>
                  </a:lnTo>
                  <a:lnTo>
                    <a:pt x="263048" y="1608889"/>
                  </a:lnTo>
                  <a:lnTo>
                    <a:pt x="233237" y="1576157"/>
                  </a:lnTo>
                  <a:lnTo>
                    <a:pt x="204954" y="1542058"/>
                  </a:lnTo>
                  <a:lnTo>
                    <a:pt x="178254" y="1506647"/>
                  </a:lnTo>
                  <a:lnTo>
                    <a:pt x="153192" y="1469979"/>
                  </a:lnTo>
                  <a:lnTo>
                    <a:pt x="129822" y="1432108"/>
                  </a:lnTo>
                  <a:lnTo>
                    <a:pt x="108198" y="1393089"/>
                  </a:lnTo>
                  <a:lnTo>
                    <a:pt x="88375" y="1352976"/>
                  </a:lnTo>
                  <a:lnTo>
                    <a:pt x="70408" y="1311824"/>
                  </a:lnTo>
                  <a:lnTo>
                    <a:pt x="54351" y="1269687"/>
                  </a:lnTo>
                  <a:lnTo>
                    <a:pt x="40258" y="1226620"/>
                  </a:lnTo>
                  <a:lnTo>
                    <a:pt x="28184" y="1182678"/>
                  </a:lnTo>
                  <a:lnTo>
                    <a:pt x="18182" y="1137914"/>
                  </a:lnTo>
                  <a:lnTo>
                    <a:pt x="10309" y="1092383"/>
                  </a:lnTo>
                  <a:lnTo>
                    <a:pt x="4618" y="1046141"/>
                  </a:lnTo>
                  <a:lnTo>
                    <a:pt x="1163" y="999241"/>
                  </a:lnTo>
                  <a:lnTo>
                    <a:pt x="0" y="951738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4861921" y="1142978"/>
            <a:ext cx="2258589" cy="2115323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37795" marR="5080" indent="-125730" algn="ctr">
              <a:spcBef>
                <a:spcPts val="235"/>
              </a:spcBef>
            </a:pPr>
            <a:r>
              <a:rPr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Образовательное</a:t>
            </a:r>
            <a:endParaRPr lang="ru-RU" sz="2000" b="1" spc="-5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marL="137795" marR="5080" indent="-125730" algn="ctr">
              <a:spcBef>
                <a:spcPts val="235"/>
              </a:spcBef>
            </a:pPr>
            <a:r>
              <a:rPr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22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пространство</a:t>
            </a:r>
            <a:r>
              <a:rPr lang="ru-RU"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 формирования финансовой грамотности </a:t>
            </a:r>
          </a:p>
          <a:p>
            <a:pPr marL="137795" marR="5080" indent="-125730" algn="ctr">
              <a:spcBef>
                <a:spcPts val="235"/>
              </a:spcBef>
            </a:pPr>
            <a:r>
              <a:rPr lang="ru-RU" sz="2000" b="1" spc="-5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lang="ru-RU"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 школе </a:t>
            </a:r>
            <a:r>
              <a:rPr lang="ru-RU" sz="2000" b="1" spc="-5" dirty="0" smtClean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endParaRPr lang="ru-RU" sz="2000" b="1" spc="-5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marL="137795" marR="5080" indent="-125730" algn="ctr">
              <a:spcBef>
                <a:spcPts val="235"/>
              </a:spcBef>
            </a:pPr>
            <a:endParaRPr sz="105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4962" y="375655"/>
            <a:ext cx="3864553" cy="7067319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 indent="1905" algn="ctr">
              <a:spcBef>
                <a:spcPts val="270"/>
              </a:spcBef>
            </a:pPr>
            <a:r>
              <a:rPr lang="ru-RU" u="sng" spc="-5" dirty="0" smtClean="0">
                <a:cs typeface="Calibri"/>
              </a:rPr>
              <a:t>Обучающиеся</a:t>
            </a:r>
          </a:p>
          <a:p>
            <a:pPr marL="12700" marR="5080" indent="1905" algn="ctr">
              <a:spcBef>
                <a:spcPts val="270"/>
              </a:spcBef>
            </a:pPr>
            <a:endParaRPr lang="ru-RU" u="sng" spc="-5" dirty="0">
              <a:cs typeface="Calibri"/>
            </a:endParaRPr>
          </a:p>
          <a:p>
            <a:pPr marL="298450" marR="5080" indent="-285750">
              <a:spcBef>
                <a:spcPts val="270"/>
              </a:spcBef>
              <a:buFont typeface="Wingdings" charset="2"/>
              <a:buChar char="v"/>
            </a:pPr>
            <a:r>
              <a:rPr lang="ru-RU" spc="-5" dirty="0" smtClean="0">
                <a:cs typeface="Calibri"/>
              </a:rPr>
              <a:t>Участие в олимпиадном и конкурсном движении по вопросам финансовой грамотности (организаторы: Высшая школа экономики, Сбербанк и </a:t>
            </a:r>
            <a:r>
              <a:rPr lang="ru-RU" spc="-5" dirty="0" err="1" smtClean="0">
                <a:cs typeface="Calibri"/>
              </a:rPr>
              <a:t>др</a:t>
            </a:r>
            <a:r>
              <a:rPr lang="ru-RU" spc="-5" dirty="0" smtClean="0">
                <a:cs typeface="Calibri"/>
              </a:rPr>
              <a:t>)</a:t>
            </a:r>
          </a:p>
          <a:p>
            <a:pPr marL="298450" marR="5080" indent="-285750">
              <a:spcBef>
                <a:spcPts val="270"/>
              </a:spcBef>
              <a:buFont typeface="Wingdings" charset="2"/>
              <a:buChar char="v"/>
            </a:pPr>
            <a:endParaRPr lang="ru-RU" spc="-5" dirty="0">
              <a:cs typeface="Calibri"/>
            </a:endParaRPr>
          </a:p>
          <a:p>
            <a:pPr marL="298450" marR="5080" indent="-285750">
              <a:spcBef>
                <a:spcPts val="270"/>
              </a:spcBef>
              <a:buFont typeface="Wingdings" charset="2"/>
              <a:buChar char="v"/>
            </a:pPr>
            <a:r>
              <a:rPr lang="ru-RU" spc="-5" dirty="0" smtClean="0">
                <a:cs typeface="Calibri"/>
              </a:rPr>
              <a:t>Проведение школьных ежегодных образовательных сессий (тренинги, конкурсы бизнес-идей, </a:t>
            </a:r>
            <a:r>
              <a:rPr lang="ru-RU" spc="-15" dirty="0" smtClean="0">
                <a:cs typeface="Calibri"/>
              </a:rPr>
              <a:t>ролевые</a:t>
            </a:r>
            <a:r>
              <a:rPr lang="ru-RU" spc="-5" dirty="0" smtClean="0">
                <a:cs typeface="Calibri"/>
              </a:rPr>
              <a:t> </a:t>
            </a:r>
            <a:r>
              <a:rPr lang="ru-RU" spc="-5" dirty="0">
                <a:cs typeface="Calibri"/>
              </a:rPr>
              <a:t>игры,</a:t>
            </a:r>
            <a:r>
              <a:rPr lang="ru-RU" spc="15" dirty="0">
                <a:cs typeface="Calibri"/>
              </a:rPr>
              <a:t> </a:t>
            </a:r>
            <a:r>
              <a:rPr lang="ru-RU" spc="-15" dirty="0">
                <a:cs typeface="Calibri"/>
              </a:rPr>
              <a:t>конкурсы, </a:t>
            </a:r>
            <a:r>
              <a:rPr lang="ru-RU" spc="-550" dirty="0">
                <a:cs typeface="Calibri"/>
              </a:rPr>
              <a:t> </a:t>
            </a:r>
            <a:r>
              <a:rPr lang="ru-RU" spc="-10" dirty="0">
                <a:cs typeface="Calibri"/>
              </a:rPr>
              <a:t>викторины</a:t>
            </a:r>
            <a:r>
              <a:rPr lang="ru-RU" spc="25" dirty="0">
                <a:cs typeface="Calibri"/>
              </a:rPr>
              <a:t> </a:t>
            </a:r>
            <a:r>
              <a:rPr lang="ru-RU" spc="-5" dirty="0">
                <a:cs typeface="Calibri"/>
              </a:rPr>
              <a:t>и</a:t>
            </a:r>
            <a:r>
              <a:rPr lang="ru-RU" spc="5" dirty="0">
                <a:cs typeface="Calibri"/>
              </a:rPr>
              <a:t> </a:t>
            </a:r>
            <a:r>
              <a:rPr lang="ru-RU" spc="-10" dirty="0">
                <a:cs typeface="Calibri"/>
              </a:rPr>
              <a:t>др.</a:t>
            </a:r>
            <a:r>
              <a:rPr lang="ru-RU" spc="15" dirty="0">
                <a:cs typeface="Calibri"/>
              </a:rPr>
              <a:t> </a:t>
            </a:r>
            <a:r>
              <a:rPr lang="ru-RU" spc="-5" dirty="0">
                <a:cs typeface="Calibri"/>
              </a:rPr>
              <a:t>формы</a:t>
            </a:r>
            <a:r>
              <a:rPr lang="ru-RU" dirty="0">
                <a:cs typeface="Calibri"/>
              </a:rPr>
              <a:t> </a:t>
            </a:r>
            <a:r>
              <a:rPr lang="ru-RU" spc="-5" dirty="0" smtClean="0">
                <a:cs typeface="Calibri"/>
              </a:rPr>
              <a:t>состязаний)</a:t>
            </a:r>
          </a:p>
          <a:p>
            <a:pPr marL="298450" marR="5080" indent="-285750">
              <a:spcBef>
                <a:spcPts val="270"/>
              </a:spcBef>
              <a:buFont typeface="Wingdings" charset="2"/>
              <a:buChar char="v"/>
            </a:pPr>
            <a:endParaRPr lang="ru-RU" spc="-5" dirty="0">
              <a:cs typeface="Calibri"/>
            </a:endParaRPr>
          </a:p>
          <a:p>
            <a:pPr marL="298450" marR="5080" indent="-285750">
              <a:spcBef>
                <a:spcPts val="270"/>
              </a:spcBef>
              <a:buFont typeface="Wingdings" charset="2"/>
              <a:buChar char="v"/>
            </a:pPr>
            <a:r>
              <a:rPr lang="ru-RU" spc="-5" dirty="0" smtClean="0">
                <a:cs typeface="Calibri"/>
              </a:rPr>
              <a:t>Работа Клуба интересных встреч с представителями различных финансовых структур (Сбербанка, налоговой инспекции, страховой компании и </a:t>
            </a:r>
            <a:r>
              <a:rPr lang="ru-RU" spc="-5" dirty="0" err="1" smtClean="0">
                <a:cs typeface="Calibri"/>
              </a:rPr>
              <a:t>др</a:t>
            </a:r>
            <a:r>
              <a:rPr lang="ru-RU" spc="-5" dirty="0" smtClean="0">
                <a:cs typeface="Calibri"/>
              </a:rPr>
              <a:t>)</a:t>
            </a:r>
          </a:p>
          <a:p>
            <a:pPr marL="298450" marR="5080" indent="-285750">
              <a:spcBef>
                <a:spcPts val="270"/>
              </a:spcBef>
              <a:buFont typeface="Wingdings" charset="2"/>
              <a:buChar char="v"/>
            </a:pPr>
            <a:endParaRPr lang="ru-RU" spc="-5" dirty="0">
              <a:cs typeface="Calibri"/>
            </a:endParaRPr>
          </a:p>
          <a:p>
            <a:pPr marL="298450" marR="5080" indent="-285750">
              <a:spcBef>
                <a:spcPts val="270"/>
              </a:spcBef>
              <a:buFont typeface="Wingdings" charset="2"/>
              <a:buChar char="v"/>
            </a:pPr>
            <a:r>
              <a:rPr lang="ru-RU" spc="-5" dirty="0" smtClean="0">
                <a:cs typeface="Calibri"/>
              </a:rPr>
              <a:t>Экскурсии в финансовые учреждения города</a:t>
            </a:r>
          </a:p>
          <a:p>
            <a:pPr marL="298450" marR="5080" indent="-285750">
              <a:spcBef>
                <a:spcPts val="270"/>
              </a:spcBef>
              <a:buFont typeface="Wingdings" charset="2"/>
              <a:buChar char="v"/>
            </a:pPr>
            <a:endParaRPr lang="ru-RU" spc="-5" dirty="0" smtClean="0">
              <a:cs typeface="Calibri"/>
            </a:endParaRPr>
          </a:p>
          <a:p>
            <a:pPr marL="12700" marR="5080" indent="1905" algn="ctr">
              <a:spcBef>
                <a:spcPts val="270"/>
              </a:spcBef>
            </a:pPr>
            <a:endParaRPr dirty="0"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159825" y="499532"/>
            <a:ext cx="3374141" cy="170110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ru-RU" u="sng" spc="-5" dirty="0" smtClean="0">
                <a:latin typeface="Calibri"/>
                <a:cs typeface="Calibri"/>
              </a:rPr>
              <a:t>Родители</a:t>
            </a:r>
          </a:p>
          <a:p>
            <a:pPr marL="12700" algn="ctr">
              <a:spcBef>
                <a:spcPts val="105"/>
              </a:spcBef>
            </a:pPr>
            <a:endParaRPr lang="ru-RU" u="sng" spc="-5" dirty="0">
              <a:latin typeface="Calibri"/>
              <a:cs typeface="Calibri"/>
            </a:endParaRPr>
          </a:p>
          <a:p>
            <a:pPr marL="298450" indent="-285750">
              <a:spcBef>
                <a:spcPts val="105"/>
              </a:spcBef>
              <a:buFont typeface="Wingdings" charset="2"/>
              <a:buChar char="v"/>
            </a:pPr>
            <a:r>
              <a:rPr lang="ru-RU" spc="-5" dirty="0" smtClean="0">
                <a:latin typeface="Calibri"/>
                <a:cs typeface="Calibri"/>
              </a:rPr>
              <a:t>Организация родительского лектория для обучающихся «Финансовое образование: от родителей к детям»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959022" y="4018158"/>
            <a:ext cx="3607446" cy="2687274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065" marR="5080" algn="ctr">
              <a:spcBef>
                <a:spcPts val="315"/>
              </a:spcBef>
            </a:pPr>
            <a:r>
              <a:rPr lang="ru-RU" u="sng" dirty="0" smtClean="0">
                <a:latin typeface="Calibri"/>
                <a:cs typeface="Calibri"/>
              </a:rPr>
              <a:t>Педагоги</a:t>
            </a:r>
          </a:p>
          <a:p>
            <a:pPr marL="12065" marR="5080" algn="ctr">
              <a:spcBef>
                <a:spcPts val="315"/>
              </a:spcBef>
            </a:pPr>
            <a:endParaRPr lang="ru-RU" u="sng" dirty="0">
              <a:latin typeface="Calibri"/>
              <a:cs typeface="Calibri"/>
            </a:endParaRPr>
          </a:p>
          <a:p>
            <a:pPr marL="297815" marR="5080" indent="-285750">
              <a:spcBef>
                <a:spcPts val="315"/>
              </a:spcBef>
              <a:buFont typeface="Wingdings" charset="2"/>
              <a:buChar char="v"/>
            </a:pPr>
            <a:r>
              <a:rPr lang="ru-RU" dirty="0" smtClean="0">
                <a:latin typeface="Calibri"/>
                <a:cs typeface="Calibri"/>
              </a:rPr>
              <a:t>Прохождение курсов повышения квалификации по финансовой грамотности</a:t>
            </a:r>
          </a:p>
          <a:p>
            <a:pPr marL="297815" marR="5080" indent="-285750">
              <a:spcBef>
                <a:spcPts val="315"/>
              </a:spcBef>
              <a:buFont typeface="Wingdings" charset="2"/>
              <a:buChar char="v"/>
            </a:pPr>
            <a:endParaRPr lang="ru-RU" dirty="0">
              <a:latin typeface="Calibri"/>
              <a:cs typeface="Calibri"/>
            </a:endParaRPr>
          </a:p>
          <a:p>
            <a:pPr marL="297815" marR="5080" indent="-285750">
              <a:spcBef>
                <a:spcPts val="315"/>
              </a:spcBef>
              <a:buFont typeface="Wingdings" charset="2"/>
              <a:buChar char="v"/>
            </a:pPr>
            <a:r>
              <a:rPr lang="ru-RU" dirty="0" smtClean="0">
                <a:latin typeface="Calibri"/>
                <a:cs typeface="Calibri"/>
              </a:rPr>
              <a:t>Участие в </a:t>
            </a:r>
            <a:r>
              <a:rPr lang="ru-RU" dirty="0" err="1" smtClean="0">
                <a:latin typeface="Calibri"/>
                <a:cs typeface="Calibri"/>
              </a:rPr>
              <a:t>вебинарах</a:t>
            </a:r>
            <a:r>
              <a:rPr lang="ru-RU" dirty="0" smtClean="0">
                <a:latin typeface="Calibri"/>
                <a:cs typeface="Calibri"/>
              </a:rPr>
              <a:t>, круглых столах, организованных ВШЭ, Сбербанком и </a:t>
            </a:r>
            <a:r>
              <a:rPr lang="ru-RU" dirty="0" err="1" smtClean="0">
                <a:latin typeface="Calibri"/>
                <a:cs typeface="Calibri"/>
              </a:rPr>
              <a:t>др</a:t>
            </a:r>
            <a:r>
              <a:rPr lang="ru-RU" dirty="0" smtClean="0">
                <a:latin typeface="Calibri"/>
                <a:cs typeface="Calibri"/>
              </a:rPr>
              <a:t> организациями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486490" y="4583984"/>
            <a:ext cx="3072676" cy="215124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object 21"/>
          <p:cNvSpPr txBox="1"/>
          <p:nvPr/>
        </p:nvSpPr>
        <p:spPr>
          <a:xfrm>
            <a:off x="4592617" y="4518850"/>
            <a:ext cx="2810636" cy="22679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ru-RU" u="sng" spc="-5" dirty="0" smtClean="0">
                <a:latin typeface="Calibri"/>
                <a:cs typeface="Calibri"/>
              </a:rPr>
              <a:t>Выход </a:t>
            </a:r>
          </a:p>
          <a:p>
            <a:pPr marL="12700" algn="ctr">
              <a:spcBef>
                <a:spcPts val="105"/>
              </a:spcBef>
            </a:pPr>
            <a:r>
              <a:rPr lang="ru-RU" u="sng" spc="-5" dirty="0" smtClean="0">
                <a:latin typeface="Calibri"/>
                <a:cs typeface="Calibri"/>
              </a:rPr>
              <a:t>на районный уровень</a:t>
            </a:r>
          </a:p>
          <a:p>
            <a:pPr marL="12700" algn="ctr">
              <a:spcBef>
                <a:spcPts val="105"/>
              </a:spcBef>
            </a:pPr>
            <a:endParaRPr lang="ru-RU" u="sng" spc="-5" dirty="0">
              <a:latin typeface="Calibri"/>
              <a:cs typeface="Calibri"/>
            </a:endParaRPr>
          </a:p>
          <a:p>
            <a:pPr marL="298450" indent="-285750">
              <a:spcBef>
                <a:spcPts val="105"/>
              </a:spcBef>
              <a:buFont typeface="Wingdings" charset="2"/>
              <a:buChar char="v"/>
            </a:pPr>
            <a:r>
              <a:rPr lang="ru-RU" spc="-5" dirty="0" smtClean="0">
                <a:latin typeface="Calibri"/>
                <a:cs typeface="Calibri"/>
              </a:rPr>
              <a:t>Организация районного конкурса «Бизнес-идеи для развития </a:t>
            </a:r>
            <a:r>
              <a:rPr lang="ru-RU" spc="-5" dirty="0" smtClean="0">
                <a:latin typeface="Calibri"/>
                <a:cs typeface="Calibri"/>
              </a:rPr>
              <a:t>малого предпринимательства  </a:t>
            </a:r>
            <a:r>
              <a:rPr lang="ru-RU" spc="-5" dirty="0" smtClean="0">
                <a:latin typeface="Calibri"/>
                <a:cs typeface="Calibri"/>
              </a:rPr>
              <a:t>района»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8899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256</Words>
  <Application>Microsoft Macintosh PowerPoint</Application>
  <PresentationFormat>Другой</PresentationFormat>
  <Paragraphs>50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Calibri</vt:lpstr>
      <vt:lpstr>Palatino Linotype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Victoria Baranova</dc:creator>
  <cp:lastModifiedBy>Учетная запись Майкрософт</cp:lastModifiedBy>
  <cp:revision>13</cp:revision>
  <dcterms:created xsi:type="dcterms:W3CDTF">2021-08-11T18:31:34Z</dcterms:created>
  <dcterms:modified xsi:type="dcterms:W3CDTF">2024-06-02T06:10:48Z</dcterms:modified>
</cp:coreProperties>
</file>