
<file path=[Content_Types].xml><?xml version="1.0" encoding="utf-8"?>
<Types xmlns="http://schemas.openxmlformats.org/package/2006/content-types">
  <Default Extension="bmp" ContentType="image/bmp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07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5" r:id="rId8"/>
    <p:sldId id="266" r:id="rId9"/>
    <p:sldId id="267" r:id="rId10"/>
    <p:sldId id="262" r:id="rId11"/>
    <p:sldId id="263" r:id="rId12"/>
    <p:sldId id="268" r:id="rId13"/>
    <p:sldId id="269" r:id="rId14"/>
    <p:sldId id="270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80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bmp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bmp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31750" ty="-120650" sx="100000" sy="100000" flip="xy" algn="tl"/>
          </a:blipFill>
          <a:ln w="19050" cmpd="sng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>
            <a:outerShdw blurRad="63500" algn="ctr" rotWithShape="0">
              <a:prstClr val="black">
                <a:alpha val="40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solidFill>
            <a:schemeClr val="bg2"/>
          </a:solidFill>
          <a:ln w="9525" cap="sq" cmpd="sng" algn="ctr">
            <a:noFill/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127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n-ea"/>
                <a:cs typeface="+mn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rgbClr val="FFFFFF"/>
                </a:solidFill>
                <a:latin typeface="+mn-lt"/>
              </a:defRPr>
            </a:lvl1pPr>
          </a:lstStyle>
          <a:p>
            <a:fld id="{FE72B447-8E80-4E91-90BE-E632187EAD37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2080"/>
            <a:ext cx="5905500" cy="228600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6C2FA02-0925-410A-B7AB-CFDCB880B5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4491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E72B447-8E80-4E91-90BE-E632187EAD37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6C2FA02-0925-410A-B7AB-CFDCB880B5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38374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E72B447-8E80-4E91-90BE-E632187EAD37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6C2FA02-0925-410A-B7AB-CFDCB880B5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92868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1800"/>
            </a:lvl1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E72B447-8E80-4E91-90BE-E632187EAD37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6C2FA02-0925-410A-B7AB-CFDCB880B5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50551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0000"/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/>
            <a:tile tx="-31750" ty="-120650" sx="100000" sy="100000" flip="xy" algn="tl"/>
          </a:blipFill>
          <a:ln w="19050" cmpd="sng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>
            <a:outerShdw blurRad="63500" algn="ctr" rotWithShape="0">
              <a:prstClr val="black">
                <a:alpha val="40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solidFill>
            <a:schemeClr val="bg2"/>
          </a:solidFill>
          <a:ln w="9525" cap="sq" cmpd="sng" algn="ctr">
            <a:noFill/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127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n-ea"/>
                <a:cs typeface="+mn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tabLst>
                <a:tab pos="2633663" algn="l"/>
              </a:tabLst>
              <a:defRPr sz="1600">
                <a:solidFill>
                  <a:schemeClr val="tx2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</a:lstStyle>
          <a:p>
            <a:fld id="{FE72B447-8E80-4E91-90BE-E632187EAD37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896" y="5212080"/>
            <a:ext cx="5907024" cy="228600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2080"/>
            <a:ext cx="2112264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6C2FA02-0925-410A-B7AB-CFDCB880B5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59661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E72B447-8E80-4E91-90BE-E632187EAD37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6C2FA02-0925-410A-B7AB-CFDCB880B5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31263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E72B447-8E80-4E91-90BE-E632187EAD37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6C2FA02-0925-410A-B7AB-CFDCB880B5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21197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E72B447-8E80-4E91-90BE-E632187EAD37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6C2FA02-0925-410A-B7AB-CFDCB880B5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10059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E72B447-8E80-4E91-90BE-E632187EAD37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6C2FA02-0925-410A-B7AB-CFDCB880B5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78699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234693" y="237744"/>
            <a:ext cx="8633081" cy="6382512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75000"/>
              </a:schemeClr>
            </a:solidFill>
            <a:prstDash val="solid"/>
          </a:ln>
          <a:effectLst>
            <a:softEdge rad="0"/>
          </a:effectLst>
        </p:spPr>
      </p:sp>
      <p:sp>
        <p:nvSpPr>
          <p:cNvPr id="16" name="Rectangle 15"/>
          <p:cNvSpPr/>
          <p:nvPr/>
        </p:nvSpPr>
        <p:spPr>
          <a:xfrm>
            <a:off x="371856" y="374904"/>
            <a:ext cx="8353044" cy="6108192"/>
          </a:xfrm>
          <a:prstGeom prst="rect">
            <a:avLst/>
          </a:prstGeom>
          <a:solidFill>
            <a:schemeClr val="bg2"/>
          </a:solidFill>
          <a:ln w="6350" cap="sq" cmpd="sng" algn="ctr">
            <a:noFill/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chemeClr val="bg1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0575" y="704850"/>
            <a:ext cx="7562850" cy="514350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E72B447-8E80-4E91-90BE-E632187EAD37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439158" y="6214535"/>
            <a:ext cx="5184648" cy="256032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F6C2FA02-0925-410A-B7AB-CFDCB880B5C2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chemeClr val="tx1">
                <a:lumMod val="65000"/>
                <a:lumOff val="3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2531342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tx1"/>
          </a:solidFill>
          <a:ln w="6350" cap="sq">
            <a:solidFill>
              <a:schemeClr val="tx1">
                <a:lumMod val="7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solidFill>
            <a:schemeClr val="bg2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601076" cy="6382512"/>
          </a:xfrm>
          <a:solidFill>
            <a:srgbClr val="808080"/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FE72B447-8E80-4E91-90BE-E632187EAD37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6C2FA02-0925-410A-B7AB-CFDCB880B5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11194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75000"/>
              </a:schemeClr>
            </a:solidFill>
            <a:prstDash val="solid"/>
          </a:ln>
          <a:effectLst>
            <a:softEdge rad="0"/>
          </a:effectLst>
        </p:spPr>
      </p:sp>
      <p:sp>
        <p:nvSpPr>
          <p:cNvPr id="8" name="Rectangle 7"/>
          <p:cNvSpPr/>
          <p:nvPr/>
        </p:nvSpPr>
        <p:spPr>
          <a:xfrm>
            <a:off x="371856" y="374904"/>
            <a:ext cx="11448288" cy="6108192"/>
          </a:xfrm>
          <a:prstGeom prst="rect">
            <a:avLst/>
          </a:prstGeom>
          <a:solidFill>
            <a:schemeClr val="bg2"/>
          </a:solidFill>
          <a:ln w="6350" cap="sq" cmpd="sng" algn="ctr">
            <a:noFill/>
            <a:prstDash val="solid"/>
            <a:miter lim="800000"/>
          </a:ln>
          <a:effectLst/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9464" y="6214535"/>
            <a:ext cx="274320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bg2"/>
                </a:solidFill>
              </a:defRPr>
            </a:lvl1pPr>
          </a:lstStyle>
          <a:p>
            <a:fld id="{FE72B447-8E80-4E91-90BE-E632187EAD37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214535"/>
            <a:ext cx="521208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bg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48535" y="6214535"/>
            <a:ext cx="146304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bg2"/>
                </a:solidFill>
              </a:defRPr>
            </a:lvl1pPr>
          </a:lstStyle>
          <a:p>
            <a:fld id="{F6C2FA02-0925-410A-B7AB-CFDCB880B5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679889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908" r:id="rId1"/>
    <p:sldLayoutId id="2147483909" r:id="rId2"/>
    <p:sldLayoutId id="2147483910" r:id="rId3"/>
    <p:sldLayoutId id="2147483911" r:id="rId4"/>
    <p:sldLayoutId id="2147483912" r:id="rId5"/>
    <p:sldLayoutId id="2147483913" r:id="rId6"/>
    <p:sldLayoutId id="2147483914" r:id="rId7"/>
    <p:sldLayoutId id="2147483915" r:id="rId8"/>
    <p:sldLayoutId id="2147483916" r:id="rId9"/>
    <p:sldLayoutId id="2147483917" r:id="rId10"/>
    <p:sldLayoutId id="214748391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/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8A4230C-D0DA-49C0-B0ED-9CD243F801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61707" y="2454121"/>
            <a:ext cx="9068586" cy="2590800"/>
          </a:xfrm>
        </p:spPr>
        <p:txBody>
          <a:bodyPr/>
          <a:lstStyle/>
          <a:p>
            <a:r>
              <a:rPr lang="ru-RU" sz="8800" b="1" dirty="0">
                <a:effectLst/>
              </a:rPr>
              <a:t>Народный праздничный костюм</a:t>
            </a:r>
          </a:p>
        </p:txBody>
      </p:sp>
    </p:spTree>
    <p:extLst>
      <p:ext uri="{BB962C8B-B14F-4D97-AF65-F5344CB8AC3E}">
        <p14:creationId xmlns:p14="http://schemas.microsoft.com/office/powerpoint/2010/main" val="1493110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48DDDE1-9951-447E-A3C8-F1F8DC8D2F10}"/>
              </a:ext>
            </a:extLst>
          </p:cNvPr>
          <p:cNvSpPr txBox="1"/>
          <p:nvPr/>
        </p:nvSpPr>
        <p:spPr>
          <a:xfrm>
            <a:off x="1382485" y="420914"/>
            <a:ext cx="1008742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Отличительная черта русского национального костюма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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большое разнообразие головных уборов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95F8C36-247E-4897-9A7D-1DD015F2A69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82485" y="1498132"/>
            <a:ext cx="9427029" cy="4904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2687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5AB65E9-3F36-4216-BD6C-EB5C2B74D5E7}"/>
              </a:ext>
            </a:extLst>
          </p:cNvPr>
          <p:cNvSpPr txBox="1"/>
          <p:nvPr/>
        </p:nvSpPr>
        <p:spPr>
          <a:xfrm>
            <a:off x="769258" y="909046"/>
            <a:ext cx="5079999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русском народном костюме сохранились старинные головные уборы и сам обычай для замужней женщины прятать волосы, а для девушки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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оставлять их непокрытыми. </a:t>
            </a: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Этим обусловлена форма женского головного убора в виде закрытой шапочки и девичьего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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виде обруча или повязки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C3A32F9-E514-458C-A7CE-B8C70980678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1" y="529380"/>
            <a:ext cx="5079998" cy="5799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10426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CA10426-0CBB-4D8A-B90A-51BA9C0249B2}"/>
              </a:ext>
            </a:extLst>
          </p:cNvPr>
          <p:cNvSpPr txBox="1"/>
          <p:nvPr/>
        </p:nvSpPr>
        <p:spPr>
          <a:xfrm>
            <a:off x="8201442" y="1983121"/>
            <a:ext cx="371478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Традиционные узоры и орнаменты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515F20E-7C34-4711-A564-306FCA4E562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1613" y="470561"/>
            <a:ext cx="7699829" cy="5916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30457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F5BB996-6951-415E-AC34-CF6C5343E69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1225" y="435308"/>
            <a:ext cx="5385118" cy="631347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3E6ACFF-3210-4A80-A415-6AB4DF55752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0" y="435307"/>
            <a:ext cx="5544775" cy="6313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7636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B6D43F3-5BC7-47A1-BC71-1BFDF78F4DE6}"/>
              </a:ext>
            </a:extLst>
          </p:cNvPr>
          <p:cNvSpPr txBox="1"/>
          <p:nvPr/>
        </p:nvSpPr>
        <p:spPr>
          <a:xfrm>
            <a:off x="2100034" y="451001"/>
            <a:ext cx="882468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работа: эскиз русского народного праздничного костюма (женского)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696DAD8-A792-4AD1-A527-623A8CE028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54891" y="1644499"/>
            <a:ext cx="857250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99423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262E762-5E49-4DDA-B60E-A767B0868B8F}"/>
              </a:ext>
            </a:extLst>
          </p:cNvPr>
          <p:cNvSpPr txBox="1"/>
          <p:nvPr/>
        </p:nvSpPr>
        <p:spPr>
          <a:xfrm>
            <a:off x="667656" y="1351508"/>
            <a:ext cx="10856687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>
                <a:latin typeface="Times New Roman" panose="02020603050405020304" pitchFamily="18" charset="0"/>
                <a:cs typeface="Times New Roman" panose="02020603050405020304" pitchFamily="18" charset="0"/>
              </a:rPr>
              <a:t>В течение нескольких веков в разных концах земли Русской</a:t>
            </a:r>
          </a:p>
          <a:p>
            <a:pPr algn="ctr"/>
            <a:r>
              <a:rPr lang="ru-RU" sz="4400" b="1">
                <a:latin typeface="Times New Roman" panose="02020603050405020304" pitchFamily="18" charset="0"/>
                <a:cs typeface="Times New Roman" panose="02020603050405020304" pitchFamily="18" charset="0"/>
              </a:rPr>
              <a:t>складывались свои характерные особенности в одежде, и</a:t>
            </a:r>
          </a:p>
          <a:p>
            <a:pPr algn="ctr"/>
            <a:r>
              <a:rPr lang="ru-RU" sz="4400" b="1">
                <a:latin typeface="Times New Roman" panose="02020603050405020304" pitchFamily="18" charset="0"/>
                <a:cs typeface="Times New Roman" panose="02020603050405020304" pitchFamily="18" charset="0"/>
              </a:rPr>
              <a:t>люди строго придерживались местных традиций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02097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10AF67A-21C4-4A16-BF58-D20348D0EEC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600" y="441204"/>
            <a:ext cx="6779276" cy="597559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ACC6803-C353-4A1C-81D0-FC21828DAD40}"/>
              </a:ext>
            </a:extLst>
          </p:cNvPr>
          <p:cNvSpPr txBox="1"/>
          <p:nvPr/>
        </p:nvSpPr>
        <p:spPr>
          <a:xfrm>
            <a:off x="8200572" y="1413063"/>
            <a:ext cx="355600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Северорусский сарафанный комплекс составляли: рубаха, сарафан, пояс, душегрея, кокошник, украшения, обувь</a:t>
            </a:r>
          </a:p>
        </p:txBody>
      </p:sp>
    </p:spTree>
    <p:extLst>
      <p:ext uri="{BB962C8B-B14F-4D97-AF65-F5344CB8AC3E}">
        <p14:creationId xmlns:p14="http://schemas.microsoft.com/office/powerpoint/2010/main" val="31529440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59981AD-4EFE-47DA-9207-A163290DFB1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0514" y="481999"/>
            <a:ext cx="7155542" cy="589400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B637F1F-9930-42D1-A0ED-D534F62538A4}"/>
              </a:ext>
            </a:extLst>
          </p:cNvPr>
          <p:cNvSpPr txBox="1"/>
          <p:nvPr/>
        </p:nvSpPr>
        <p:spPr>
          <a:xfrm>
            <a:off x="8389257" y="982176"/>
            <a:ext cx="3367314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южнорусский комплекс входили: богато вышитая рубаха, клетчатая понева, пояс, передник, «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навершник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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наплечная одежда типа укороченной рубахи, другие детали и украшения, головной убор «сорока», обувь</a:t>
            </a:r>
          </a:p>
        </p:txBody>
      </p:sp>
    </p:spTree>
    <p:extLst>
      <p:ext uri="{BB962C8B-B14F-4D97-AF65-F5344CB8AC3E}">
        <p14:creationId xmlns:p14="http://schemas.microsoft.com/office/powerpoint/2010/main" val="24357010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DD630B5-BE88-4250-BEF3-01FDDF78E806}"/>
              </a:ext>
            </a:extLst>
          </p:cNvPr>
          <p:cNvSpPr txBox="1"/>
          <p:nvPr/>
        </p:nvSpPr>
        <p:spPr>
          <a:xfrm>
            <a:off x="7199086" y="1228394"/>
            <a:ext cx="4034971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праздничный наряд входили: нарядная безрукавка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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душегрей </a:t>
            </a:r>
          </a:p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похожа на сарафанчик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AE44062-18C3-4696-B88E-CF06E93BADC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924940">
            <a:off x="306651" y="240823"/>
            <a:ext cx="6930808" cy="637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46651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0E86A00-4610-41B8-949D-BC7B9DDD058D}"/>
              </a:ext>
            </a:extLst>
          </p:cNvPr>
          <p:cNvSpPr txBox="1"/>
          <p:nvPr/>
        </p:nvSpPr>
        <p:spPr>
          <a:xfrm>
            <a:off x="1262742" y="599319"/>
            <a:ext cx="56605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Рубаха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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основа женского народного костюма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0A4F287-5A60-40D6-84CA-8789EA5AA41C}"/>
              </a:ext>
            </a:extLst>
          </p:cNvPr>
          <p:cNvSpPr txBox="1"/>
          <p:nvPr/>
        </p:nvSpPr>
        <p:spPr>
          <a:xfrm>
            <a:off x="1074057" y="2119086"/>
            <a:ext cx="603794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Шилась из белого льняного или конопляного полотна. Украшалась вышивкой, которая оберегала женщину от дурного глаза. 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Сарафан одевался поверх рубахи, украшался спереди узорной полосой, тесьмой, серебряным кружевом, узорными пуговицами.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AF76454-7AEE-4F51-9FA9-D64341BBE95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89372" y="497344"/>
            <a:ext cx="3178627" cy="5863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3912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E79F403-4969-4A80-9213-1AB252186E89}"/>
              </a:ext>
            </a:extLst>
          </p:cNvPr>
          <p:cNvSpPr txBox="1"/>
          <p:nvPr/>
        </p:nvSpPr>
        <p:spPr>
          <a:xfrm>
            <a:off x="566056" y="1166842"/>
            <a:ext cx="290285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Вышивка на рубахе имела особое назначение: она не только украшала, но и оберегала, защищала женщину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63BE49A-275F-4289-B166-A9A251CED7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43275" y="537029"/>
            <a:ext cx="3884839" cy="57912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395BDB0-C562-40EA-9C53-7CDF16D5E7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86652" y="537030"/>
            <a:ext cx="3979635" cy="579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6537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0958035-DD06-4665-80D4-B39377057DE1}"/>
              </a:ext>
            </a:extLst>
          </p:cNvPr>
          <p:cNvSpPr txBox="1"/>
          <p:nvPr/>
        </p:nvSpPr>
        <p:spPr>
          <a:xfrm>
            <a:off x="452026" y="517669"/>
            <a:ext cx="3947885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северных и центральных губерниях Росси поверх рубахи девушки и женщины носили сарафаны.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Праздничный сарафан шили из дорогой ткани, украшали спереди узорной полосой, серебряным кружевом, узорными пуговицами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8670509-F734-4E6A-A5DC-D01630A8D88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99911" y="646464"/>
            <a:ext cx="3833853" cy="5565071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179654E-CC04-480B-9A0B-43421E3E076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06121" y="646464"/>
            <a:ext cx="3833853" cy="5565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59570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7B6AA2D-1140-4215-B87B-BA380471DEA9}"/>
              </a:ext>
            </a:extLst>
          </p:cNvPr>
          <p:cNvSpPr txBox="1"/>
          <p:nvPr/>
        </p:nvSpPr>
        <p:spPr>
          <a:xfrm>
            <a:off x="841830" y="639334"/>
            <a:ext cx="4049485" cy="59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Свадебный наряд шили задолго до торжества, т.к. он требовал много времени и труда. </a:t>
            </a: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 элементы костюма тщательно украшались оберегами от злых сил и напастей и символами, утверждающими счастье, долголетие, здоровое потомство</a:t>
            </a:r>
            <a:br>
              <a:rPr lang="ru-RU" dirty="0"/>
            </a:b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86A5EE8-F11A-47F6-8B93-32C75D72A30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7715" y="247801"/>
            <a:ext cx="4717142" cy="6362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508968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авон">
  <a:themeElements>
    <a:clrScheme name="Савон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26B02"/>
      </a:folHlink>
    </a:clrScheme>
    <a:fontScheme name="Савон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Савон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hade val="100000"/>
                <a:satMod val="300000"/>
              </a:schemeClr>
            </a:gs>
            <a:gs pos="100000">
              <a:schemeClr val="phClr">
                <a:tint val="100000"/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6728D11B-929E-4324-91B0-4A4DA4CAC3D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Савон</Template>
  <TotalTime>219</TotalTime>
  <Words>293</Words>
  <Application>Microsoft Office PowerPoint</Application>
  <PresentationFormat>Широкоэкранный</PresentationFormat>
  <Paragraphs>19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Arial</vt:lpstr>
      <vt:lpstr>Century Gothic</vt:lpstr>
      <vt:lpstr>Times New Roman</vt:lpstr>
      <vt:lpstr>Савон</vt:lpstr>
      <vt:lpstr>Народный праздничный костюм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Народный праздничный костюм</dc:title>
  <dc:creator>Елизавета Камбалова</dc:creator>
  <cp:lastModifiedBy>Елизавета Камбалова</cp:lastModifiedBy>
  <cp:revision>20</cp:revision>
  <dcterms:created xsi:type="dcterms:W3CDTF">2022-10-18T13:23:57Z</dcterms:created>
  <dcterms:modified xsi:type="dcterms:W3CDTF">2022-11-01T05:43:44Z</dcterms:modified>
</cp:coreProperties>
</file>