
<file path=[Content_Types].xml><?xml version="1.0" encoding="utf-8"?>
<Types xmlns="http://schemas.openxmlformats.org/package/2006/content-types">
  <Default Extension="bmp" ContentType="image/bmp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07" r:id="rId1"/>
  </p:sldMasterIdLst>
  <p:sldIdLst>
    <p:sldId id="256" r:id="rId2"/>
    <p:sldId id="257" r:id="rId3"/>
    <p:sldId id="259" r:id="rId4"/>
    <p:sldId id="271" r:id="rId5"/>
    <p:sldId id="272" r:id="rId6"/>
    <p:sldId id="273" r:id="rId7"/>
    <p:sldId id="274" r:id="rId8"/>
    <p:sldId id="275" r:id="rId9"/>
    <p:sldId id="276" r:id="rId10"/>
    <p:sldId id="277" r:id="rId11"/>
    <p:sldId id="268" r:id="rId12"/>
    <p:sldId id="269" r:id="rId13"/>
    <p:sldId id="270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80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bmp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bmp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31750" ty="-120650" sx="100000" sy="100000" flip="xy" algn="tl"/>
          </a:blipFill>
          <a:ln w="19050" cmpd="sng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>
            <a:outerShdw blurRad="63500" algn="ctr" rotWithShape="0">
              <a:prstClr val="black">
                <a:alpha val="40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solidFill>
            <a:schemeClr val="bg2"/>
          </a:solidFill>
          <a:ln w="9525" cap="sq" cmpd="sng" algn="ctr">
            <a:noFill/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127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n-ea"/>
                <a:cs typeface="+mn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rgbClr val="FFFFFF"/>
                </a:solidFill>
                <a:latin typeface="+mn-lt"/>
              </a:defRPr>
            </a:lvl1pPr>
          </a:lstStyle>
          <a:p>
            <a:fld id="{FE72B447-8E80-4E91-90BE-E632187EAD37}" type="datetimeFigureOut">
              <a:rPr lang="ru-RU" smtClean="0"/>
              <a:t>25.10.2022</a:t>
            </a:fld>
            <a:endParaRPr lang="ru-RU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2080"/>
            <a:ext cx="5905500" cy="228600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6C2FA02-0925-410A-B7AB-CFDCB880B5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4491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E72B447-8E80-4E91-90BE-E632187EAD37}" type="datetimeFigureOut">
              <a:rPr lang="ru-RU" smtClean="0"/>
              <a:t>25.10.2022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6C2FA02-0925-410A-B7AB-CFDCB880B5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38374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E72B447-8E80-4E91-90BE-E632187EAD37}" type="datetimeFigureOut">
              <a:rPr lang="ru-RU" smtClean="0"/>
              <a:t>25.10.2022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6C2FA02-0925-410A-B7AB-CFDCB880B5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92868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1800"/>
            </a:lvl1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E72B447-8E80-4E91-90BE-E632187EAD37}" type="datetimeFigureOut">
              <a:rPr lang="ru-RU" smtClean="0"/>
              <a:t>25.10.2022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6C2FA02-0925-410A-B7AB-CFDCB880B5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50551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0000"/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/>
            <a:tile tx="-31750" ty="-120650" sx="100000" sy="100000" flip="xy" algn="tl"/>
          </a:blipFill>
          <a:ln w="19050" cmpd="sng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>
            <a:outerShdw blurRad="63500" algn="ctr" rotWithShape="0">
              <a:prstClr val="black">
                <a:alpha val="40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solidFill>
            <a:schemeClr val="bg2"/>
          </a:solidFill>
          <a:ln w="9525" cap="sq" cmpd="sng" algn="ctr">
            <a:noFill/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127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n-ea"/>
                <a:cs typeface="+mn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tabLst>
                <a:tab pos="2633663" algn="l"/>
              </a:tabLst>
              <a:defRPr sz="1600">
                <a:solidFill>
                  <a:schemeClr val="tx2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</a:lstStyle>
          <a:p>
            <a:fld id="{FE72B447-8E80-4E91-90BE-E632187EAD37}" type="datetimeFigureOut">
              <a:rPr lang="ru-RU" smtClean="0"/>
              <a:t>25.10.2022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896" y="5212080"/>
            <a:ext cx="5907024" cy="228600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2080"/>
            <a:ext cx="2112264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6C2FA02-0925-410A-B7AB-CFDCB880B5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59661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E72B447-8E80-4E91-90BE-E632187EAD37}" type="datetimeFigureOut">
              <a:rPr lang="ru-RU" smtClean="0"/>
              <a:t>25.10.2022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6C2FA02-0925-410A-B7AB-CFDCB880B5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31263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E72B447-8E80-4E91-90BE-E632187EAD37}" type="datetimeFigureOut">
              <a:rPr lang="ru-RU" smtClean="0"/>
              <a:t>25.10.2022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6C2FA02-0925-410A-B7AB-CFDCB880B5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21197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E72B447-8E80-4E91-90BE-E632187EAD37}" type="datetimeFigureOut">
              <a:rPr lang="ru-RU" smtClean="0"/>
              <a:t>25.10.2022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6C2FA02-0925-410A-B7AB-CFDCB880B5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10059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E72B447-8E80-4E91-90BE-E632187EAD37}" type="datetimeFigureOut">
              <a:rPr lang="ru-RU" smtClean="0"/>
              <a:t>25.10.2022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6C2FA02-0925-410A-B7AB-CFDCB880B5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78699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234693" y="237744"/>
            <a:ext cx="8633081" cy="6382512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75000"/>
              </a:schemeClr>
            </a:solidFill>
            <a:prstDash val="solid"/>
          </a:ln>
          <a:effectLst>
            <a:softEdge rad="0"/>
          </a:effectLst>
        </p:spPr>
      </p:sp>
      <p:sp>
        <p:nvSpPr>
          <p:cNvPr id="16" name="Rectangle 15"/>
          <p:cNvSpPr/>
          <p:nvPr/>
        </p:nvSpPr>
        <p:spPr>
          <a:xfrm>
            <a:off x="371856" y="374904"/>
            <a:ext cx="8353044" cy="6108192"/>
          </a:xfrm>
          <a:prstGeom prst="rect">
            <a:avLst/>
          </a:prstGeom>
          <a:solidFill>
            <a:schemeClr val="bg2"/>
          </a:solidFill>
          <a:ln w="6350" cap="sq" cmpd="sng" algn="ctr">
            <a:noFill/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chemeClr val="bg1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0575" y="704850"/>
            <a:ext cx="7562850" cy="514350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E72B447-8E80-4E91-90BE-E632187EAD37}" type="datetimeFigureOut">
              <a:rPr lang="ru-RU" smtClean="0"/>
              <a:t>25.10.2022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439158" y="6214535"/>
            <a:ext cx="5184648" cy="256032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F6C2FA02-0925-410A-B7AB-CFDCB880B5C2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chemeClr val="tx1">
                <a:lumMod val="65000"/>
                <a:lumOff val="3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2531342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tx1"/>
          </a:solidFill>
          <a:ln w="6350" cap="sq">
            <a:solidFill>
              <a:schemeClr val="tx1">
                <a:lumMod val="7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solidFill>
            <a:schemeClr val="bg2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601076" cy="6382512"/>
          </a:xfrm>
          <a:solidFill>
            <a:srgbClr val="808080"/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FE72B447-8E80-4E91-90BE-E632187EAD37}" type="datetimeFigureOut">
              <a:rPr lang="ru-RU" smtClean="0"/>
              <a:t>25.10.2022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6C2FA02-0925-410A-B7AB-CFDCB880B5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11194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75000"/>
              </a:schemeClr>
            </a:solidFill>
            <a:prstDash val="solid"/>
          </a:ln>
          <a:effectLst>
            <a:softEdge rad="0"/>
          </a:effectLst>
        </p:spPr>
      </p:sp>
      <p:sp>
        <p:nvSpPr>
          <p:cNvPr id="8" name="Rectangle 7"/>
          <p:cNvSpPr/>
          <p:nvPr/>
        </p:nvSpPr>
        <p:spPr>
          <a:xfrm>
            <a:off x="371856" y="374904"/>
            <a:ext cx="11448288" cy="6108192"/>
          </a:xfrm>
          <a:prstGeom prst="rect">
            <a:avLst/>
          </a:prstGeom>
          <a:solidFill>
            <a:schemeClr val="bg2"/>
          </a:solidFill>
          <a:ln w="6350" cap="sq" cmpd="sng" algn="ctr">
            <a:noFill/>
            <a:prstDash val="solid"/>
            <a:miter lim="800000"/>
          </a:ln>
          <a:effectLst/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9464" y="6214535"/>
            <a:ext cx="274320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bg2"/>
                </a:solidFill>
              </a:defRPr>
            </a:lvl1pPr>
          </a:lstStyle>
          <a:p>
            <a:fld id="{FE72B447-8E80-4E91-90BE-E632187EAD37}" type="datetimeFigureOut">
              <a:rPr lang="ru-RU" smtClean="0"/>
              <a:t>25.10.2022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214535"/>
            <a:ext cx="521208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bg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48535" y="6214535"/>
            <a:ext cx="146304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bg2"/>
                </a:solidFill>
              </a:defRPr>
            </a:lvl1pPr>
          </a:lstStyle>
          <a:p>
            <a:fld id="{F6C2FA02-0925-410A-B7AB-CFDCB880B5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679889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908" r:id="rId1"/>
    <p:sldLayoutId id="2147483909" r:id="rId2"/>
    <p:sldLayoutId id="2147483910" r:id="rId3"/>
    <p:sldLayoutId id="2147483911" r:id="rId4"/>
    <p:sldLayoutId id="2147483912" r:id="rId5"/>
    <p:sldLayoutId id="2147483913" r:id="rId6"/>
    <p:sldLayoutId id="2147483914" r:id="rId7"/>
    <p:sldLayoutId id="2147483915" r:id="rId8"/>
    <p:sldLayoutId id="2147483916" r:id="rId9"/>
    <p:sldLayoutId id="2147483917" r:id="rId10"/>
    <p:sldLayoutId id="214748391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/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8A4230C-D0DA-49C0-B0ED-9CD243F801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61707" y="2454121"/>
            <a:ext cx="9068586" cy="2590800"/>
          </a:xfrm>
        </p:spPr>
        <p:txBody>
          <a:bodyPr/>
          <a:lstStyle/>
          <a:p>
            <a:r>
              <a:rPr lang="ru-RU" sz="8800" b="1" dirty="0">
                <a:effectLst/>
              </a:rPr>
              <a:t>Народный праздничный костюм</a:t>
            </a:r>
          </a:p>
        </p:txBody>
      </p:sp>
    </p:spTree>
    <p:extLst>
      <p:ext uri="{BB962C8B-B14F-4D97-AF65-F5344CB8AC3E}">
        <p14:creationId xmlns:p14="http://schemas.microsoft.com/office/powerpoint/2010/main" val="1493110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AF8DD14-9A6C-4667-BCAA-93425CB70227}"/>
              </a:ext>
            </a:extLst>
          </p:cNvPr>
          <p:cNvSpPr txBox="1"/>
          <p:nvPr/>
        </p:nvSpPr>
        <p:spPr>
          <a:xfrm>
            <a:off x="986971" y="449943"/>
            <a:ext cx="1082765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Большую роль в женских костюмах играли различные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украшения: серьги, нагрудники, гайтаны, наспинные и поясные подвески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D9D40B5-7D74-4958-8029-18B0793A49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0435" y="1540632"/>
            <a:ext cx="857250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32870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CA10426-0CBB-4D8A-B90A-51BA9C0249B2}"/>
              </a:ext>
            </a:extLst>
          </p:cNvPr>
          <p:cNvSpPr txBox="1"/>
          <p:nvPr/>
        </p:nvSpPr>
        <p:spPr>
          <a:xfrm>
            <a:off x="8201442" y="1983121"/>
            <a:ext cx="371478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Традиционные узоры и орнаменты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515F20E-7C34-4711-A564-306FCA4E562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1613" y="470561"/>
            <a:ext cx="7699829" cy="5916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30457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F5BB996-6951-415E-AC34-CF6C5343E69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1225" y="435308"/>
            <a:ext cx="5385118" cy="631347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3E6ACFF-3210-4A80-A415-6AB4DF55752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0" y="435307"/>
            <a:ext cx="5544775" cy="6313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7636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B6D43F3-5BC7-47A1-BC71-1BFDF78F4DE6}"/>
              </a:ext>
            </a:extLst>
          </p:cNvPr>
          <p:cNvSpPr txBox="1"/>
          <p:nvPr/>
        </p:nvSpPr>
        <p:spPr>
          <a:xfrm>
            <a:off x="2100034" y="451001"/>
            <a:ext cx="882468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работа: эскиз южно-русского народного костюма (женского)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696DAD8-A792-4AD1-A527-623A8CE028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54891" y="1644499"/>
            <a:ext cx="857250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99423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262E762-5E49-4DDA-B60E-A767B0868B8F}"/>
              </a:ext>
            </a:extLst>
          </p:cNvPr>
          <p:cNvSpPr txBox="1"/>
          <p:nvPr/>
        </p:nvSpPr>
        <p:spPr>
          <a:xfrm>
            <a:off x="667656" y="1351508"/>
            <a:ext cx="10856687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>
                <a:latin typeface="Times New Roman" panose="02020603050405020304" pitchFamily="18" charset="0"/>
                <a:cs typeface="Times New Roman" panose="02020603050405020304" pitchFamily="18" charset="0"/>
              </a:rPr>
              <a:t>В течение нескольких веков в разных концах земли Русской</a:t>
            </a:r>
          </a:p>
          <a:p>
            <a:pPr algn="ctr"/>
            <a:r>
              <a:rPr lang="ru-RU" sz="4400" b="1">
                <a:latin typeface="Times New Roman" panose="02020603050405020304" pitchFamily="18" charset="0"/>
                <a:cs typeface="Times New Roman" panose="02020603050405020304" pitchFamily="18" charset="0"/>
              </a:rPr>
              <a:t>складывались свои характерные особенности в одежде, и</a:t>
            </a:r>
          </a:p>
          <a:p>
            <a:pPr algn="ctr"/>
            <a:r>
              <a:rPr lang="ru-RU" sz="4400" b="1">
                <a:latin typeface="Times New Roman" panose="02020603050405020304" pitchFamily="18" charset="0"/>
                <a:cs typeface="Times New Roman" panose="02020603050405020304" pitchFamily="18" charset="0"/>
              </a:rPr>
              <a:t>люди строго придерживались местных традиций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02097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59981AD-4EFE-47DA-9207-A163290DFB1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0514" y="481999"/>
            <a:ext cx="7155542" cy="589400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B637F1F-9930-42D1-A0ED-D534F62538A4}"/>
              </a:ext>
            </a:extLst>
          </p:cNvPr>
          <p:cNvSpPr txBox="1"/>
          <p:nvPr/>
        </p:nvSpPr>
        <p:spPr>
          <a:xfrm>
            <a:off x="8389257" y="982176"/>
            <a:ext cx="3367314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южнорусский комплекс входили: богато вышитая рубаха, клетчатая понева, пояс, передник, «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навершник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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наплечная одежда типа укороченной рубахи, другие детали и украшения, головной убор «сорока», обувь</a:t>
            </a:r>
          </a:p>
        </p:txBody>
      </p:sp>
    </p:spTree>
    <p:extLst>
      <p:ext uri="{BB962C8B-B14F-4D97-AF65-F5344CB8AC3E}">
        <p14:creationId xmlns:p14="http://schemas.microsoft.com/office/powerpoint/2010/main" val="24357010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ABB53FB-0377-4CD6-9985-9E1B611288B8}"/>
              </a:ext>
            </a:extLst>
          </p:cNvPr>
          <p:cNvSpPr txBox="1"/>
          <p:nvPr/>
        </p:nvSpPr>
        <p:spPr>
          <a:xfrm>
            <a:off x="957943" y="1398548"/>
            <a:ext cx="5138057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Южнорусский костюм</a:t>
            </a:r>
          </a:p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(Тульская, Орловская,</a:t>
            </a:r>
          </a:p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Тамбовская, Рязанская,</a:t>
            </a:r>
          </a:p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Воронежская губернии)</a:t>
            </a:r>
          </a:p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более древний по</a:t>
            </a:r>
          </a:p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происхождению по</a:t>
            </a:r>
          </a:p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сравнению с другими</a:t>
            </a:r>
          </a:p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комплексами одежды.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D90BC17-B767-4D90-BFA7-C5D7E1954E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2571" y="511628"/>
            <a:ext cx="3889829" cy="5834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83610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06771D0-5A63-4745-B969-E9F818805E98}"/>
              </a:ext>
            </a:extLst>
          </p:cNvPr>
          <p:cNvSpPr txBox="1"/>
          <p:nvPr/>
        </p:nvSpPr>
        <p:spPr>
          <a:xfrm>
            <a:off x="624114" y="1166842"/>
            <a:ext cx="5080001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Определенный</a:t>
            </a:r>
          </a:p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отпечаток на</a:t>
            </a:r>
          </a:p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его</a:t>
            </a:r>
          </a:p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элементов наложило и</a:t>
            </a:r>
          </a:p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соседство в пограничных</a:t>
            </a:r>
          </a:p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районах с коренным</a:t>
            </a:r>
          </a:p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нерусским населением –</a:t>
            </a:r>
          </a:p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украинцами, белорусами,</a:t>
            </a:r>
          </a:p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мордвой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5378424-889A-43CA-A035-463C7BE993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2538" y="715608"/>
            <a:ext cx="6035348" cy="5426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3747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DFC3F43-B789-48C9-9C3B-44788CF19AD2}"/>
              </a:ext>
            </a:extLst>
          </p:cNvPr>
          <p:cNvSpPr txBox="1"/>
          <p:nvPr/>
        </p:nvSpPr>
        <p:spPr>
          <a:xfrm>
            <a:off x="1088570" y="889843"/>
            <a:ext cx="500743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Женский костюм</a:t>
            </a:r>
          </a:p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состоял из рубахи,</a:t>
            </a:r>
          </a:p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юбки-поневы,</a:t>
            </a:r>
          </a:p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передника-завесы,</a:t>
            </a:r>
          </a:p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сложного головного</a:t>
            </a:r>
          </a:p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убора из нескольких</a:t>
            </a:r>
          </a:p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элементов и шейных</a:t>
            </a:r>
          </a:p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украшений – бус, либо</a:t>
            </a:r>
          </a:p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гайтана.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234B107-C4C2-4407-B3B1-A17CB2AB6A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443127"/>
            <a:ext cx="4451302" cy="5971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58377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9A84828-45CD-4540-B11D-E9D39AD49E00}"/>
              </a:ext>
            </a:extLst>
          </p:cNvPr>
          <p:cNvSpPr txBox="1"/>
          <p:nvPr/>
        </p:nvSpPr>
        <p:spPr>
          <a:xfrm>
            <a:off x="626090" y="354041"/>
            <a:ext cx="109398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Вариации украшений и покроя основных элементов одежды значительно разнились в уездах и даже в отдельных деревнях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9A31F4E-E887-4AC0-9850-0A087D6703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641" y="1382728"/>
            <a:ext cx="5948442" cy="535915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C218D91-FC30-425A-A716-D0A54FF2CF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5314" y="1382728"/>
            <a:ext cx="5605819" cy="5359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6365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93380C0-4AB7-42A1-A56C-8112C01353C8}"/>
              </a:ext>
            </a:extLst>
          </p:cNvPr>
          <p:cNvSpPr txBox="1"/>
          <p:nvPr/>
        </p:nvSpPr>
        <p:spPr>
          <a:xfrm>
            <a:off x="812799" y="920621"/>
            <a:ext cx="5921829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Непременной</a:t>
            </a:r>
          </a:p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принадлежностью этого</a:t>
            </a:r>
          </a:p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комплекса был передник</a:t>
            </a:r>
          </a:p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(занавеска, </a:t>
            </a:r>
            <a:r>
              <a:rPr lang="ru-RU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запон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 Далее</a:t>
            </a:r>
          </a:p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следовала нагрудная</a:t>
            </a:r>
          </a:p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одежда, спускавшаяся чуть</a:t>
            </a:r>
          </a:p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ниже пояса и имевшая</a:t>
            </a:r>
          </a:p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самые различные</a:t>
            </a:r>
          </a:p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названия: </a:t>
            </a:r>
            <a:r>
              <a:rPr lang="ru-RU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навершник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шушун, </a:t>
            </a:r>
            <a:r>
              <a:rPr lang="ru-RU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шушпан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9CFBCF7-3448-4BCD-9654-EF6E45322C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0744" y="468087"/>
            <a:ext cx="3955142" cy="5932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2109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6428012-29F2-4212-8385-116FBE9CD055}"/>
              </a:ext>
            </a:extLst>
          </p:cNvPr>
          <p:cNvSpPr txBox="1"/>
          <p:nvPr/>
        </p:nvSpPr>
        <p:spPr>
          <a:xfrm>
            <a:off x="667658" y="455642"/>
            <a:ext cx="11277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Основу всех разновидностей южнорусских женских головных уборов типа «сороки» составляла сшитая из простеганного холста, уплотненная пенькой или берестой твердая налобная часть, надеваемая непосредственно на волосы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C3AF661-50F6-49E7-9E9D-DAD995B86D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8219" y="1655971"/>
            <a:ext cx="8575562" cy="4938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98704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авон">
  <a:themeElements>
    <a:clrScheme name="Савон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26B02"/>
      </a:folHlink>
    </a:clrScheme>
    <a:fontScheme name="Савон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Савон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hade val="100000"/>
                <a:satMod val="300000"/>
              </a:schemeClr>
            </a:gs>
            <a:gs pos="100000">
              <a:schemeClr val="phClr">
                <a:tint val="100000"/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6728D11B-929E-4324-91B0-4A4DA4CAC3D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Савон</Template>
  <TotalTime>262</TotalTime>
  <Words>244</Words>
  <Application>Microsoft Office PowerPoint</Application>
  <PresentationFormat>Широкоэкранный</PresentationFormat>
  <Paragraphs>46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Arial</vt:lpstr>
      <vt:lpstr>Century Gothic</vt:lpstr>
      <vt:lpstr>Times New Roman</vt:lpstr>
      <vt:lpstr>Савон</vt:lpstr>
      <vt:lpstr>Народный праздничный костюм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Народный праздничный костюм</dc:title>
  <dc:creator>Елизавета Камбалова</dc:creator>
  <cp:lastModifiedBy>Елизавета Камбалова</cp:lastModifiedBy>
  <cp:revision>27</cp:revision>
  <dcterms:created xsi:type="dcterms:W3CDTF">2022-10-18T13:23:57Z</dcterms:created>
  <dcterms:modified xsi:type="dcterms:W3CDTF">2022-10-25T16:09:41Z</dcterms:modified>
</cp:coreProperties>
</file>