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829DD-F4C2-4146-AF06-7AEEC3D24EEB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847E7-57EF-471B-AA10-2D5ABFE54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95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91540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24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11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4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109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79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25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13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16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624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357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54EAE5B6-490A-4A2D-818E-A42D511BFC36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823CF05A-2B3E-4668-8F86-18BD82C76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66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9089C1-EB9C-4ACE-B527-9C99D5F27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840" y="2218871"/>
            <a:ext cx="9418320" cy="2420257"/>
          </a:xfrm>
        </p:spPr>
        <p:txBody>
          <a:bodyPr>
            <a:normAutofit/>
          </a:bodyPr>
          <a:lstStyle/>
          <a:p>
            <a:pPr algn="ctr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Портретный жанр в истории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1619127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DE177F-CD59-4AD5-B94F-73F4465B6DCB}"/>
              </a:ext>
            </a:extLst>
          </p:cNvPr>
          <p:cNvSpPr txBox="1"/>
          <p:nvPr/>
        </p:nvSpPr>
        <p:spPr>
          <a:xfrm>
            <a:off x="3768271" y="316076"/>
            <a:ext cx="46554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Камерный портрет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62E5D1-49C9-49F6-8586-B7DBB9C32C9E}"/>
              </a:ext>
            </a:extLst>
          </p:cNvPr>
          <p:cNvSpPr txBox="1"/>
          <p:nvPr/>
        </p:nvSpPr>
        <p:spPr>
          <a:xfrm>
            <a:off x="2679699" y="1107979"/>
            <a:ext cx="6832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(обычно небольшого формата и изображает человека или несколько человек с близкого расстояния, передавая переживания, характер героя)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420803-63E3-46D5-9F81-7AC58E9BAD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27" y="2213361"/>
            <a:ext cx="3576752" cy="44564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3A026B-27B2-4BFD-A788-1D1A382523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2574" y="2213361"/>
            <a:ext cx="3525483" cy="44564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A32E3B-2E68-43A7-A20F-BE5F8A14F43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842" y="2219064"/>
            <a:ext cx="3399498" cy="445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4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EB5B10-44BF-489B-B08B-A2C26BCC9659}"/>
              </a:ext>
            </a:extLst>
          </p:cNvPr>
          <p:cNvSpPr txBox="1"/>
          <p:nvPr/>
        </p:nvSpPr>
        <p:spPr>
          <a:xfrm>
            <a:off x="4477657" y="429080"/>
            <a:ext cx="3236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Автопортрет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A615F5-1770-4CD2-A47F-A1E4922D3A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57" y="1625599"/>
            <a:ext cx="3786743" cy="46736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16E8E2-8E69-4740-AF91-CD01403E23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404" y="1625599"/>
            <a:ext cx="4023974" cy="48033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273FE9-1799-4A7F-A24D-229CD3B571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7520" y="1658764"/>
            <a:ext cx="3657147" cy="464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1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B7CA90-AE34-4B6C-B151-D700D0C39182}"/>
              </a:ext>
            </a:extLst>
          </p:cNvPr>
          <p:cNvSpPr txBox="1"/>
          <p:nvPr/>
        </p:nvSpPr>
        <p:spPr>
          <a:xfrm>
            <a:off x="3020786" y="387420"/>
            <a:ext cx="61504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портрет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Дирк Якобс Групповой портрет корпорации    амстердамских стрелков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(Девять стрелков роты ) 1561 г.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FF3629-4C93-4DE4-B82B-85F142FEA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29" y="2435730"/>
            <a:ext cx="8433458" cy="419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61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B7F5FD-3C08-4790-B806-7EE35EA3E206}"/>
              </a:ext>
            </a:extLst>
          </p:cNvPr>
          <p:cNvSpPr txBox="1"/>
          <p:nvPr/>
        </p:nvSpPr>
        <p:spPr>
          <a:xfrm>
            <a:off x="5110843" y="519276"/>
            <a:ext cx="19703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Шарж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3DC5A9-7EA8-4393-AB3D-400B2E81E41A}"/>
              </a:ext>
            </a:extLst>
          </p:cNvPr>
          <p:cNvSpPr txBox="1"/>
          <p:nvPr/>
        </p:nvSpPr>
        <p:spPr>
          <a:xfrm>
            <a:off x="3044372" y="1227162"/>
            <a:ext cx="61032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(неправдоподобное преувеличение в обрисовке лица или явления, разновидность карикатуры)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1C131D-D3B4-40CB-8C91-742CAEAAC4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542" y="1995397"/>
            <a:ext cx="9612716" cy="476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44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3ADBE0-BF67-4492-9BC7-7DE6A5BEF889}"/>
              </a:ext>
            </a:extLst>
          </p:cNvPr>
          <p:cNvSpPr txBox="1"/>
          <p:nvPr/>
        </p:nvSpPr>
        <p:spPr>
          <a:xfrm>
            <a:off x="1698171" y="298143"/>
            <a:ext cx="92601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портрет в технике «шарж»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B2A218-2516-43B5-939F-4578CC4EAA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257" y="1726459"/>
            <a:ext cx="3535680" cy="50441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B1CE41-31A8-4675-BEFF-ADF0A19F43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52" y="1716319"/>
            <a:ext cx="3535680" cy="505086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ADB077-5AE9-40C8-A085-8C697204AC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937" y="1726459"/>
            <a:ext cx="4719471" cy="492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42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510615-8C08-4BAF-B085-A8C72CA4CFAA}"/>
              </a:ext>
            </a:extLst>
          </p:cNvPr>
          <p:cNvSpPr txBox="1"/>
          <p:nvPr/>
        </p:nvSpPr>
        <p:spPr>
          <a:xfrm>
            <a:off x="3557813" y="298470"/>
            <a:ext cx="473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портрет?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AC16E-BE17-4589-A89E-91A48A5323F4}"/>
              </a:ext>
            </a:extLst>
          </p:cNvPr>
          <p:cNvSpPr txBox="1"/>
          <p:nvPr/>
        </p:nvSpPr>
        <p:spPr>
          <a:xfrm>
            <a:off x="700314" y="1336999"/>
            <a:ext cx="571499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– жанр изобразительного искусства, изображение одного человека или группы людей, передача внешнего, индивидуального сходства, характера человека и его духовный мир.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9A49D5-E801-4FC0-B4DA-58681F018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553" y="1216756"/>
            <a:ext cx="3645808" cy="54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0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9C8B58-68AA-4C15-BB6B-EBA8D75BF5E7}"/>
              </a:ext>
            </a:extLst>
          </p:cNvPr>
          <p:cNvSpPr txBox="1"/>
          <p:nvPr/>
        </p:nvSpPr>
        <p:spPr>
          <a:xfrm>
            <a:off x="3753757" y="177682"/>
            <a:ext cx="46844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развития портретного жанра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B17EE3-31AD-401B-89E9-CD0D8C0AC966}"/>
              </a:ext>
            </a:extLst>
          </p:cNvPr>
          <p:cNvSpPr txBox="1"/>
          <p:nvPr/>
        </p:nvSpPr>
        <p:spPr>
          <a:xfrm>
            <a:off x="4738914" y="1361908"/>
            <a:ext cx="2714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Египет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(скульптуры)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D5D319-BFE8-4FE7-9A03-C49C425423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02" y="2112533"/>
            <a:ext cx="4511412" cy="33835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394665-4007-42BD-B6FA-A5D18CA821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080" y="3429000"/>
            <a:ext cx="3350006" cy="2781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1F15F0-55F8-4ECA-A1CF-8F9FE19303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347" y="1274818"/>
            <a:ext cx="3359099" cy="4963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0A19FE-D19C-4884-9BD2-FA9B998636CB}"/>
              </a:ext>
            </a:extLst>
          </p:cNvPr>
          <p:cNvSpPr txBox="1"/>
          <p:nvPr/>
        </p:nvSpPr>
        <p:spPr>
          <a:xfrm>
            <a:off x="4350298" y="6257942"/>
            <a:ext cx="3102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Хатшепсут, царица Египта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51B58D-B6C8-4337-B563-4846D66F3251}"/>
              </a:ext>
            </a:extLst>
          </p:cNvPr>
          <p:cNvSpPr txBox="1"/>
          <p:nvPr/>
        </p:nvSpPr>
        <p:spPr>
          <a:xfrm>
            <a:off x="8240140" y="6238024"/>
            <a:ext cx="25508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Нифертити жена фараона Эхнатона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07E127-2EFF-4DA6-9736-E90EDE859766}"/>
              </a:ext>
            </a:extLst>
          </p:cNvPr>
          <p:cNvSpPr txBox="1"/>
          <p:nvPr/>
        </p:nvSpPr>
        <p:spPr>
          <a:xfrm>
            <a:off x="298518" y="5538831"/>
            <a:ext cx="380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Нофрет, жена царевича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Рахотеп</a:t>
            </a:r>
            <a:r>
              <a:rPr lang="ru-RU" b="1" dirty="0" err="1"/>
              <a:t>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89289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0F3ACF-288F-49DA-95DD-61E5A536F1FA}"/>
              </a:ext>
            </a:extLst>
          </p:cNvPr>
          <p:cNvSpPr txBox="1"/>
          <p:nvPr/>
        </p:nvSpPr>
        <p:spPr>
          <a:xfrm>
            <a:off x="2804886" y="363831"/>
            <a:ext cx="6582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Древняя Греция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(идеализированные портреты поэтов, философов, общественных деятелей)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411A5B-0CE3-49BB-BC78-70C4B39369EB}"/>
              </a:ext>
            </a:extLst>
          </p:cNvPr>
          <p:cNvSpPr txBox="1"/>
          <p:nvPr/>
        </p:nvSpPr>
        <p:spPr>
          <a:xfrm>
            <a:off x="712616" y="6309503"/>
            <a:ext cx="3145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Перикл 450 г. до нашей эры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5B7464-7A5D-4376-A0AE-8B35DE86A75D}"/>
              </a:ext>
            </a:extLst>
          </p:cNvPr>
          <p:cNvSpPr txBox="1"/>
          <p:nvPr/>
        </p:nvSpPr>
        <p:spPr>
          <a:xfrm>
            <a:off x="4265127" y="6309503"/>
            <a:ext cx="3305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   III в. до нашей эры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D365E1-C1AF-4AE9-9CF9-1CF4B731DE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616" y="1857829"/>
            <a:ext cx="3294822" cy="44543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CCBBA4-413B-46BF-90A1-26EAA5F136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5127" y="1898866"/>
            <a:ext cx="3305627" cy="44106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17A0B42-07C2-431F-B31D-09E368B3D3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443" y="1906897"/>
            <a:ext cx="2955671" cy="44319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9E2F3B7-E515-4663-BC64-0E388F680DBF}"/>
              </a:ext>
            </a:extLst>
          </p:cNvPr>
          <p:cNvSpPr txBox="1"/>
          <p:nvPr/>
        </p:nvSpPr>
        <p:spPr>
          <a:xfrm>
            <a:off x="8522506" y="6338832"/>
            <a:ext cx="15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Давид 1504 г.</a:t>
            </a:r>
          </a:p>
        </p:txBody>
      </p:sp>
    </p:spTree>
    <p:extLst>
      <p:ext uri="{BB962C8B-B14F-4D97-AF65-F5344CB8AC3E}">
        <p14:creationId xmlns:p14="http://schemas.microsoft.com/office/powerpoint/2010/main" val="98247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E8D0A9-0514-4370-B25F-BF27A49A8F8D}"/>
              </a:ext>
            </a:extLst>
          </p:cNvPr>
          <p:cNvSpPr txBox="1"/>
          <p:nvPr/>
        </p:nvSpPr>
        <p:spPr>
          <a:xfrm>
            <a:off x="2599871" y="304801"/>
            <a:ext cx="6992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Рим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(интерес к конкретному человеку, отражение индивидуальных черт)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5BC0A7-AB08-4BC5-8030-A2B649C18D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78" y="1775976"/>
            <a:ext cx="3340293" cy="45348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5FA976-8209-4159-B754-B5559EBA43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49" b="97099" l="9625" r="92875">
                        <a14:foregroundMark x1="57750" y1="11412" x2="50125" y2="5899"/>
                        <a14:foregroundMark x1="50125" y1="5899" x2="39000" y2="5126"/>
                        <a14:foregroundMark x1="39000" y1="5126" x2="27750" y2="10445"/>
                        <a14:foregroundMark x1="57750" y1="8317" x2="51375" y2="4545"/>
                        <a14:foregroundMark x1="11250" y1="61992" x2="9625" y2="70503"/>
                        <a14:foregroundMark x1="9625" y1="70503" x2="11000" y2="73114"/>
                        <a14:foregroundMark x1="86500" y1="53288" x2="93375" y2="59768"/>
                        <a14:foregroundMark x1="93375" y1="59768" x2="92875" y2="67602"/>
                        <a14:foregroundMark x1="92875" y1="67602" x2="89250" y2="74371"/>
                        <a14:foregroundMark x1="31750" y1="88781" x2="33000" y2="97195"/>
                        <a14:foregroundMark x1="33000" y1="97195" x2="43250" y2="98936"/>
                        <a14:foregroundMark x1="43250" y1="98936" x2="53500" y2="98839"/>
                        <a14:foregroundMark x1="53500" y1="98839" x2="55000" y2="90426"/>
                        <a14:foregroundMark x1="55000" y1="90426" x2="54375" y2="88975"/>
                        <a14:foregroundMark x1="35750" y1="91876" x2="43250" y2="97679"/>
                        <a14:foregroundMark x1="43250" y1="97679" x2="53750" y2="92843"/>
                        <a14:foregroundMark x1="53750" y1="92843" x2="52625" y2="89942"/>
                        <a14:foregroundMark x1="35125" y1="94971" x2="45625" y2="97099"/>
                        <a14:foregroundMark x1="45625" y1="97099" x2="54375" y2="944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594" y="1670692"/>
            <a:ext cx="3671492" cy="47454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21BA76-F753-4EB3-8312-7405588D8856}"/>
              </a:ext>
            </a:extLst>
          </p:cNvPr>
          <p:cNvSpPr txBox="1"/>
          <p:nvPr/>
        </p:nvSpPr>
        <p:spPr>
          <a:xfrm>
            <a:off x="3954907" y="6211669"/>
            <a:ext cx="3450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Гай Юлий Цезарь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прижизненный портрет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B61F22-1936-4293-86CB-73762ED8EA42}"/>
              </a:ext>
            </a:extLst>
          </p:cNvPr>
          <p:cNvSpPr txBox="1"/>
          <p:nvPr/>
        </p:nvSpPr>
        <p:spPr>
          <a:xfrm>
            <a:off x="615233" y="6396991"/>
            <a:ext cx="3450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Цицерон 2 век до нашей эры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FC511D-FFC4-44D9-B3E3-8D3645C7C1E9}"/>
              </a:ext>
            </a:extLst>
          </p:cNvPr>
          <p:cNvSpPr txBox="1"/>
          <p:nvPr/>
        </p:nvSpPr>
        <p:spPr>
          <a:xfrm>
            <a:off x="7294582" y="6396991"/>
            <a:ext cx="3653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 Аврелий  2 век нашей эры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2375F96-C794-49A4-8C68-9B2163299D9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8" b="96463" l="9369" r="91587">
                        <a14:foregroundMark x1="68642" y1="11220" x2="59656" y2="6585"/>
                        <a14:foregroundMark x1="59656" y1="6585" x2="48184" y2="6098"/>
                        <a14:foregroundMark x1="48184" y1="6098" x2="38623" y2="10610"/>
                        <a14:foregroundMark x1="88910" y1="51463" x2="91778" y2="57805"/>
                        <a14:foregroundMark x1="9560" y1="49756" x2="10134" y2="55488"/>
                        <a14:foregroundMark x1="36138" y1="89268" x2="43403" y2="95732"/>
                        <a14:foregroundMark x1="43403" y1="95732" x2="57553" y2="95732"/>
                        <a14:foregroundMark x1="57553" y1="95732" x2="69598" y2="96463"/>
                        <a14:foregroundMark x1="69598" y1="96463" x2="68260" y2="88902"/>
                        <a14:foregroundMark x1="68260" y1="88902" x2="61568" y2="868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813" y="1560280"/>
            <a:ext cx="3029912" cy="47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20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20CE41-96D3-4CB4-A364-BC6424BD7D9D}"/>
              </a:ext>
            </a:extLst>
          </p:cNvPr>
          <p:cNvSpPr txBox="1"/>
          <p:nvPr/>
        </p:nvSpPr>
        <p:spPr>
          <a:xfrm>
            <a:off x="3005364" y="409806"/>
            <a:ext cx="618127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Возрождения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(впервые появилось портретное сходство с изображаемым человеком)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A33F11-03CC-4287-ABB4-C4C12942EB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78" y="1794801"/>
            <a:ext cx="3726222" cy="48197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C49A1B-5092-4788-B3C1-36E7F55424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281" y="1800886"/>
            <a:ext cx="3428833" cy="48136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130EAD-D19F-4937-B236-136C5126E6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9396" y="1794802"/>
            <a:ext cx="3874825" cy="481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52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2307D2-66BE-4E91-B96D-FC02CC46D912}"/>
              </a:ext>
            </a:extLst>
          </p:cNvPr>
          <p:cNvSpPr txBox="1"/>
          <p:nvPr/>
        </p:nvSpPr>
        <p:spPr>
          <a:xfrm>
            <a:off x="4131129" y="345105"/>
            <a:ext cx="39297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портрет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XVIII-XIX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1CA6D3-C68F-4090-B7BF-28A1C93C9C63}"/>
              </a:ext>
            </a:extLst>
          </p:cNvPr>
          <p:cNvSpPr txBox="1"/>
          <p:nvPr/>
        </p:nvSpPr>
        <p:spPr>
          <a:xfrm>
            <a:off x="201386" y="2293847"/>
            <a:ext cx="392974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(появляются серии портретов знатных людей, пронизанных лиризмом и духовностью)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(Ф.С. Рокотов, Д.Г. Левицкий, В.Л.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Боровиковский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98FD39-69B2-4EAA-81DA-BFED565B8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129" y="1415327"/>
            <a:ext cx="3647975" cy="53071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445FCB-C15E-42E3-BF40-BF55297D2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71" y="1404688"/>
            <a:ext cx="3647976" cy="531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2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E97AE3-A686-40EC-B974-D1AB8F498B2D}"/>
              </a:ext>
            </a:extLst>
          </p:cNvPr>
          <p:cNvSpPr txBox="1"/>
          <p:nvPr/>
        </p:nvSpPr>
        <p:spPr>
          <a:xfrm>
            <a:off x="3044372" y="271306"/>
            <a:ext cx="61032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веке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Изображение реалистичное изменилось на абстрактные образы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662987-7F29-45A9-AF9A-599D1FABC7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086" y="1803865"/>
            <a:ext cx="3461778" cy="43618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583C7E-79A2-4ED9-8B26-75B9F38F9BB5}"/>
              </a:ext>
            </a:extLst>
          </p:cNvPr>
          <p:cNvSpPr txBox="1"/>
          <p:nvPr/>
        </p:nvSpPr>
        <p:spPr>
          <a:xfrm>
            <a:off x="2340368" y="6211669"/>
            <a:ext cx="268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Пабло Пикассо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«Женщина с цветком»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BE0FEF-F749-43B7-89FF-31E7C8BC30B5}"/>
              </a:ext>
            </a:extLst>
          </p:cNvPr>
          <p:cNvSpPr txBox="1"/>
          <p:nvPr/>
        </p:nvSpPr>
        <p:spPr>
          <a:xfrm>
            <a:off x="6387195" y="6211668"/>
            <a:ext cx="25799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крестьянина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Казимир Малевич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8889AB-70F9-489A-A17B-280B478E8B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803865"/>
            <a:ext cx="3236329" cy="436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8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8228AC-FEBE-4CCA-A96D-0AD3687C0777}"/>
              </a:ext>
            </a:extLst>
          </p:cNvPr>
          <p:cNvSpPr txBox="1"/>
          <p:nvPr/>
        </p:nvSpPr>
        <p:spPr>
          <a:xfrm>
            <a:off x="4007757" y="187106"/>
            <a:ext cx="417648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портрета существуют?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D5EF2D-A0CC-4B3B-8863-6E34BC60FA05}"/>
              </a:ext>
            </a:extLst>
          </p:cNvPr>
          <p:cNvSpPr txBox="1"/>
          <p:nvPr/>
        </p:nvSpPr>
        <p:spPr>
          <a:xfrm>
            <a:off x="3761013" y="798367"/>
            <a:ext cx="46699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Парадный портрет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85B068-8A8B-4543-B4F4-A03C8B69FD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633217"/>
            <a:ext cx="4029928" cy="51346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0B1CA4-E25C-4245-A452-38F0CA1FEC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7940" y="1607327"/>
            <a:ext cx="4151373" cy="516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80817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94</TotalTime>
  <Words>260</Words>
  <Application>Microsoft Office PowerPoint</Application>
  <PresentationFormat>Широкоэкранный</PresentationFormat>
  <Paragraphs>37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Schoolbook</vt:lpstr>
      <vt:lpstr>Times New Roman</vt:lpstr>
      <vt:lpstr>Wingdings 2</vt:lpstr>
      <vt:lpstr>Вид</vt:lpstr>
      <vt:lpstr>Портретный жанр в истории искусства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Портретный жанр в истории искусства</dc:title>
  <dc:creator>Елизавета Камбалова</dc:creator>
  <cp:lastModifiedBy>Елизавета Камбалова</cp:lastModifiedBy>
  <cp:revision>46</cp:revision>
  <dcterms:created xsi:type="dcterms:W3CDTF">2022-12-11T10:46:54Z</dcterms:created>
  <dcterms:modified xsi:type="dcterms:W3CDTF">2024-06-01T14:52:20Z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887741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S9.2.0</vt:lpwstr>
  </property>
</Properties>
</file>