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80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C9E05BB-A0D3-4B18-8855-5E98E67ED7B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DE70FE0-FC09-4385-9272-AA53A49580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FFB5FDB-2FA9-4D45-9B4A-75BA3AA2AB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EA0D0-2979-44E9-8826-3CE82253641C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0F3DF85-99EC-4A1F-AA6C-F2DA725F98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3A1651A-BA5A-4129-AE47-A4A2AE3F59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D73C7-A2EE-445B-B9E9-BC3990D65C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13433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68B153-434A-40C8-8DFE-AD9C7631C4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00B047D-2A06-4455-A9D8-36A4979351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2C91BC0-2326-4EAF-A362-2AFEE69AA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EA0D0-2979-44E9-8826-3CE82253641C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FBB4BA2-7037-4EE0-8D82-9434E9923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D128F4E-828A-4BB9-A959-1DDD8156FF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D73C7-A2EE-445B-B9E9-BC3990D65C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83304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34243DF0-FFF4-4A34-9131-54C989ADEF4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167FD69-6D69-41AF-9721-703AF6D5C01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0364710-34A9-4E73-B7A7-488B0F7B28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EA0D0-2979-44E9-8826-3CE82253641C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C084ACF-C699-48F4-BDD3-084F484534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8FFD408-961A-4C80-8B7B-56876E4043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D73C7-A2EE-445B-B9E9-BC3990D65C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86265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2B364AD-115B-46C1-BFD9-9380770E4B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4599812-C942-4F87-B0C9-7D124CE857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14BC122-701F-438F-A630-8A1FAEB925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EA0D0-2979-44E9-8826-3CE82253641C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E151646-E1CC-40FC-9A04-C44BF9AF15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0E27E8C-E9F2-4C7C-8245-1E36BA90C3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D73C7-A2EE-445B-B9E9-BC3990D65C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76358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C6FBCA-564A-414A-BA49-9800BCBF6A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ABA41D5-6E8B-48E9-9F10-D1CC80948D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66100A6-0046-4CE6-B855-8F05A14688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EA0D0-2979-44E9-8826-3CE82253641C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B12E119-17E3-4B0B-ADEE-54C73F3E75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1B29210-1915-4D25-B75A-8AE6305523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D73C7-A2EE-445B-B9E9-BC3990D65C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07427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5D33E7-6426-482C-AF4C-E9BCC67DA4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FA85310-5771-43EA-AB49-F61AD1C4B9F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F153015-F5E2-4AFF-A6EF-4CC0C0BD2B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B0F4BB4-4B09-4401-97C8-E006D176A5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EA0D0-2979-44E9-8826-3CE82253641C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983FCED-B410-4AAB-8954-6FB433CE69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59554CF-CD74-450A-9E88-41D24F5368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D73C7-A2EE-445B-B9E9-BC3990D65C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26862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4B9A28-A6E6-48E3-99CA-C4235324C7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E670C42-EB41-4AF9-92A7-A773BEB6F1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E1AE546-A435-4EA4-9A0C-5A5B6226B8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FD45B036-F674-44CF-B4C2-B1C4FFF1254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792E1281-485D-402F-9DCF-926AADC19A7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70C88050-8B48-4F86-81A1-7F219F01E6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EA0D0-2979-44E9-8826-3CE82253641C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6A42F02D-7C4A-4429-86CD-EE21DE2A4E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00294D73-1E2F-4130-B774-E2584733F1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D73C7-A2EE-445B-B9E9-BC3990D65C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95241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BE6FAB-C934-4A79-9C41-0181C76986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7DBBE0B6-3F75-47C6-A9A8-6F1A871A0B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EA0D0-2979-44E9-8826-3CE82253641C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D8B72DC-0C52-458E-8F93-D1A97FE8F0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B0AE2696-8237-4A9B-8513-9060C41B2A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D73C7-A2EE-445B-B9E9-BC3990D65C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9904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0D7B8D65-28F2-45E4-942A-21C32353CD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EA0D0-2979-44E9-8826-3CE82253641C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3E340366-259C-48A6-84FC-3DBF365748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2B2E373-9D92-43E7-B8A1-FE1DF7BD92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D73C7-A2EE-445B-B9E9-BC3990D65C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7250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8B265CA-31B2-4EA2-A876-8A7B92E2D2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4B76A0D-BDF1-4A71-A338-9CA00DB398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D9F08A8-90E1-48BD-92DD-0EA279F958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FDF9C6A-B9B3-4DB5-95A8-F96F9F0F16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EA0D0-2979-44E9-8826-3CE82253641C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3B631BF-C906-4F46-AB6D-794085020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150FBA4-7A78-497D-AFEE-0119BA88BD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D73C7-A2EE-445B-B9E9-BC3990D65C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81138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B9AFC3E-D007-4EA3-A42B-C66E535C7E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15F4536D-004E-4404-A875-A17FEBC4EBF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D49CC98-743D-4C62-9BFA-B6805E5FF2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115F62F-F6CD-4CE6-9612-0A540182A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EA0D0-2979-44E9-8826-3CE82253641C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38A387C-8C8D-4301-AB0E-AC459A18BB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0EDC543-AD8E-4C15-9EE3-FAF88C7D19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D73C7-A2EE-445B-B9E9-BC3990D65C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50474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5ADF1C1-003F-4DAF-882E-02CB687B27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3E86B02-65D2-4AFC-9C72-FF760809C1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A80C93A-C985-43F9-9985-2FA0DE1E0E4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BEA0D0-2979-44E9-8826-3CE82253641C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F6DAF9A-07FD-4117-BCB0-11D2D5DA21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5573E87-7D08-4DF8-A8B9-C0259D1E76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1D73C7-A2EE-445B-B9E9-BC3990D65C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24864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ru.wikipedia.org/wiki/%D0%9B%D0%B0%D1%82%D0%B8%D0%BD%D1%81%D0%BA%D0%B8%D0%B9_%D1%8F%D0%B7%D1%8B%D0%BA" TargetMode="Externa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0CC630B-71FA-4306-B101-F0DEB6B012C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7000" y="206828"/>
            <a:ext cx="6651171" cy="665117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84EDAE-AA39-4F67-8ACD-BFF9519038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2859" y="338589"/>
            <a:ext cx="11698513" cy="4494667"/>
          </a:xfrm>
        </p:spPr>
        <p:txBody>
          <a:bodyPr>
            <a:normAutofit/>
          </a:bodyPr>
          <a:lstStyle/>
          <a:p>
            <a:r>
              <a:rPr lang="ru-RU" sz="9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Цвет в архитектуре и дизайне</a:t>
            </a:r>
          </a:p>
        </p:txBody>
      </p:sp>
    </p:spTree>
    <p:extLst>
      <p:ext uri="{BB962C8B-B14F-4D97-AF65-F5344CB8AC3E}">
        <p14:creationId xmlns:p14="http://schemas.microsoft.com/office/powerpoint/2010/main" val="31047699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C25E788-660D-496A-A9D0-A60B5361C032}"/>
              </a:ext>
            </a:extLst>
          </p:cNvPr>
          <p:cNvSpPr txBox="1"/>
          <p:nvPr/>
        </p:nvSpPr>
        <p:spPr>
          <a:xfrm>
            <a:off x="1371599" y="724180"/>
            <a:ext cx="9448801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kumimoji="0" lang="ru-RU" sz="3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Реклама</a:t>
            </a:r>
            <a:r>
              <a:rPr kumimoji="0" lang="ru-RU" sz="3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 (от </a:t>
            </a:r>
            <a:r>
              <a:rPr kumimoji="0" lang="ru-RU" sz="3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hlinkClick r:id="rId2" tooltip="Латинский язык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лат.</a:t>
            </a:r>
            <a:r>
              <a:rPr kumimoji="0" lang="ru-RU" sz="3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kumimoji="0" lang="ru-RU" sz="3600" b="0" i="1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reclamare</a:t>
            </a:r>
            <a:r>
              <a:rPr kumimoji="0" lang="ru-RU" sz="3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kumimoji="0" lang="ru-RU" sz="3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</a:t>
            </a:r>
            <a:r>
              <a:rPr kumimoji="0" lang="ru-RU" sz="3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«утверждать, выкрикивать, протестовать») </a:t>
            </a:r>
            <a:r>
              <a:rPr kumimoji="0" lang="ru-RU" sz="3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</a:t>
            </a:r>
            <a:r>
              <a:rPr kumimoji="0" lang="ru-RU" sz="3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информация, распространенная любым способом, в любой форме и с использованием любых средств, адресованная неопределенному кругу лиц и направленная на привлечение внимания к объекту рекламирования, формирование или поддержание интереса к нему и его продвижение на рынке.</a:t>
            </a:r>
            <a:endParaRPr kumimoji="0" lang="ru-RU" sz="32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73104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AA3CF87-8A4E-4F4D-AE23-E8959E1D844F}"/>
              </a:ext>
            </a:extLst>
          </p:cNvPr>
          <p:cNvSpPr txBox="1"/>
          <p:nvPr/>
        </p:nvSpPr>
        <p:spPr>
          <a:xfrm>
            <a:off x="769257" y="268960"/>
            <a:ext cx="106534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работа: Выполнить эскиз предмета и его упаковки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1B87595-F010-4804-A9EA-331356872F5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1560002"/>
            <a:ext cx="4426857" cy="515834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6D9B404-6BF6-4F40-A2FC-D7459541BD7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6458" y="1560002"/>
            <a:ext cx="6850742" cy="5158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19594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91FAEB4-2A11-4E34-981A-32498E40DA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4426" y="157797"/>
            <a:ext cx="5279345" cy="366723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956DA22-C28C-4A2E-A32D-315A2E3F490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69107" y="3175906"/>
            <a:ext cx="5038467" cy="362589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8461C3B-4023-445B-9EA5-AB4BCDE329E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76646" y="157797"/>
            <a:ext cx="3245494" cy="2879271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AB89EA4-65C2-49DA-8032-3EA5F1AE3C30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3029" y="3950488"/>
            <a:ext cx="3263102" cy="2851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8155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C6E4E38-9429-4EA9-B97D-EA16F5A38CAC}"/>
              </a:ext>
            </a:extLst>
          </p:cNvPr>
          <p:cNvSpPr txBox="1"/>
          <p:nvPr/>
        </p:nvSpPr>
        <p:spPr>
          <a:xfrm>
            <a:off x="6579923" y="434630"/>
            <a:ext cx="5442856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Цвет помогает организовать пространство, выявить конструкцию, подчеркнуть или скрыть форму объекта.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EB633C3-2863-410F-9051-10922371D9B1}"/>
              </a:ext>
            </a:extLst>
          </p:cNvPr>
          <p:cNvSpPr txBox="1"/>
          <p:nvPr/>
        </p:nvSpPr>
        <p:spPr>
          <a:xfrm>
            <a:off x="304801" y="4293160"/>
            <a:ext cx="5370285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При помощи цвета части здания и сами здания в пространстве могут быть соединены или разделены.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A7EF322-AC85-4D0E-A046-FF48D572D0F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1" y="191743"/>
            <a:ext cx="5370285" cy="387531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27AE124-A151-4F44-8E3D-564847A6764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2301" y="2804314"/>
            <a:ext cx="5370285" cy="3875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4188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B4F77AB-5267-4494-8E47-793BA5A59EA6}"/>
              </a:ext>
            </a:extLst>
          </p:cNvPr>
          <p:cNvSpPr txBox="1"/>
          <p:nvPr/>
        </p:nvSpPr>
        <p:spPr>
          <a:xfrm>
            <a:off x="3679370" y="322998"/>
            <a:ext cx="483325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Хроматические и ахроматические цвета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63EB348-E0C3-4401-B9F7-1CF370B4B32F}"/>
              </a:ext>
            </a:extLst>
          </p:cNvPr>
          <p:cNvSpPr txBox="1"/>
          <p:nvPr/>
        </p:nvSpPr>
        <p:spPr>
          <a:xfrm>
            <a:off x="1132114" y="1559949"/>
            <a:ext cx="10406744" cy="28315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altLang="ru-RU" sz="320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Все цвета, которые воспринимает наш глаз делятся на</a:t>
            </a:r>
            <a:r>
              <a:rPr kumimoji="0" lang="ru-RU" altLang="ru-RU" sz="320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 </a:t>
            </a:r>
            <a:r>
              <a:rPr kumimoji="0" lang="ru-RU" altLang="ru-RU" sz="3200" b="1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хроматические</a:t>
            </a:r>
            <a:r>
              <a:rPr kumimoji="0" lang="ru-RU" altLang="ru-RU" sz="320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 (цвета спектра) и </a:t>
            </a:r>
            <a:r>
              <a:rPr kumimoji="0" lang="ru-RU" altLang="ru-RU" sz="3200" b="1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ахроматические</a:t>
            </a:r>
            <a:r>
              <a:rPr kumimoji="0" lang="ru-RU" altLang="ru-RU" sz="320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ru-RU" altLang="ru-RU" sz="320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(белый, черный и оттенки серого). За восприятие хроматических и ахроматических цветов отвечают разные клетки глаза.</a:t>
            </a:r>
            <a:br>
              <a:rPr kumimoji="0" lang="ru-RU" altLang="ru-RU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</a:br>
            <a:endParaRPr lang="ru-RU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CB9A758D-D215-48A6-9F34-872311904A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1370" y="4378714"/>
            <a:ext cx="9529258" cy="2479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6582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100F491-9202-44A6-84A3-E105FD7A474C}"/>
              </a:ext>
            </a:extLst>
          </p:cNvPr>
          <p:cNvSpPr txBox="1"/>
          <p:nvPr/>
        </p:nvSpPr>
        <p:spPr>
          <a:xfrm>
            <a:off x="754744" y="3320184"/>
            <a:ext cx="11219542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altLang="ru-RU" sz="3600" b="1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Ахроматические цвета</a:t>
            </a:r>
            <a:r>
              <a:rPr kumimoji="0" lang="ru-RU" altLang="ru-RU" sz="3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 - </a:t>
            </a:r>
            <a:r>
              <a:rPr kumimoji="0" lang="ru-RU" altLang="ru-RU" sz="360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черный, белый и все оттенки серого. Черный поглощает все цветовые волны, белый отражает все световые волны. Что интересно, картинку , приближенную к черно-белой, мы видим в сумерках - при недостатке освещения </a:t>
            </a:r>
            <a:r>
              <a:rPr kumimoji="0" lang="ru-RU" altLang="ru-RU" sz="360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цветовосприятие</a:t>
            </a:r>
            <a:r>
              <a:rPr kumimoji="0" lang="ru-RU" altLang="ru-RU" sz="360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снижается.</a:t>
            </a:r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B1D4342-9BE3-4B7C-85C0-30D61C3987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43150" y="295667"/>
            <a:ext cx="7505700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474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22C381D-2919-4ACD-A971-958D1CC7A9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1291" y="494042"/>
            <a:ext cx="7149418" cy="244924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1AAB8BF-0D13-4AF1-94DE-716DFD880B53}"/>
              </a:ext>
            </a:extLst>
          </p:cNvPr>
          <p:cNvSpPr txBox="1"/>
          <p:nvPr/>
        </p:nvSpPr>
        <p:spPr>
          <a:xfrm>
            <a:off x="333828" y="3169237"/>
            <a:ext cx="11524342" cy="31947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800" b="1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Хроматические цвета:</a:t>
            </a:r>
            <a:endParaRPr kumimoji="0" lang="ru-RU" altLang="ru-RU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80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Видимый свет имеет волны разной длины, которые человеческий мозг воспринимает как определенные цвета. Предмет обычно поглощает волны одной длины и отражает волны другой длины. Те волны, которые предмет отражает, мы и воспринимаем как его цвет. То есть, например, рябина поглощает все цвета кроме красного, а красный отражает. Поэтому она и кажется нам красной.</a:t>
            </a:r>
          </a:p>
        </p:txBody>
      </p:sp>
    </p:spTree>
    <p:extLst>
      <p:ext uri="{BB962C8B-B14F-4D97-AF65-F5344CB8AC3E}">
        <p14:creationId xmlns:p14="http://schemas.microsoft.com/office/powerpoint/2010/main" val="17038060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0217D8E-1BF8-4343-93A9-CF60CF4369B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93604" y="914322"/>
            <a:ext cx="8004792" cy="594367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C98DA80-A991-4C59-9294-DD6BC6EF0560}"/>
              </a:ext>
            </a:extLst>
          </p:cNvPr>
          <p:cNvSpPr txBox="1"/>
          <p:nvPr/>
        </p:nvSpPr>
        <p:spPr>
          <a:xfrm>
            <a:off x="4622800" y="198332"/>
            <a:ext cx="2946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Цветовой круг</a:t>
            </a:r>
          </a:p>
        </p:txBody>
      </p:sp>
    </p:spTree>
    <p:extLst>
      <p:ext uri="{BB962C8B-B14F-4D97-AF65-F5344CB8AC3E}">
        <p14:creationId xmlns:p14="http://schemas.microsoft.com/office/powerpoint/2010/main" val="5909576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6DFC229-062B-4017-BAC6-DC79D3159559}"/>
              </a:ext>
            </a:extLst>
          </p:cNvPr>
          <p:cNvSpPr txBox="1"/>
          <p:nvPr/>
        </p:nvSpPr>
        <p:spPr>
          <a:xfrm>
            <a:off x="3940628" y="246650"/>
            <a:ext cx="431074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altLang="ru-RU" sz="3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Цвет в архитектуре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9779A5B-7CD8-4607-A4C0-9903596AD241}"/>
              </a:ext>
            </a:extLst>
          </p:cNvPr>
          <p:cNvSpPr txBox="1"/>
          <p:nvPr/>
        </p:nvSpPr>
        <p:spPr>
          <a:xfrm>
            <a:off x="244075" y="1081667"/>
            <a:ext cx="4560153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старину цвет постройки определялся материалом, из которого она делалась. 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русской архитектуре это был цвет древесины. 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времени и непогоды бревенчатая фактура темнела, становилась «суровой».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BE5B320-47AF-4BB4-85DE-019A3918FEB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18286" y="2380272"/>
            <a:ext cx="3595741" cy="264437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657DA9A-9B6C-4259-89CF-72F4D6CD797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4227" y="1081667"/>
            <a:ext cx="3518887" cy="264437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35DB9A2-2476-4E3C-8C02-80E13CE3806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4226" y="3947167"/>
            <a:ext cx="3518888" cy="266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8096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43B06AD-6D6A-4D96-8AC4-5CF5200A46C9}"/>
              </a:ext>
            </a:extLst>
          </p:cNvPr>
          <p:cNvSpPr txBox="1"/>
          <p:nvPr/>
        </p:nvSpPr>
        <p:spPr>
          <a:xfrm>
            <a:off x="275766" y="1413063"/>
            <a:ext cx="3715658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Поэтому рождалось стремление сделать здание внутри ярким и радостным, благодаря росписи, вышивкам и разноцветьем утвари.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784F87E-B4D3-44C6-A1B6-6A5BF4E3583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37728" y="254183"/>
            <a:ext cx="3716539" cy="290267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668C59A-AAAD-49FA-B413-6D8DAD6A45C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84456" y="1972990"/>
            <a:ext cx="3991430" cy="272382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0EF839A-5A9F-4905-B0DF-F85447754712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37729" y="3657600"/>
            <a:ext cx="3716539" cy="2902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92485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2D16516-A692-4834-95A8-C1E9147ADF35}"/>
              </a:ext>
            </a:extLst>
          </p:cNvPr>
          <p:cNvSpPr txBox="1"/>
          <p:nvPr/>
        </p:nvSpPr>
        <p:spPr>
          <a:xfrm>
            <a:off x="486227" y="4970945"/>
            <a:ext cx="1121954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Важна роль цвета и в организации закрытых пространств внутри здания – в интерьерах. Цвет влияет на восприятие объема помещения: объединяет его, визуально делит на отдельные зоны или углубляет, создавая иллюзию высоты, и т.п. Цвет оказывает эмоциональное воздействие.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BCD1EE6-A6E0-4698-95BF-C1DF00922C1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14690" y="201281"/>
            <a:ext cx="6962618" cy="4523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34165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351</Words>
  <Application>Microsoft Office PowerPoint</Application>
  <PresentationFormat>Широкоэкранный</PresentationFormat>
  <Paragraphs>17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Times New Roman</vt:lpstr>
      <vt:lpstr>Тема Office</vt:lpstr>
      <vt:lpstr>Цвет в архитектуре и дизайне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Цвет в архитектуре и дизайне</dc:title>
  <dc:creator>Елизавета Камбалова</dc:creator>
  <cp:lastModifiedBy>Елизавета Камбалова</cp:lastModifiedBy>
  <cp:revision>28</cp:revision>
  <dcterms:created xsi:type="dcterms:W3CDTF">2022-12-19T08:33:10Z</dcterms:created>
  <dcterms:modified xsi:type="dcterms:W3CDTF">2022-12-19T09:33:12Z</dcterms:modified>
</cp:coreProperties>
</file>