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377743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030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14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0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14311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89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18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573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40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473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58177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FBFD3E2-1689-45B6-910A-165A6DAE24A9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21D90569-2645-4FE5-B01B-DAA21F40DA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0929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C6506-0CD4-40B3-A616-3A8EE5AE1B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9486" y="2370038"/>
            <a:ext cx="9173027" cy="356616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Изображение объёмного предмета на плоскости листа.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(конструкция предмета сложной формы)</a:t>
            </a:r>
          </a:p>
        </p:txBody>
      </p:sp>
    </p:spTree>
    <p:extLst>
      <p:ext uri="{BB962C8B-B14F-4D97-AF65-F5344CB8AC3E}">
        <p14:creationId xmlns:p14="http://schemas.microsoft.com/office/powerpoint/2010/main" val="2130803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BBE52-FDAF-4840-95E6-C22FD2D86C35}"/>
              </a:ext>
            </a:extLst>
          </p:cNvPr>
          <p:cNvSpPr txBox="1"/>
          <p:nvPr/>
        </p:nvSpPr>
        <p:spPr>
          <a:xfrm>
            <a:off x="1201385" y="297806"/>
            <a:ext cx="108711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 формы часто настолько полно выражает красоту предмета. Что он не нуждается в декоре.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94A3F5-9EC2-41E7-B4E4-36978D822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375024"/>
            <a:ext cx="7584371" cy="558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26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979BA-93C8-443A-BD98-C7B66B4FFF70}"/>
              </a:ext>
            </a:extLst>
          </p:cNvPr>
          <p:cNvSpPr txBox="1"/>
          <p:nvPr/>
        </p:nvSpPr>
        <p:spPr>
          <a:xfrm>
            <a:off x="1393375" y="275771"/>
            <a:ext cx="10697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же возникает необходимость в усилении эстетического воздействия предмета, то решают, что декорировать (всю форму или какой-то её элемент) и как декорировать.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401E4A-5FBA-4A14-B0BF-EC109ADF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155" l="9989" r="89898">
                        <a14:foregroundMark x1="41203" y1="88660" x2="50624" y2="94330"/>
                        <a14:foregroundMark x1="50624" y1="94330" x2="57094" y2="88454"/>
                        <a14:foregroundMark x1="39274" y1="91031" x2="49035" y2="95155"/>
                        <a14:foregroundMark x1="49035" y1="95155" x2="60159" y2="91959"/>
                        <a14:foregroundMark x1="60159" y1="91959" x2="60272" y2="919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771" y="1111821"/>
            <a:ext cx="5326741" cy="58648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F00527-783F-4048-82FA-451A13D61F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286" l="9970" r="89879">
                        <a14:foregroundMark x1="32477" y1="90286" x2="39577" y2="89143"/>
                        <a14:foregroundMark x1="40634" y1="19429" x2="39879" y2="36000"/>
                        <a14:foregroundMark x1="40030" y1="39286" x2="40030" y2="39286"/>
                        <a14:foregroundMark x1="40030" y1="39286" x2="39879" y2="44000"/>
                        <a14:backgroundMark x1="52719" y1="85000" x2="54079" y2="7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3" y="1111821"/>
            <a:ext cx="5704115" cy="60315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1DC9AA-38D7-4E09-BC85-A72AC76DB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00" b="97000" l="10000" r="90000">
                        <a14:foregroundMark x1="49600" y1="10600" x2="52100" y2="3200"/>
                        <a14:foregroundMark x1="52100" y1="3200" x2="54500" y2="10900"/>
                        <a14:foregroundMark x1="54500" y1="10900" x2="54300" y2="12000"/>
                        <a14:foregroundMark x1="41600" y1="89200" x2="47900" y2="95000"/>
                        <a14:foregroundMark x1="47900" y1="95000" x2="56000" y2="95000"/>
                        <a14:foregroundMark x1="56000" y1="95000" x2="62700" y2="90200"/>
                        <a14:foregroundMark x1="62700" y1="90200" x2="65200" y2="87100"/>
                        <a14:foregroundMark x1="38000" y1="92800" x2="44900" y2="97300"/>
                        <a14:foregroundMark x1="44900" y1="97300" x2="53800" y2="97000"/>
                        <a14:foregroundMark x1="53800" y1="97000" x2="62600" y2="92300"/>
                        <a14:backgroundMark x1="82000" y1="59200" x2="82700" y2="73700"/>
                        <a14:backgroundMark x1="27600" y1="56900" x2="23200" y2="64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665" y="1906260"/>
            <a:ext cx="4855027" cy="485502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3D6270-7C66-4C8E-90D5-358F8DF2EF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3429" l="10000" r="90000">
                        <a14:foregroundMark x1="38286" y1="71286" x2="41429" y2="86429"/>
                        <a14:foregroundMark x1="41429" y1="86429" x2="47143" y2="92000"/>
                        <a14:foregroundMark x1="47143" y1="92000" x2="55000" y2="93286"/>
                        <a14:foregroundMark x1="55000" y1="93286" x2="60000" y2="88429"/>
                        <a14:foregroundMark x1="48286" y1="94143" x2="55571" y2="94714"/>
                        <a14:backgroundMark x1="28857" y1="68429" x2="31857" y2="79714"/>
                        <a14:backgroundMark x1="54571" y1="96571" x2="62000" y2="95429"/>
                        <a14:backgroundMark x1="62000" y1="95429" x2="62286" y2="95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179" y="1357315"/>
            <a:ext cx="5619363" cy="56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99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BD026B-54F6-4BBD-BB6B-85E3A7A94E58}"/>
              </a:ext>
            </a:extLst>
          </p:cNvPr>
          <p:cNvSpPr txBox="1"/>
          <p:nvPr/>
        </p:nvSpPr>
        <p:spPr>
          <a:xfrm>
            <a:off x="3164116" y="365101"/>
            <a:ext cx="67346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Эскиз вазы с декоративным узором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FCC5216-6147-4FA6-ABA6-F59A74296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42" y="1901371"/>
            <a:ext cx="6749145" cy="42671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55EADD-CCE8-4BFF-BEDC-638B083088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573" y="1442319"/>
            <a:ext cx="4797199" cy="541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16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7E13B5-0428-4104-8825-15FF89893E6C}"/>
              </a:ext>
            </a:extLst>
          </p:cNvPr>
          <p:cNvSpPr txBox="1"/>
          <p:nvPr/>
        </p:nvSpPr>
        <p:spPr>
          <a:xfrm>
            <a:off x="1436914" y="474345"/>
            <a:ext cx="1024708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формировать навык рисования предмета сложной (комбинированной формы) 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последовательность изображения предмета;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коррекция зрительного внимания и памяти;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положительную мотивацию к изучению предмета.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76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930E4-CE5B-41F5-98D7-B5B3249D001E}"/>
              </a:ext>
            </a:extLst>
          </p:cNvPr>
          <p:cNvSpPr txBox="1"/>
          <p:nvPr/>
        </p:nvSpPr>
        <p:spPr>
          <a:xfrm>
            <a:off x="1204687" y="273395"/>
            <a:ext cx="535577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простой формы в своей основе имеют одну геометрическую фигуру, а предметы сложной формы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несколько 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геометрических фигур.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E29438B-1CA8-45F2-8D3C-BEE1DC766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3" b="98828" l="10000" r="90000">
                        <a14:foregroundMark x1="31556" y1="13932" x2="28111" y2="7813"/>
                        <a14:foregroundMark x1="28111" y1="7813" x2="22222" y2="6901"/>
                        <a14:foregroundMark x1="22222" y1="6901" x2="20556" y2="14193"/>
                        <a14:foregroundMark x1="20556" y1="14193" x2="20556" y2="22786"/>
                        <a14:foregroundMark x1="20556" y1="22786" x2="26556" y2="34245"/>
                        <a14:foregroundMark x1="31778" y1="5339" x2="26333" y2="2344"/>
                        <a14:foregroundMark x1="26333" y1="2344" x2="24222" y2="2083"/>
                        <a14:foregroundMark x1="72889" y1="6120" x2="78889" y2="7422"/>
                        <a14:foregroundMark x1="78889" y1="7422" x2="79667" y2="22135"/>
                        <a14:foregroundMark x1="79667" y1="22135" x2="76000" y2="31771"/>
                        <a14:foregroundMark x1="46000" y1="86979" x2="49667" y2="92708"/>
                        <a14:foregroundMark x1="49667" y1="92708" x2="43556" y2="95833"/>
                        <a14:foregroundMark x1="43556" y1="95833" x2="49556" y2="98438"/>
                        <a14:foregroundMark x1="49556" y1="98438" x2="56444" y2="98828"/>
                        <a14:foregroundMark x1="56444" y1="98828" x2="53222" y2="85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852" y="850339"/>
            <a:ext cx="5167086" cy="440924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2F713F-C39B-432F-88A1-B59C48A63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009" y="2599675"/>
            <a:ext cx="2461236" cy="414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22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B2D899-7B94-465E-8D38-F80795735B68}"/>
              </a:ext>
            </a:extLst>
          </p:cNvPr>
          <p:cNvSpPr txBox="1"/>
          <p:nvPr/>
        </p:nvSpPr>
        <p:spPr>
          <a:xfrm>
            <a:off x="1414125" y="5131253"/>
            <a:ext cx="10580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сложные объекты обычно называют комбинированными, имея в виду, что данный объект в своей основе представляет сумму геометрических тел. К таким объектам можно отнести, например, машину любого вида, животных и множество других объектов действительности.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1D659F-3A5A-4138-8B4F-4E467B3A7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37" y="187060"/>
            <a:ext cx="9524492" cy="494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0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642046-22CA-4103-B31A-F80A8D2D2FAC}"/>
              </a:ext>
            </a:extLst>
          </p:cNvPr>
          <p:cNvSpPr txBox="1"/>
          <p:nvPr/>
        </p:nvSpPr>
        <p:spPr>
          <a:xfrm>
            <a:off x="1407885" y="5458490"/>
            <a:ext cx="103196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внешними очертаниями предмета необходимо увидеть его конструкцию, а затем в рисунке построить форму предмета в виде упрощенных геометрических тел, фигур или плоскостей.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D5ECA0-49A1-42C3-8382-A676D8AF3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554" y="929923"/>
            <a:ext cx="7116320" cy="45285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FADAE6-473C-4D74-A538-D9270B064B72}"/>
              </a:ext>
            </a:extLst>
          </p:cNvPr>
          <p:cNvSpPr txBox="1"/>
          <p:nvPr/>
        </p:nvSpPr>
        <p:spPr>
          <a:xfrm>
            <a:off x="2844799" y="130628"/>
            <a:ext cx="7649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строения формы кувшина</a:t>
            </a:r>
          </a:p>
        </p:txBody>
      </p:sp>
    </p:spTree>
    <p:extLst>
      <p:ext uri="{BB962C8B-B14F-4D97-AF65-F5344CB8AC3E}">
        <p14:creationId xmlns:p14="http://schemas.microsoft.com/office/powerpoint/2010/main" val="3105495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25B61B-3330-4017-8989-E8370EF4B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235857"/>
            <a:ext cx="4789714" cy="63862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2B8EAC-C382-400E-9518-D0B896713202}"/>
              </a:ext>
            </a:extLst>
          </p:cNvPr>
          <p:cNvSpPr txBox="1"/>
          <p:nvPr/>
        </p:nvSpPr>
        <p:spPr>
          <a:xfrm>
            <a:off x="6604000" y="612844"/>
            <a:ext cx="52251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Обрубовка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формы помогает лучше представить объемно- пространственное изображение, перспективное сокращение поверхностей. </a:t>
            </a:r>
          </a:p>
        </p:txBody>
      </p:sp>
    </p:spTree>
    <p:extLst>
      <p:ext uri="{BB962C8B-B14F-4D97-AF65-F5344CB8AC3E}">
        <p14:creationId xmlns:p14="http://schemas.microsoft.com/office/powerpoint/2010/main" val="2326002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E27A18-1DD1-49D1-9BBD-779645602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85" y="845457"/>
            <a:ext cx="5635863" cy="56358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DE87C0-A4A9-43D0-96BF-8B67C51AA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395514"/>
            <a:ext cx="5410201" cy="541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48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91B909-A80D-4415-87C8-9263291E2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73" y="153079"/>
            <a:ext cx="4656364" cy="65989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AC98D5-4292-4665-A374-655555F34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60" y="153079"/>
            <a:ext cx="5158598" cy="656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53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55074C-955F-4FF6-96F8-6FA743232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49" y="677862"/>
            <a:ext cx="5935551" cy="45037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F619B4-75B3-4B1B-B923-42036606D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44" y="1263241"/>
            <a:ext cx="5094514" cy="494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05749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159</TotalTime>
  <Words>205</Words>
  <Application>Microsoft Office PowerPoint</Application>
  <PresentationFormat>Широкоэкранный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Franklin Gothic Book</vt:lpstr>
      <vt:lpstr>Times New Roman</vt:lpstr>
      <vt:lpstr>Уголки</vt:lpstr>
      <vt:lpstr>Изображение объёмного предмета на плоскости листа. (конструкция предмета сложной формы)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Изображение объёмного предмета на плоскости листа. (конструкция предмета сложной формы)</dc:title>
  <dc:creator>Елизавета Камбалова</dc:creator>
  <cp:lastModifiedBy>Елизавета Камбалова</cp:lastModifiedBy>
  <cp:revision>16</cp:revision>
  <dcterms:created xsi:type="dcterms:W3CDTF">2022-11-13T11:08:52Z</dcterms:created>
  <dcterms:modified xsi:type="dcterms:W3CDTF">2022-11-13T13:48:36Z</dcterms:modified>
</cp:coreProperties>
</file>