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67CA0FA-904E-44E2-9701-797F18152C60}" type="datetimeFigureOut">
              <a:rPr lang="ru-RU" smtClean="0"/>
              <a:t>01.06.2024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F915917-E8DF-487E-9D7C-E4B59763DE1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ru.wikipedia.org/wiki/%D0%A3%D1%87%D0%B8%D1%82%D0%B5%D0%BB%D1%8C_%D0%B3%D0%BE%D0%B4%D0%B0_%D0%A0%D0%BE%D1%81%D1%81%D0%B8%D0%B8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3%D1%87%D0%B8%D1%82%D0%B5%D0%BB%D1%8C_%D0%B3%D0%BE%D0%B4%D0%B0_%D0%A0%D0%BE%D1%81%D1%81%D0%B8%D0%B8" TargetMode="External"/><Relationship Id="rId3" Type="http://schemas.openxmlformats.org/officeDocument/2006/relationships/hyperlink" Target="https://ru.wikipedia.org/wiki/%D0%96%D0%B8%D1%82%D0%BE%D0%BC%D0%B8%D1%80" TargetMode="External"/><Relationship Id="rId7" Type="http://schemas.openxmlformats.org/officeDocument/2006/relationships/hyperlink" Target="https://ru.wikipedia.org/wiki/%D0%9E%D1%82%D0%BB%D0%B8%D1%87%D0%BD%D0%B8%D0%BA_%D0%BD%D0%B0%D1%80%D0%BE%D0%B4%D0%BD%D0%BE%D0%B3%D0%BE_%D0%BF%D1%80%D0%BE%D1%81%D0%B2%D0%B5%D1%89%D0%B5%D0%BD%D0%B8%D1%8F_%D0%A0%D0%A1%D0%A4%D0%A1%D0%A0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0%D0%BE%D1%81%D1%81%D0%B8%D1%8F" TargetMode="External"/><Relationship Id="rId5" Type="http://schemas.openxmlformats.org/officeDocument/2006/relationships/hyperlink" Target="https://ru.wikipedia.org/wiki/%D0%A6%D0%B5%D0%BD%D1%82%D1%80%D0%B0%D0%BB%D1%8C%D0%BD%D0%BE%D1%83%D0%BA%D1%80%D0%B0%D0%B8%D0%BD%D1%81%D0%BA%D0%B8%D0%B9_%D0%B3%D0%BE%D1%81%D1%83%D0%B4%D0%B0%D1%80%D1%81%D1%82%D0%B2%D0%B5%D0%BD%D0%BD%D1%8B%D0%B9_%D0%BF%D0%B5%D0%B4%D0%B0%D0%B3%D0%BE%D0%B3%D0%B8%D1%87%D0%B5%D1%81%D0%BA%D0%B8%D0%B9_%D1%83%D0%BD%D0%B8%D0%B2%D0%B5%D1%80%D1%81%D0%B8%D1%82%D0%B5%D1%82_%D0%B8%D0%BC%D0%B5%D0%BD%D0%B8_%D0%92%D0%BB%D0%B0%D0%B4%D0%B8%D0%BC%D0%B8%D1%80%D0%B0_%D0%92%D0%B8%D0%BD%D0%BD%D0%B8%D1%87%D0%B5%D0%BD%D0%BA%D0%BE" TargetMode="External"/><Relationship Id="rId4" Type="http://schemas.openxmlformats.org/officeDocument/2006/relationships/hyperlink" Target="https://ru.wikipedia.org/wiki/%D0%A9%D0%B5%D1%82%D0%B8%D0%BD%D0%B8%D0%BD,_%D0%9C%D0%B8%D1%85%D0%B0%D0%B8%D0%BB_%D0%9F%D0%B5%D1%82%D1%80%D0%BE%D0%B2%D0%B8%D1%87" TargetMode="External"/><Relationship Id="rId9" Type="http://schemas.openxmlformats.org/officeDocument/2006/relationships/hyperlink" Target="https://ru.wikipedia.org/wiki/%D0%9C%D0%B5%D0%B4%D0%B0%D0%BB%D1%8C_%D0%9A._%D0%94._%D0%A3%D1%88%D0%B8%D0%BD%D1%81%D0%BA%D0%BE%D0%B3%D0%BE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8%D0%BD%D1%81%D1%82%D0%B8%D1%82%D1%83%D1%82_%D1%85%D1%83%D0%B4%D0%BE%D0%B6%D0%B5%D1%81%D1%82%D0%B2%D0%B5%D0%BD%D0%BD%D0%BE%D0%B3%D0%BE_%D0%BE%D0%B1%D1%80%D0%B0%D0%B7%D0%BE%D0%B2%D0%B0%D0%BD%D0%B8%D1%8F_%D0%B8_%D0%BA%D1%83%D0%BB%D1%8C%D1%82%D1%83%D1%80%D0%BE%D0%BB%D0%BE%D0%B3%D0%B8%D0%B8_%D0%A0%D0%90%D0%9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0%D0%BE%D0%B6%D0%B4%D0%B5%D1%81%D1%82%D0%B2%D0%B5%D0%BD%D1%81%D0%BA%D0%B8%D0%B9,_%D0%A0%D0%BE%D0%B1%D0%B5%D1%80%D1%82_%D0%98%D0%B2%D0%B0%D0%BD%D0%BE%D0%B2%D0%B8%D1%87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s://ru.wikipedia.org/wiki/%D0%90%D0%BC%D0%BE%D0%BD%D0%B0%D1%88%D0%B2%D0%B8%D0%BB%D0%B8,_%D0%A8%D0%B0%D0%BB%D0%B2%D0%B0_%D0%90%D0%BB%D0%B5%D0%BA%D1%81%D0%B0%D0%BD%D0%B4%D1%80%D0%BE%D0%B2%D0%B8%D1%87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teacher-of-russia.ru/?page=persinfo&amp;id=3136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2492896"/>
            <a:ext cx="6172200" cy="189436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>БАШКИРСКИЙГОСУДАРСТВЕННЫЙ ПЕДАГОГИЧЕСКИЙ УНИВЕРСИТЕТ им. М. </a:t>
            </a:r>
            <a:r>
              <a:rPr lang="ru-RU" sz="2000" b="0" cap="none" dirty="0" err="1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>Акмуллы</a:t>
            </a:r>
            <a: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/>
            </a:r>
            <a:b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</a:br>
            <a: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>Кафедра педагогики</a:t>
            </a:r>
            <a:b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</a:br>
            <a: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>Лабораторная работа </a:t>
            </a:r>
            <a:r>
              <a:rPr lang="ru-RU" sz="2000" b="0" cap="none" dirty="0" smtClean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>№3</a:t>
            </a:r>
            <a: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/>
            </a:r>
            <a:b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</a:br>
            <a: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/>
            </a:r>
            <a:b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</a:br>
            <a:r>
              <a:rPr lang="ru-RU" sz="2800" b="0" cap="none" dirty="0" smtClean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>Победитель конкурса «Учитель года 1992г.-</a:t>
            </a:r>
            <a:br>
              <a:rPr lang="ru-RU" sz="2800" b="0" cap="none" dirty="0" smtClean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</a:br>
            <a:r>
              <a:rPr lang="ru-RU" sz="2800" b="0" cap="none" dirty="0" smtClean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>Заруба Артур Викторович</a:t>
            </a:r>
            <a:r>
              <a:rPr lang="ru-RU" sz="280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/>
            </a:r>
            <a:br>
              <a:rPr lang="ru-RU" sz="280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</a:br>
            <a: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/>
            </a:r>
            <a:b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</a:br>
            <a: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  <a:t/>
            </a:r>
            <a:br>
              <a:rPr lang="ru-RU" sz="2000" b="0" cap="none" dirty="0">
                <a:solidFill>
                  <a:prstClr val="black"/>
                </a:solidFill>
                <a:latin typeface="Calibri Light"/>
                <a:ea typeface="+mn-ea"/>
                <a:cs typeface="+mn-cs"/>
              </a:rPr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000" b="0" dirty="0">
                <a:solidFill>
                  <a:prstClr val="black"/>
                </a:solidFill>
                <a:latin typeface="Calibri Light"/>
                <a:ea typeface="+mj-ea"/>
                <a:cs typeface="+mj-cs"/>
              </a:rPr>
              <a:t>Выполнил(а) студент группы ЗМПИПМО-11-23 </a:t>
            </a:r>
            <a:br>
              <a:rPr lang="ru-RU" sz="2000" b="0" dirty="0">
                <a:solidFill>
                  <a:prstClr val="black"/>
                </a:solidFill>
                <a:latin typeface="Calibri Light"/>
                <a:ea typeface="+mj-ea"/>
                <a:cs typeface="+mj-cs"/>
              </a:rPr>
            </a:br>
            <a:r>
              <a:rPr lang="ru-RU" sz="2000" b="0" dirty="0">
                <a:solidFill>
                  <a:prstClr val="black"/>
                </a:solidFill>
                <a:latin typeface="Calibri Light"/>
                <a:ea typeface="+mj-ea"/>
                <a:cs typeface="+mj-cs"/>
              </a:rPr>
              <a:t>Антипова Н.В.</a:t>
            </a:r>
            <a:br>
              <a:rPr lang="ru-RU" sz="2000" b="0" dirty="0">
                <a:solidFill>
                  <a:prstClr val="black"/>
                </a:solidFill>
                <a:latin typeface="Calibri Light"/>
                <a:ea typeface="+mj-ea"/>
                <a:cs typeface="+mj-cs"/>
              </a:rPr>
            </a:br>
            <a:r>
              <a:rPr lang="ru-RU" sz="2000" b="0" dirty="0">
                <a:solidFill>
                  <a:prstClr val="black"/>
                </a:solidFill>
                <a:latin typeface="Calibri Light"/>
                <a:ea typeface="+mj-ea"/>
                <a:cs typeface="+mj-cs"/>
              </a:rPr>
              <a:t>Проверила: </a:t>
            </a:r>
            <a:r>
              <a:rPr lang="ru-RU" sz="2000" b="0" dirty="0" err="1">
                <a:solidFill>
                  <a:prstClr val="black"/>
                </a:solidFill>
                <a:latin typeface="Calibri Light"/>
                <a:ea typeface="+mj-ea"/>
                <a:cs typeface="+mj-cs"/>
              </a:rPr>
              <a:t>д.п.н</a:t>
            </a:r>
            <a:r>
              <a:rPr lang="ru-RU" sz="2000" b="0" dirty="0">
                <a:solidFill>
                  <a:prstClr val="black"/>
                </a:solidFill>
                <a:latin typeface="Calibri Light"/>
                <a:ea typeface="+mj-ea"/>
                <a:cs typeface="+mj-cs"/>
              </a:rPr>
              <a:t>., профессор </a:t>
            </a:r>
            <a:r>
              <a:rPr lang="ru-RU" sz="2000" b="0" dirty="0" err="1">
                <a:solidFill>
                  <a:prstClr val="black"/>
                </a:solidFill>
                <a:latin typeface="Calibri Light"/>
                <a:ea typeface="+mj-ea"/>
                <a:cs typeface="+mj-cs"/>
              </a:rPr>
              <a:t>Кашапова</a:t>
            </a:r>
            <a:r>
              <a:rPr lang="ru-RU" sz="2000" b="0" dirty="0">
                <a:solidFill>
                  <a:prstClr val="black"/>
                </a:solidFill>
                <a:latin typeface="Calibri Light"/>
                <a:ea typeface="+mj-ea"/>
                <a:cs typeface="+mj-cs"/>
              </a:rPr>
              <a:t> Л.М.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09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3778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>
                <a:solidFill>
                  <a:srgbClr val="202122"/>
                </a:solidFill>
                <a:latin typeface="Arial"/>
              </a:rPr>
              <a:t>Артур Викторович Заруба</a:t>
            </a:r>
            <a:r>
              <a:rPr lang="ru-RU" sz="1600" dirty="0">
                <a:solidFill>
                  <a:srgbClr val="202122"/>
                </a:solidFill>
                <a:latin typeface="Arial"/>
              </a:rPr>
              <a:t> (4 декабря 1960, Житомир) — советский и российский педагог. Абсолютный победитель всероссийского конкурса «</a:t>
            </a:r>
            <a:r>
              <a:rPr lang="ru-RU" sz="1600" dirty="0">
                <a:solidFill>
                  <a:srgbClr val="0645AD"/>
                </a:solidFill>
                <a:latin typeface="Arial"/>
                <a:hlinkClick r:id="rId2" tooltip="Учитель года России"/>
              </a:rPr>
              <a:t>Учитель года России</a:t>
            </a:r>
            <a:r>
              <a:rPr lang="ru-RU" sz="1600" dirty="0">
                <a:solidFill>
                  <a:srgbClr val="202122"/>
                </a:solidFill>
                <a:latin typeface="Arial"/>
              </a:rPr>
              <a:t> − 1992». Кандидат педагогических наук. Композитор.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600200"/>
            <a:ext cx="4968552" cy="4873625"/>
          </a:xfrm>
        </p:spPr>
      </p:pic>
    </p:spTree>
    <p:extLst>
      <p:ext uri="{BB962C8B-B14F-4D97-AF65-F5344CB8AC3E}">
        <p14:creationId xmlns:p14="http://schemas.microsoft.com/office/powerpoint/2010/main" val="67354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5720"/>
            <a:ext cx="45719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171400"/>
            <a:ext cx="4545269" cy="3027221"/>
          </a:xfrm>
        </p:spPr>
      </p:pic>
      <p:sp>
        <p:nvSpPr>
          <p:cNvPr id="5" name="TextBox 4"/>
          <p:cNvSpPr txBox="1"/>
          <p:nvPr/>
        </p:nvSpPr>
        <p:spPr>
          <a:xfrm>
            <a:off x="1023251" y="2348880"/>
            <a:ext cx="700513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0" i="0" dirty="0" smtClean="0">
                <a:effectLst/>
                <a:latin typeface="Linux Libertine"/>
              </a:rPr>
              <a:t>Биография</a:t>
            </a:r>
          </a:p>
          <a:p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Заруба Артур родился в городе </a:t>
            </a:r>
            <a:r>
              <a:rPr lang="ru-RU" sz="1400" b="0" i="0" u="none" strike="noStrike" dirty="0" smtClean="0">
                <a:solidFill>
                  <a:srgbClr val="0645AD"/>
                </a:solidFill>
                <a:effectLst/>
                <a:latin typeface="Arial"/>
                <a:hlinkClick r:id="rId3" tooltip="Житомир"/>
              </a:rPr>
              <a:t>Житомир</a:t>
            </a:r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 4 декабря 1960 года. В 1977 году окончил Житомирскую среднюю школу № 3. Еще учась в Кировоградском государственном педагогическом институте, он начал работать в </a:t>
            </a:r>
            <a:r>
              <a:rPr lang="ru-RU" sz="1400" b="0" i="0" dirty="0" err="1" smtClean="0">
                <a:solidFill>
                  <a:srgbClr val="202122"/>
                </a:solidFill>
                <a:effectLst/>
                <a:latin typeface="Arial"/>
              </a:rPr>
              <a:t>Зыбковской</a:t>
            </a:r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 школе </a:t>
            </a:r>
            <a:r>
              <a:rPr lang="ru-RU" sz="1400" b="0" i="0" dirty="0" err="1" smtClean="0">
                <a:solidFill>
                  <a:srgbClr val="202122"/>
                </a:solidFill>
                <a:effectLst/>
                <a:latin typeface="Arial"/>
              </a:rPr>
              <a:t>Онуфриевского</a:t>
            </a:r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 района Кировоградской области, где академией педагогических наук СССР проводился эксперимент «Школа 2000-го года» под руководством педагога-новатора </a:t>
            </a:r>
            <a:r>
              <a:rPr lang="ru-RU" sz="1400" b="0" i="0" u="none" strike="noStrike" dirty="0" smtClean="0">
                <a:solidFill>
                  <a:srgbClr val="0645AD"/>
                </a:solidFill>
                <a:effectLst/>
                <a:latin typeface="Arial"/>
                <a:hlinkClick r:id="rId4" tooltip="Щетинин, Михаил Петрович"/>
              </a:rPr>
              <a:t>М.П. Щетинина</a:t>
            </a:r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.</a:t>
            </a:r>
          </a:p>
          <a:p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В 1981 году с отличием окончил </a:t>
            </a:r>
            <a:r>
              <a:rPr lang="ru-RU" sz="1400" b="0" i="0" u="none" strike="noStrike" dirty="0" smtClean="0">
                <a:solidFill>
                  <a:srgbClr val="0645AD"/>
                </a:solidFill>
                <a:effectLst/>
                <a:latin typeface="Arial"/>
                <a:hlinkClick r:id="rId5" tooltip="Центральноукраинский государственный педагогический университет имени Владимира Винниченко"/>
              </a:rPr>
              <a:t>Кировоградский государственный педагогический институт</a:t>
            </a:r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 и сразу же переехал в </a:t>
            </a:r>
            <a:r>
              <a:rPr lang="ru-RU" sz="1400" b="0" i="0" u="none" strike="noStrike" dirty="0" smtClean="0">
                <a:solidFill>
                  <a:srgbClr val="0645AD"/>
                </a:solidFill>
                <a:effectLst/>
                <a:latin typeface="Arial"/>
                <a:hlinkClick r:id="rId6" tooltip="Россия"/>
              </a:rPr>
              <a:t>Российскую Федерацию</a:t>
            </a:r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, где успешно работал учителем музыки в </a:t>
            </a:r>
            <a:r>
              <a:rPr lang="ru-RU" sz="1400" b="0" i="0" dirty="0" err="1" smtClean="0">
                <a:solidFill>
                  <a:srgbClr val="202122"/>
                </a:solidFill>
                <a:effectLst/>
                <a:latin typeface="Arial"/>
              </a:rPr>
              <a:t>Выселкской</a:t>
            </a:r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 школе Ставропольского района Самарской области.</a:t>
            </a:r>
          </a:p>
          <a:p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С 1985 по 1995 гг. являлся внештатным лектором Самарского института повышения квалификации работников образования (СИПКРО).</a:t>
            </a:r>
          </a:p>
          <a:p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В 1988 году получил награду «</a:t>
            </a:r>
            <a:r>
              <a:rPr lang="ru-RU" sz="1400" b="0" i="0" u="none" strike="noStrike" dirty="0" smtClean="0">
                <a:solidFill>
                  <a:srgbClr val="0645AD"/>
                </a:solidFill>
                <a:effectLst/>
                <a:latin typeface="Arial"/>
                <a:hlinkClick r:id="rId7" tooltip="Отличник народного просвещения РСФСР"/>
              </a:rPr>
              <a:t>Отличник народного просвещения</a:t>
            </a:r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». В 1992 году стал первым победителем Всероссийского конкурса </a:t>
            </a:r>
            <a:r>
              <a:rPr lang="ru-RU" sz="1400" b="0" i="0" u="none" strike="noStrike" dirty="0" smtClean="0">
                <a:solidFill>
                  <a:srgbClr val="0645AD"/>
                </a:solidFill>
                <a:effectLst/>
                <a:latin typeface="Arial"/>
                <a:hlinkClick r:id="rId8" tooltip="Учитель года России"/>
              </a:rPr>
              <a:t>"Учитель года</a:t>
            </a:r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 России". Затем был награждён </a:t>
            </a:r>
            <a:r>
              <a:rPr lang="ru-RU" sz="1400" b="0" i="0" u="none" strike="noStrike" dirty="0" smtClean="0">
                <a:solidFill>
                  <a:srgbClr val="0645AD"/>
                </a:solidFill>
                <a:effectLst/>
                <a:latin typeface="Arial"/>
                <a:hlinkClick r:id="rId9" tooltip="Медаль К. Д. Ушинского"/>
              </a:rPr>
              <a:t>Медалью Ушинского</a:t>
            </a:r>
            <a:r>
              <a:rPr lang="ru-RU" sz="1400" b="0" i="0" dirty="0" smtClean="0">
                <a:solidFill>
                  <a:srgbClr val="202122"/>
                </a:solidFill>
                <a:effectLst/>
                <a:latin typeface="Arial"/>
              </a:rPr>
              <a:t> (1992). В 1993 году А.В. Зарубе был вручен нагрудный знак "Учитель года".</a:t>
            </a:r>
            <a:endParaRPr lang="ru-RU" sz="1400" b="0" i="0" dirty="0">
              <a:solidFill>
                <a:srgbClr val="202122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765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404664"/>
            <a:ext cx="7467600" cy="6213304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202122"/>
                </a:solidFill>
                <a:latin typeface="Arial"/>
              </a:rPr>
              <a:t>В 1993 г. был председателем Большого жюри конкурса «Учитель года России». С 1992 по 2005 гг. был членом Всероссийского оргкомитета конкурса "Учитель года России". С 1993 по настоящее время является членом предметного, </a:t>
            </a:r>
            <a:r>
              <a:rPr lang="ru-RU" dirty="0" err="1">
                <a:solidFill>
                  <a:srgbClr val="202122"/>
                </a:solidFill>
                <a:latin typeface="Arial"/>
              </a:rPr>
              <a:t>межпредметного</a:t>
            </a:r>
            <a:r>
              <a:rPr lang="ru-RU" dirty="0">
                <a:solidFill>
                  <a:srgbClr val="202122"/>
                </a:solidFill>
                <a:latin typeface="Arial"/>
              </a:rPr>
              <a:t> и Большого жюри этого конкурса.</a:t>
            </a:r>
          </a:p>
          <a:p>
            <a:r>
              <a:rPr lang="ru-RU" dirty="0">
                <a:solidFill>
                  <a:srgbClr val="202122"/>
                </a:solidFill>
                <a:latin typeface="Arial"/>
              </a:rPr>
              <a:t>В 1994 году окончил аспирантуру при </a:t>
            </a:r>
            <a:r>
              <a:rPr lang="ru-RU" dirty="0">
                <a:solidFill>
                  <a:srgbClr val="0645AD"/>
                </a:solidFill>
                <a:latin typeface="Arial"/>
                <a:hlinkClick r:id="rId2" tooltip="Институт художественного образования и культурологии РАО"/>
              </a:rPr>
              <a:t>НИИ художественного воспитания</a:t>
            </a:r>
            <a:r>
              <a:rPr lang="ru-RU" dirty="0">
                <a:solidFill>
                  <a:srgbClr val="202122"/>
                </a:solidFill>
                <a:latin typeface="Arial"/>
              </a:rPr>
              <a:t>. В 1995 году защитил диссертацию по теме «Развитие музыкально-интонационного мышления младших школьников на уроках музыки в общеобразовательной школе». Разработанная на основании экспериментальной работы методика успешно внедрялась на курсах переподготовки учителей музыки Института повышения квалификации и переподготовки работников образования Московской области (</a:t>
            </a:r>
            <a:r>
              <a:rPr lang="ru-RU" dirty="0" err="1">
                <a:solidFill>
                  <a:srgbClr val="202122"/>
                </a:solidFill>
                <a:latin typeface="Arial"/>
              </a:rPr>
              <a:t>ИПКиПКРО</a:t>
            </a:r>
            <a:r>
              <a:rPr lang="ru-RU" dirty="0">
                <a:solidFill>
                  <a:srgbClr val="202122"/>
                </a:solidFill>
                <a:latin typeface="Arial"/>
              </a:rPr>
              <a:t>), Тюменского областного государственного института развития работников образования Тюменской области (ТОГИРРО), Московского института открытого образования (МИРОС), Московского института повышения квалификации работников образования (МИПКРО), Центра непрерывного художественного образования и других организаций в некоторых регионах России. Эта же методика была отмечена победой в конкурсе «Грант Москвы» (2007 г.).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87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000000"/>
                </a:solidFill>
                <a:latin typeface="Arial"/>
              </a:rPr>
              <a:t>За полчаса до победы. Артур Заруба на конкурсе «Учитель года России-1992». Фото Михаила </a:t>
            </a:r>
            <a:r>
              <a:rPr lang="ru-RU" i="1" dirty="0" err="1">
                <a:solidFill>
                  <a:srgbClr val="000000"/>
                </a:solidFill>
                <a:latin typeface="Arial"/>
              </a:rPr>
              <a:t>Кузминского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00407"/>
            <a:ext cx="7560840" cy="5150821"/>
          </a:xfrm>
        </p:spPr>
      </p:pic>
    </p:spTree>
    <p:extLst>
      <p:ext uri="{BB962C8B-B14F-4D97-AF65-F5344CB8AC3E}">
        <p14:creationId xmlns:p14="http://schemas.microsoft.com/office/powerpoint/2010/main" val="192731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/>
          <a:lstStyle/>
          <a:p>
            <a:pPr lvl="0">
              <a:buClr>
                <a:srgbClr val="FE8637"/>
              </a:buClr>
            </a:pPr>
            <a:r>
              <a:rPr lang="ru-RU" sz="1800" dirty="0">
                <a:solidFill>
                  <a:srgbClr val="202122"/>
                </a:solidFill>
                <a:latin typeface="Arial"/>
              </a:rPr>
              <a:t>По инициативе Зарубы в Тюменской области началось внедрение методики творческого </a:t>
            </a:r>
            <a:r>
              <a:rPr lang="ru-RU" sz="1800" dirty="0" err="1">
                <a:solidFill>
                  <a:srgbClr val="202122"/>
                </a:solidFill>
                <a:latin typeface="Arial"/>
              </a:rPr>
              <a:t>музицирования</a:t>
            </a:r>
            <a:r>
              <a:rPr lang="ru-RU" sz="1800" dirty="0">
                <a:solidFill>
                  <a:srgbClr val="202122"/>
                </a:solidFill>
                <a:latin typeface="Arial"/>
              </a:rPr>
              <a:t> на свирели в общеобразовательных школах и уже прошло несколько областных конкурсов «Играй, свирель Тюменская».</a:t>
            </a:r>
          </a:p>
          <a:p>
            <a:pPr lvl="0">
              <a:buClr>
                <a:srgbClr val="FE8637"/>
              </a:buClr>
            </a:pPr>
            <a:r>
              <a:rPr lang="ru-RU" sz="1800" dirty="0">
                <a:solidFill>
                  <a:srgbClr val="202122"/>
                </a:solidFill>
                <a:latin typeface="Arial"/>
              </a:rPr>
              <a:t>Является автором многочисленных детских песен, мюзиклов, музыки к детским спектаклям, исполняемых в разных регионах России. Автор гимна конкурса «Учитель года России» с 1993 г. на стихи </a:t>
            </a:r>
            <a:r>
              <a:rPr lang="ru-RU" sz="1800" dirty="0">
                <a:solidFill>
                  <a:srgbClr val="0645AD"/>
                </a:solidFill>
                <a:latin typeface="Arial"/>
                <a:hlinkClick r:id="rId2" tooltip="Рождественский, Роберт Иванович"/>
              </a:rPr>
              <a:t>Роберта Рождественского.</a:t>
            </a:r>
            <a:r>
              <a:rPr lang="ru-RU" sz="1800" dirty="0">
                <a:solidFill>
                  <a:srgbClr val="202122"/>
                </a:solidFill>
                <a:latin typeface="Arial"/>
              </a:rPr>
              <a:t> Его песню "Учительский вальс" на стихи Ирины Львовой исполняют в большинстве субъектов Российской Федерации. Автор трех сборников детских песен: "Перемена" (1993 г.), "Вредные советы и др." (1995 г.), "Всегда пусть музыка живет" (в соавторстве с Дмитрием Рытовым, 2021 г.) и сборника фортепианных пьес "Перебирая клавиши души" (2018) г.</a:t>
            </a:r>
          </a:p>
          <a:p>
            <a:pPr lvl="0">
              <a:buClr>
                <a:srgbClr val="FE8637"/>
              </a:buClr>
            </a:pPr>
            <a:r>
              <a:rPr lang="ru-RU" sz="1800" dirty="0">
                <a:solidFill>
                  <a:srgbClr val="202122"/>
                </a:solidFill>
                <a:latin typeface="Arial"/>
              </a:rPr>
              <a:t>С 2021 года работает в ФГАУ "Центр просветительских инициатив Министерства просвещения Российской Федерации" главным специалистом отдела методических разработок дирекции методического сопровождения проектов в сфере общего и дополнительного образования. С 2022 г. ведет проект онлайн школа учителей года "Высшая лига".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342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76" y="332656"/>
            <a:ext cx="7471324" cy="6141169"/>
          </a:xfrm>
        </p:spPr>
      </p:pic>
    </p:spTree>
    <p:extLst>
      <p:ext uri="{BB962C8B-B14F-4D97-AF65-F5344CB8AC3E}">
        <p14:creationId xmlns:p14="http://schemas.microsoft.com/office/powerpoint/2010/main" val="317326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>
                <a:solidFill>
                  <a:srgbClr val="202122"/>
                </a:solidFill>
                <a:latin typeface="Arial"/>
              </a:rPr>
              <a:t>Кавалер знака «Общественное признание» (1997 г.). В 2007 году Зарубе Международным центром гуманной педагогики </a:t>
            </a:r>
            <a:r>
              <a:rPr lang="ru-RU" sz="1600" dirty="0">
                <a:solidFill>
                  <a:srgbClr val="0645AD"/>
                </a:solidFill>
                <a:latin typeface="Arial"/>
                <a:hlinkClick r:id="rId2" tooltip="Амонашвили, Шалва Александрович"/>
              </a:rPr>
              <a:t>Шалвы </a:t>
            </a:r>
            <a:r>
              <a:rPr lang="ru-RU" sz="1600" dirty="0" err="1">
                <a:solidFill>
                  <a:srgbClr val="0645AD"/>
                </a:solidFill>
                <a:latin typeface="Arial"/>
                <a:hlinkClick r:id="rId2" tooltip="Амонашвили, Шалва Александрович"/>
              </a:rPr>
              <a:t>Амонашвили</a:t>
            </a:r>
            <a:r>
              <a:rPr lang="ru-RU" sz="1600" dirty="0">
                <a:solidFill>
                  <a:srgbClr val="202122"/>
                </a:solidFill>
                <a:latin typeface="Arial"/>
              </a:rPr>
              <a:t> было присуждено почетное звание «Рыцарь гуманной педагогики». Член редколлегии журнала «Искусство в школе».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37867"/>
            <a:ext cx="7467600" cy="4198291"/>
          </a:xfrm>
        </p:spPr>
      </p:pic>
    </p:spTree>
    <p:extLst>
      <p:ext uri="{BB962C8B-B14F-4D97-AF65-F5344CB8AC3E}">
        <p14:creationId xmlns:p14="http://schemas.microsoft.com/office/powerpoint/2010/main" val="73978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используемой литературы: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1800" dirty="0" smtClean="0"/>
              <a:t>1. Педсовет. Сергей Сафронов. </a:t>
            </a:r>
            <a:r>
              <a:rPr lang="ru-RU" sz="1800" dirty="0">
                <a:solidFill>
                  <a:srgbClr val="000000"/>
                </a:solidFill>
                <a:latin typeface="Georgia"/>
              </a:rPr>
              <a:t>Артур Заруба: «Мы сейчас не можем ничем похвастаться: система вроде работает, но результатов нет</a:t>
            </a:r>
            <a:r>
              <a:rPr lang="ru-RU" sz="1800" dirty="0" smtClean="0">
                <a:solidFill>
                  <a:srgbClr val="000000"/>
                </a:solidFill>
                <a:latin typeface="Georgia"/>
              </a:rPr>
              <a:t>»,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000000"/>
                </a:solidFill>
                <a:latin typeface="Georgia"/>
              </a:rPr>
              <a:t>    </a:t>
            </a:r>
            <a:r>
              <a:rPr lang="en-US" sz="1800" dirty="0" smtClean="0">
                <a:solidFill>
                  <a:srgbClr val="000000"/>
                </a:solidFill>
                <a:latin typeface="Georgia"/>
              </a:rPr>
              <a:t>URL</a:t>
            </a:r>
            <a:r>
              <a:rPr lang="ru-RU" sz="1800" dirty="0" smtClean="0">
                <a:solidFill>
                  <a:srgbClr val="000000"/>
                </a:solidFill>
                <a:latin typeface="Georgia"/>
              </a:rPr>
              <a:t>: </a:t>
            </a:r>
            <a:r>
              <a:rPr lang="en-US" sz="1800" u="sng" dirty="0">
                <a:solidFill>
                  <a:schemeClr val="accent2">
                    <a:lumMod val="75000"/>
                  </a:schemeClr>
                </a:solidFill>
                <a:latin typeface="Georgia"/>
              </a:rPr>
              <a:t>https://</a:t>
            </a:r>
            <a:r>
              <a:rPr lang="en-US" sz="1600" u="sng" dirty="0">
                <a:solidFill>
                  <a:schemeClr val="accent2">
                    <a:lumMod val="75000"/>
                  </a:schemeClr>
                </a:solidFill>
                <a:latin typeface="Georgia"/>
              </a:rPr>
              <a:t>pedsovet.org/article/artur-zaruba-my-sejcas-ne-mozem-nicem-pohvastatsa-sistema-vrode-rabotaet-no-rezultatov-net</a:t>
            </a:r>
            <a:endParaRPr lang="ru-RU" sz="1600" u="sng" dirty="0">
              <a:solidFill>
                <a:schemeClr val="accent2">
                  <a:lumMod val="75000"/>
                </a:schemeClr>
              </a:solidFill>
              <a:latin typeface="Georgia"/>
            </a:endParaRPr>
          </a:p>
          <a:p>
            <a:r>
              <a:rPr lang="ru-RU" sz="1600" dirty="0" smtClean="0"/>
              <a:t>2. Учитель года России. </a:t>
            </a:r>
          </a:p>
          <a:p>
            <a:pPr marL="0" indent="0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</a:t>
            </a:r>
            <a:r>
              <a:rPr lang="en-US" sz="1600" dirty="0" smtClean="0"/>
              <a:t>URL</a:t>
            </a:r>
            <a:r>
              <a:rPr lang="ru-RU" sz="1600" dirty="0" smtClean="0"/>
              <a:t>: </a:t>
            </a:r>
            <a:r>
              <a:rPr lang="en-US" sz="1600" u="sng" dirty="0">
                <a:solidFill>
                  <a:schemeClr val="accent2">
                    <a:lumMod val="75000"/>
                  </a:schemeClr>
                </a:solidFill>
                <a:hlinkClick r:id="rId2"/>
              </a:rPr>
              <a:t>https://teacher-of-russia.ru/?</a:t>
            </a:r>
            <a:r>
              <a:rPr lang="en-US" sz="1600" u="sng" dirty="0" smtClean="0">
                <a:solidFill>
                  <a:schemeClr val="accent2">
                    <a:lumMod val="75000"/>
                  </a:schemeClr>
                </a:solidFill>
                <a:hlinkClick r:id="rId2"/>
              </a:rPr>
              <a:t>page=persinfo&amp;id=3136</a:t>
            </a:r>
            <a:endParaRPr lang="ru-RU" sz="1600" u="sng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1600" dirty="0" smtClean="0"/>
              <a:t>     3. Википедия . Артур Викторович Заруба.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    </a:t>
            </a:r>
            <a:r>
              <a:rPr lang="en-US" sz="1600" dirty="0" smtClean="0"/>
              <a:t>URL</a:t>
            </a:r>
            <a:r>
              <a:rPr lang="ru-RU" sz="1600" dirty="0" smtClean="0"/>
              <a:t>: </a:t>
            </a:r>
            <a:r>
              <a:rPr lang="en-US" sz="1600" u="sng" dirty="0">
                <a:solidFill>
                  <a:schemeClr val="accent2">
                    <a:lumMod val="75000"/>
                  </a:schemeClr>
                </a:solidFill>
              </a:rPr>
              <a:t>https://ru.wikipedia.org/wiki/</a:t>
            </a:r>
            <a:r>
              <a:rPr lang="ru-RU" sz="1600" u="sng" dirty="0">
                <a:solidFill>
                  <a:schemeClr val="accent2">
                    <a:lumMod val="75000"/>
                  </a:schemeClr>
                </a:solidFill>
              </a:rPr>
              <a:t>Заруба,_</a:t>
            </a:r>
            <a:r>
              <a:rPr lang="ru-RU" sz="1600" u="sng" dirty="0" err="1">
                <a:solidFill>
                  <a:schemeClr val="accent2">
                    <a:lumMod val="75000"/>
                  </a:schemeClr>
                </a:solidFill>
              </a:rPr>
              <a:t>Артур_Викторович</a:t>
            </a:r>
            <a:endParaRPr lang="ru-RU" sz="1600" u="sng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6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33</TotalTime>
  <Words>170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БАШКИРСКИЙГОСУДАРСТВЕННЫЙ ПЕДАГОГИЧЕСКИЙ УНИВЕРСИТЕТ им. М. Акмуллы Кафедра педагогики Лабораторная работа №3  Победитель конкурса «Учитель года 1992г.- Заруба Артур Викторович   </vt:lpstr>
      <vt:lpstr>Артур Викторович Заруба (4 декабря 1960, Житомир) — советский и российский педагог. Абсолютный победитель всероссийского конкурса «Учитель года России − 1992». Кандидат педагогических наук. Композитор.</vt:lpstr>
      <vt:lpstr>Презентация PowerPoint</vt:lpstr>
      <vt:lpstr>Презентация PowerPoint</vt:lpstr>
      <vt:lpstr>За полчаса до победы. Артур Заруба на конкурсе «Учитель года России-1992». Фото Михаила Кузминского</vt:lpstr>
      <vt:lpstr>Презентация PowerPoint</vt:lpstr>
      <vt:lpstr>Презентация PowerPoint</vt:lpstr>
      <vt:lpstr>Кавалер знака «Общественное признание» (1997 г.). В 2007 году Зарубе Международным центром гуманной педагогики Шалвы Амонашвили было присуждено почетное звание «Рыцарь гуманной педагогики». Член редколлегии журнала «Искусство в школе».</vt:lpstr>
      <vt:lpstr>Список используемой литературы: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БАШКИРСКИЙГОСУДАРСТВЕННЫЙ ПЕДАГОГИЧЕСКИЙ УНИВЕРСИТЕТ им. М. Акмуллы Кафедра педагогики Лабораторная работа №3  Победитель конкурса «Учитель года 1992г.- Заруба Артур Викторович</dc:title>
  <dc:creator>Admin</dc:creator>
  <cp:lastModifiedBy>Admin</cp:lastModifiedBy>
  <cp:revision>8</cp:revision>
  <dcterms:created xsi:type="dcterms:W3CDTF">2024-06-01T04:49:57Z</dcterms:created>
  <dcterms:modified xsi:type="dcterms:W3CDTF">2024-06-01T05:23:38Z</dcterms:modified>
</cp:coreProperties>
</file>