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8" r:id="rId4"/>
    <p:sldId id="260" r:id="rId5"/>
    <p:sldId id="274" r:id="rId6"/>
    <p:sldId id="262" r:id="rId7"/>
    <p:sldId id="263" r:id="rId8"/>
    <p:sldId id="264" r:id="rId9"/>
    <p:sldId id="265" r:id="rId10"/>
    <p:sldId id="275" r:id="rId11"/>
    <p:sldId id="266" r:id="rId12"/>
    <p:sldId id="267" r:id="rId13"/>
    <p:sldId id="268" r:id="rId14"/>
    <p:sldId id="269" r:id="rId15"/>
    <p:sldId id="273" r:id="rId16"/>
    <p:sldId id="27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09900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7C52D18-D9BF-4D40-97FE-A97E9981D6C5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16AC35-97A3-4370-9F0E-243ADA34D7B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9002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58D2FF8-DF32-4551-A0C3-8811E7BAC942}" type="slidenum">
              <a:rPr lang="ru-RU"/>
              <a:pPr eaLnBrk="1" hangingPunct="1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1889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B97D3-1D32-4465-BC6C-058C754C0F5F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825DE-C8E2-4CAF-82FF-AF1D8E17A7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324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AEBD3-C38B-4676-816F-4E31A3B4D8EB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A2643-32FD-42D8-A45C-10F893B81C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790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BAD98-6E9D-424E-8806-337323B857C2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0866F-1065-4CB5-BAA6-DE2F0954A6F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02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E9579-74FB-40B9-90F1-547B236AE182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D3B48-E4E8-4EB4-B0EF-EA01FE41EF0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372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93CBC-65AB-423A-B5D5-ABE966898677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38462-55A5-4C96-A579-1B7105ADF61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362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7F0EA-996B-4950-BF7A-533D3AD8A10F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F650B-1F93-4BCF-B06B-B48B470DD4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158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35413-9DF9-491C-AFFC-892B6EF3D436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111F2-0EC7-4A6B-9085-58F267094C1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6001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11CD9-9E2C-4170-90EB-ECF6112801D1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5E213-63CE-44BF-9077-57A62F2994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9980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7E01D-21EC-479A-807A-C6808C5D46EB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3626C-7C15-43EE-9858-C9340E1C71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6047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B501A-44B6-4B0B-93BC-117A8C1E7BD3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81F7A-BFA4-4774-8E78-ECFD57B0A8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3719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6FEA9-BC25-41AD-9F03-8246CB5C8619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6039A-A236-4859-92A2-14DE0495764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7051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FCF3E6-BCAA-4D09-B3B5-BA0BAB04C21D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81F4233-96A1-41DB-9A31-093EC33DFB6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700338" y="1773238"/>
            <a:ext cx="5832475" cy="1470025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Мнемотехника, как средство мотивации речевой активности детей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214819"/>
            <a:ext cx="6022990" cy="1714512"/>
          </a:xfrm>
        </p:spPr>
        <p:txBody>
          <a:bodyPr/>
          <a:lstStyle/>
          <a:p>
            <a:pPr eaLnBrk="1" hangingPunct="1"/>
            <a:endParaRPr lang="ru-RU" sz="20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eaLnBrk="1" hangingPunct="1"/>
            <a:r>
              <a:rPr lang="ru-RU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Подготовила</a:t>
            </a:r>
          </a:p>
          <a:p>
            <a:pPr eaLnBrk="1" hangingPunct="1"/>
            <a:r>
              <a:rPr lang="ru-RU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Воспитатель высшей  квалификационной категории МБДОУ детский сад №27г. Ельца </a:t>
            </a:r>
          </a:p>
          <a:p>
            <a:pPr eaLnBrk="1" hangingPunct="1"/>
            <a:r>
              <a:rPr lang="ru-RU" sz="2000" b="1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Мирохина</a:t>
            </a:r>
            <a:r>
              <a:rPr lang="ru-RU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Оксана Сергеевна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zavuch.info/uploads/methodlib/2011/11/21/%D0%90434%D0%9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4320480" cy="35283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perspectiveRigh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</p:pic>
      <p:pic>
        <p:nvPicPr>
          <p:cNvPr id="5" name="Рисунок 4" descr="http://neposedu.ru/wp-content/uploads/2012/05/%D0%9C%D0%BD%D0%B5%D0%BC%D0%BE%D1%82%D0%B0%D0%B1%D0%BB%D0%B8%D1%86%D0%B0-%D0%BF%D0%BE-%D1%82%D0%B5%D0%BC%D0%B5-%D0%9F%D1%82%D0%B8%D1%86%D1%8B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3954558" cy="3123826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  <a:sp3d>
            <a:bevelT w="101600" prst="riblet"/>
          </a:sp3d>
        </p:spPr>
      </p:pic>
      <p:pic>
        <p:nvPicPr>
          <p:cNvPr id="6" name="Рисунок 5" descr="http://festival.1september.ru/articles/595360/img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3554"/>
            <a:ext cx="3168352" cy="299789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r>
              <a:rPr lang="ru-RU" sz="2000" smtClean="0">
                <a:solidFill>
                  <a:srgbClr val="00B050"/>
                </a:solidFill>
                <a:latin typeface="Bookman Old Style" panose="02050604050505020204" pitchFamily="18" charset="0"/>
              </a:rPr>
              <a:t>Стихотворения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425" y="354013"/>
            <a:ext cx="7827963" cy="2855912"/>
          </a:xfrm>
          <a:solidFill>
            <a:srgbClr val="99FF99"/>
          </a:solidFill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ru-RU" sz="1800" dirty="0" smtClean="0"/>
          </a:p>
          <a:p>
            <a:pPr>
              <a:buFont typeface="Arial" charset="0"/>
              <a:buChar char="•"/>
              <a:defRPr/>
            </a:pPr>
            <a:r>
              <a:rPr lang="ru-RU" sz="1800" b="1" i="1" u="sng" dirty="0" smtClean="0">
                <a:solidFill>
                  <a:srgbClr val="00B050"/>
                </a:solidFill>
                <a:latin typeface="Bookman Old Style" pitchFamily="18" charset="0"/>
              </a:rPr>
              <a:t>Мнемотаблицы особенно эффективны при разучивании стихотворений</a:t>
            </a:r>
            <a:r>
              <a:rPr lang="ru-RU" sz="1800" i="1" dirty="0" smtClean="0">
                <a:solidFill>
                  <a:srgbClr val="00B050"/>
                </a:solidFill>
                <a:latin typeface="Bookman Old Style" pitchFamily="18" charset="0"/>
              </a:rPr>
              <a:t>. Суть заключается в следующем: на каждое слово или маленькое словосочетание придумывается картинка (изображение); таким образом, все стихотворение зарисовывается схематически. После этого ребенок по памяти, используя графическое изображение, воспроизводит стихотворение целиком. На начальном этапе взрослый предлагает готовую план - схему, а по мере обучения ребенок также активно включается в процесс создания своей схемы</a:t>
            </a:r>
            <a:r>
              <a:rPr lang="ru-RU" sz="1800" dirty="0" smtClean="0">
                <a:solidFill>
                  <a:srgbClr val="00B050"/>
                </a:solidFill>
                <a:latin typeface="Bookman Old Style" pitchFamily="18" charset="0"/>
              </a:rPr>
              <a:t>.</a:t>
            </a:r>
            <a:endParaRPr lang="ru-RU" sz="18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http://www.maaam.ru/upload/blogs/84937f88c18d2b776f48115ae0016fd7.jp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048" y="3242950"/>
            <a:ext cx="4176464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rgbClr val="92D050">
                <a:alpha val="40000"/>
              </a:srgb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://www.maaam.ru/upload/blogs/02d15d8bed74c0b2bdd1d5dcc10c870b.jp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893" y="3188944"/>
            <a:ext cx="3089895" cy="3348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rgbClr val="99FF99">
                <a:alpha val="40000"/>
              </a:srgb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7950" y="0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00B050"/>
                </a:solidFill>
              </a:rPr>
              <a:t>Пересказ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827088" y="765175"/>
            <a:ext cx="7993062" cy="13684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2000" smtClean="0">
                <a:solidFill>
                  <a:srgbClr val="00B050"/>
                </a:solidFill>
                <a:latin typeface="Bookman Old Style" panose="02050604050505020204" pitchFamily="18" charset="0"/>
              </a:rPr>
              <a:t>  При пересказе с помощью мнемотаблиц,  дети видят всех действующих лиц, и свое внимание  концентрируют на правильном построении предложений, на воспроизведении в своей речи необходимых выражений.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595" y="2732912"/>
            <a:ext cx="4232969" cy="4069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564" y="2732912"/>
            <a:ext cx="4104456" cy="39957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00B050"/>
                </a:solidFill>
                <a:latin typeface="Bookman Old Style" panose="02050604050505020204" pitchFamily="18" charset="0"/>
              </a:rPr>
              <a:t>Пересказ сказок</a:t>
            </a:r>
          </a:p>
        </p:txBody>
      </p:sp>
      <p:pic>
        <p:nvPicPr>
          <p:cNvPr id="4" name="Рисунок 3" descr="http://cv01.twirpx.net/0545/05450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632848" cy="5104278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00B050"/>
                </a:solidFill>
              </a:rPr>
              <a:t>Отгадывание загадок</a:t>
            </a:r>
          </a:p>
        </p:txBody>
      </p:sp>
      <p:pic>
        <p:nvPicPr>
          <p:cNvPr id="6" name="Объект 5" descr="Мнемо - загадки об овощах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8334" y="1124744"/>
            <a:ext cx="7122098" cy="5184576"/>
          </a:xfr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511156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/>
          <a:lstStyle/>
          <a:p>
            <a:pPr>
              <a:defRPr/>
            </a:pPr>
            <a:r>
              <a:rPr lang="ru-RU" sz="4000" b="1" i="1" dirty="0" smtClean="0">
                <a:solidFill>
                  <a:srgbClr val="00B050"/>
                </a:solidFill>
                <a:latin typeface="Bookman Old Style" pitchFamily="18" charset="0"/>
              </a:rPr>
              <a:t>Вывод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468313" y="857233"/>
            <a:ext cx="8351837" cy="559595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2000" i="1" u="sng" dirty="0" smtClean="0">
                <a:solidFill>
                  <a:srgbClr val="00B050"/>
                </a:solidFill>
                <a:latin typeface="Bookman Old Style" pitchFamily="18" charset="0"/>
              </a:rPr>
              <a:t>В результате использования таблиц-схем и мнемотаблиц: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000" i="1" dirty="0" smtClean="0">
                <a:solidFill>
                  <a:srgbClr val="00B050"/>
                </a:solidFill>
                <a:latin typeface="Bookman Old Style" pitchFamily="18" charset="0"/>
              </a:rPr>
              <a:t>Расширяется не только словарный запас, но и знания об окружающем мире.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000" i="1" dirty="0" smtClean="0">
                <a:solidFill>
                  <a:srgbClr val="00B050"/>
                </a:solidFill>
                <a:latin typeface="Bookman Old Style" pitchFamily="18" charset="0"/>
              </a:rPr>
              <a:t>Появляется желание пересказывать — ребенок понимает, что это совсем не трудно.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000" i="1" dirty="0" smtClean="0">
                <a:solidFill>
                  <a:srgbClr val="00B050"/>
                </a:solidFill>
                <a:latin typeface="Bookman Old Style" pitchFamily="18" charset="0"/>
              </a:rPr>
              <a:t>Заучивание стихов превращается в игру, которая очень нравится детям.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000" i="1" dirty="0" smtClean="0">
                <a:solidFill>
                  <a:srgbClr val="00B050"/>
                </a:solidFill>
                <a:latin typeface="Bookman Old Style" pitchFamily="18" charset="0"/>
              </a:rPr>
              <a:t>Это является одним из эффективных способов развития речи дошкольников.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000" i="1" u="sng" dirty="0" smtClean="0">
                <a:solidFill>
                  <a:srgbClr val="00B050"/>
                </a:solidFill>
                <a:latin typeface="Bookman Old Style" pitchFamily="18" charset="0"/>
              </a:rPr>
              <a:t>Необходимо помнить</a:t>
            </a:r>
            <a:r>
              <a:rPr lang="ru-RU" sz="2000" i="1" dirty="0" smtClean="0">
                <a:solidFill>
                  <a:srgbClr val="00B050"/>
                </a:solidFill>
                <a:latin typeface="Bookman Old Style" pitchFamily="18" charset="0"/>
              </a:rPr>
              <a:t>, что уровень речевого развития определяется словарным запасом ребёнка. И всего несколько шагов, сделанных в этом направлении, помогут вам в развитии речи дошкольника.</a:t>
            </a:r>
          </a:p>
          <a:p>
            <a:pPr>
              <a:buFont typeface="Arial" charset="0"/>
              <a:buChar char="•"/>
              <a:defRPr/>
            </a:pPr>
            <a:endParaRPr lang="ru-RU" sz="2000" dirty="0" smtClean="0">
              <a:solidFill>
                <a:srgbClr val="0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84438" y="1196975"/>
            <a:ext cx="5829300" cy="1655763"/>
          </a:xfrm>
        </p:spPr>
        <p:txBody>
          <a:bodyPr/>
          <a:lstStyle/>
          <a:p>
            <a:r>
              <a:rPr lang="ru-RU" sz="3600" b="1" i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Спасибо за внимание</a:t>
            </a:r>
          </a:p>
        </p:txBody>
      </p:sp>
      <p:pic>
        <p:nvPicPr>
          <p:cNvPr id="1025" name="Picture 1" descr="C:\Users\shapo\Deskto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143248"/>
            <a:ext cx="3214710" cy="3214710"/>
          </a:xfrm>
          <a:prstGeom prst="rect">
            <a:avLst/>
          </a:prstGeom>
          <a:noFill/>
        </p:spPr>
      </p:pic>
      <p:pic>
        <p:nvPicPr>
          <p:cNvPr id="1026" name="Picture 2" descr="C:\Users\shapo\Desktop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357430"/>
            <a:ext cx="2333896" cy="31099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785813" y="260350"/>
            <a:ext cx="8034337" cy="1338263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i="1" kern="0" dirty="0" smtClean="0">
                <a:solidFill>
                  <a:srgbClr val="CC0000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400" b="1" i="1" u="sng" kern="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Мнемотехника</a:t>
            </a:r>
            <a:r>
              <a:rPr lang="ru-RU" sz="2400" b="1" i="1" kern="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-технология развития </a:t>
            </a:r>
            <a:r>
              <a:rPr lang="ru-RU" sz="2400" b="1" i="1" kern="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памяти и речи, </a:t>
            </a:r>
            <a:r>
              <a:rPr lang="ru-RU" sz="2400" b="1" i="1" kern="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совокупность правил и приемов, облегчающих запоминание, история которой насчитывает более 2500 лет.</a:t>
            </a:r>
            <a:endParaRPr lang="ru-RU" sz="2400" dirty="0" smtClean="0">
              <a:solidFill>
                <a:srgbClr val="00B05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075" y="3573463"/>
            <a:ext cx="5803900" cy="2770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00B050"/>
                </a:solidFill>
                <a:latin typeface="Book Antiqua" pitchFamily="18" charset="0"/>
              </a:rPr>
              <a:t>Искусство запоминания названо словом «</a:t>
            </a:r>
            <a:r>
              <a:rPr lang="ru-RU" sz="2000" b="1" i="1" dirty="0" err="1">
                <a:solidFill>
                  <a:srgbClr val="00B050"/>
                </a:solidFill>
                <a:latin typeface="Book Antiqua" pitchFamily="18" charset="0"/>
              </a:rPr>
              <a:t>mnemonikon</a:t>
            </a:r>
            <a:r>
              <a:rPr lang="ru-RU" sz="2000" b="1" i="1" dirty="0">
                <a:solidFill>
                  <a:srgbClr val="00B050"/>
                </a:solidFill>
                <a:latin typeface="Book Antiqua" pitchFamily="18" charset="0"/>
              </a:rPr>
              <a:t>» по имени древнегреческой богини памяти, Мнемозины – матери девяти муз. Первые сохранившиеся работы по мнемотехнике датируются примерно 86-82 гг. до н.э., и принадлежат перу Цицерона и </a:t>
            </a:r>
            <a:r>
              <a:rPr lang="ru-RU" b="1" i="1" dirty="0">
                <a:solidFill>
                  <a:srgbClr val="00B050"/>
                </a:solidFill>
                <a:latin typeface="Book Antiqua" pitchFamily="18" charset="0"/>
              </a:rPr>
              <a:t>Квинтиллиона</a:t>
            </a:r>
            <a:r>
              <a:rPr lang="ru-RU" sz="1400" b="1" i="1" dirty="0">
                <a:solidFill>
                  <a:srgbClr val="00B050"/>
                </a:solidFill>
                <a:latin typeface="Book Antiqua" pitchFamily="18" charset="0"/>
              </a:rPr>
              <a:t> .</a:t>
            </a:r>
          </a:p>
        </p:txBody>
      </p:sp>
      <p:pic>
        <p:nvPicPr>
          <p:cNvPr id="6" name="Рисунок 5" descr="http://razvivaysa.com/wp-content/uploads/2012/01/%D0%BC%D0%BD%D0%B5%D0%BC%D0%BE%D1%82%D0%B5%D1%85%D0%BD%D0%B8%D0%BA%D0%B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0388" y="1466850"/>
            <a:ext cx="4392612" cy="187325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01" name="Прямоугольник 2"/>
          <p:cNvSpPr>
            <a:spLocks noChangeArrowheads="1"/>
          </p:cNvSpPr>
          <p:nvPr/>
        </p:nvSpPr>
        <p:spPr bwMode="auto">
          <a:xfrm>
            <a:off x="790575" y="1741488"/>
            <a:ext cx="35972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i="1">
                <a:solidFill>
                  <a:srgbClr val="00B050"/>
                </a:solidFill>
                <a:latin typeface="Book Antiqua" panose="02040602050305030304" pitchFamily="18" charset="0"/>
              </a:rPr>
              <a:t>Понятие «Мнемотехника»  происходит от греческого «mnemonikon» – искусство запоминания.</a:t>
            </a:r>
          </a:p>
        </p:txBody>
      </p:sp>
      <p:sp>
        <p:nvSpPr>
          <p:cNvPr id="4102" name="Прямоугольник 7"/>
          <p:cNvSpPr>
            <a:spLocks noChangeArrowheads="1"/>
          </p:cNvSpPr>
          <p:nvPr/>
        </p:nvSpPr>
        <p:spPr bwMode="auto">
          <a:xfrm>
            <a:off x="660400" y="3068638"/>
            <a:ext cx="41989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i="1">
                <a:solidFill>
                  <a:srgbClr val="00B050"/>
                </a:solidFill>
                <a:latin typeface="Book Antiqua" panose="02040602050305030304" pitchFamily="18" charset="0"/>
              </a:rPr>
              <a:t>Считается, что это слово придумал Пифагор Самосский</a:t>
            </a:r>
          </a:p>
          <a:p>
            <a:pPr eaLnBrk="1" hangingPunct="1"/>
            <a:r>
              <a:rPr lang="ru-RU" sz="2000" b="1" i="1">
                <a:solidFill>
                  <a:srgbClr val="00B050"/>
                </a:solidFill>
                <a:latin typeface="Book Antiqua" panose="02040602050305030304" pitchFamily="18" charset="0"/>
              </a:rPr>
              <a:t> (6 век до н.э.).</a:t>
            </a:r>
          </a:p>
        </p:txBody>
      </p:sp>
      <p:pic>
        <p:nvPicPr>
          <p:cNvPr id="4103" name="Picture 8" descr="http://socrates.berkeley.edu/~kihlstrm/images/mnemosy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486150"/>
            <a:ext cx="1727200" cy="294322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755650" y="4840288"/>
            <a:ext cx="24288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/>
              <a:t> 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225" y="765175"/>
            <a:ext cx="7980363" cy="56880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Структура мнемотехники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755650" y="836613"/>
            <a:ext cx="7993063" cy="304698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Это схема, в которой заложена определенная информация. Суть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мнемотаблиц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заключается </a:t>
            </a:r>
            <a:r>
              <a:rPr lang="ru-RU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следующем: на каждое слово или маленькое словосочетание придумывается картинка (изображение); таким образом весь текст зарисовывается схематично, глядя на эти схемы – рисунки,  ребенок легко запоминает 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информацию и воспроизводит ее при помощи речи. </a:t>
            </a:r>
            <a:endParaRPr lang="ru-RU" sz="2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Заголовок 2"/>
          <p:cNvSpPr>
            <a:spLocks noGrp="1"/>
          </p:cNvSpPr>
          <p:nvPr>
            <p:ph type="title"/>
          </p:nvPr>
        </p:nvSpPr>
        <p:spPr>
          <a:xfrm>
            <a:off x="430213" y="0"/>
            <a:ext cx="8229600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00B050"/>
                </a:solidFill>
                <a:latin typeface="Book Antiqua" panose="02040602050305030304" pitchFamily="18" charset="0"/>
              </a:rPr>
              <a:t>Мнемотаблица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2600" y="3851601"/>
            <a:ext cx="3095613" cy="25774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Рисунок 8" descr="http://detsadik.my1.ru/PTISI/ss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9" y="4000504"/>
            <a:ext cx="2739724" cy="2486510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088" y="428604"/>
            <a:ext cx="7921625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Овладение приемами работы с мнемотаблицами значительно сокращает время обучения и одновременно решает задачи, направленные на: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развитие основных психических процессов – памяти, внимания, образного мышления;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речевой активности воспитанников.</a:t>
            </a:r>
            <a:endParaRPr lang="ru-RU" sz="2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500306"/>
            <a:ext cx="7921625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изготовления таблиц не требуются художественные способности, любой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педагог в нашем в детском саду 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состоянии нарисовать подобные символические изображения предметов и объектов к выбранному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рассказу, загадке.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089" y="3929066"/>
            <a:ext cx="7888316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старшем дошкольном возрасте работа с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мнемотаблицами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особенно важна, так как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способствуют обогащению словаря, развитию связной речи, помогают повысить результативность занятий по развитию речи, содействуют формированию интереса детей к составлению рассказов и содействуют оптимизации всего процесса становления речи дошкольников.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8065391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2400" b="1" u="sng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  <a:t>Принцип работы с мнемотаблицей</a:t>
            </a:r>
          </a:p>
          <a:p>
            <a:pPr>
              <a:defRPr/>
            </a:pPr>
            <a:r>
              <a:rPr lang="ru-RU" dirty="0">
                <a:solidFill>
                  <a:srgbClr val="00B050"/>
                </a:solidFill>
                <a:latin typeface="Bookman Old Style" pitchFamily="18" charset="0"/>
              </a:rPr>
              <a:t>1.Рассматривание таблиц и разбор, изображённых на ней символов.</a:t>
            </a:r>
          </a:p>
          <a:p>
            <a:pPr>
              <a:defRPr/>
            </a:pPr>
            <a:r>
              <a:rPr lang="ru-RU" dirty="0">
                <a:solidFill>
                  <a:srgbClr val="00B050"/>
                </a:solidFill>
                <a:latin typeface="Bookman Old Style" pitchFamily="18" charset="0"/>
              </a:rPr>
              <a:t>2.Преобразование символов в образы.</a:t>
            </a:r>
          </a:p>
          <a:p>
            <a:pPr>
              <a:defRPr/>
            </a:pPr>
            <a:r>
              <a:rPr lang="ru-RU" dirty="0">
                <a:solidFill>
                  <a:srgbClr val="00B050"/>
                </a:solidFill>
                <a:latin typeface="Bookman Old Style" pitchFamily="18" charset="0"/>
              </a:rPr>
              <a:t>3.Пересказ при помощи символов</a:t>
            </a:r>
            <a:r>
              <a:rPr lang="ru-RU" dirty="0" smtClean="0">
                <a:solidFill>
                  <a:srgbClr val="00B050"/>
                </a:solidFill>
                <a:latin typeface="Bookman Old Style" pitchFamily="18" charset="0"/>
              </a:rPr>
              <a:t>.</a:t>
            </a:r>
            <a:endParaRPr lang="ru-RU" dirty="0">
              <a:solidFill>
                <a:srgbClr val="00B050"/>
              </a:solidFill>
              <a:latin typeface="Bookman Old Style" pitchFamily="18" charset="0"/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B050"/>
                </a:solidFill>
                <a:latin typeface="Bookman Old Style" pitchFamily="18" charset="0"/>
              </a:rPr>
              <a:t>     Но самое главное в обучении рассказыванию, при помощи мнемотаблиц – это вовремя </a:t>
            </a:r>
            <a:r>
              <a:rPr lang="ru-RU" dirty="0" smtClean="0">
                <a:solidFill>
                  <a:srgbClr val="00B050"/>
                </a:solidFill>
                <a:latin typeface="Bookman Old Style" pitchFamily="18" charset="0"/>
              </a:rPr>
              <a:t>отойти</a:t>
            </a:r>
            <a:endParaRPr lang="ru-RU" dirty="0" smtClean="0"/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Bookman Old Style" pitchFamily="18" charset="0"/>
              </a:rPr>
              <a:t>и </a:t>
            </a:r>
            <a:r>
              <a:rPr lang="ru-RU" dirty="0">
                <a:solidFill>
                  <a:srgbClr val="00B050"/>
                </a:solidFill>
                <a:latin typeface="Bookman Old Style" pitchFamily="18" charset="0"/>
              </a:rPr>
              <a:t>от закодированных слов, предложений. Дать ребёнку возможность самому, без подсказок  составить рассказ, т.е.  мы постепенно подходим к обучению монологической речи.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B050"/>
                </a:solidFill>
                <a:latin typeface="Bookman Old Style" pitchFamily="18" charset="0"/>
              </a:rPr>
              <a:t>Работать с мнемотаблицами лучше начинать со средней группы. Хотя уже в младшем возрасте можно использовать простейшие схемы одевания, умывания, построения пирамидки и т. д. </a:t>
            </a:r>
            <a:r>
              <a:rPr lang="ru-RU" dirty="0" smtClean="0">
                <a:solidFill>
                  <a:srgbClr val="00B050"/>
                </a:solidFill>
                <a:latin typeface="Bookman Old Style" pitchFamily="18" charset="0"/>
              </a:rPr>
              <a:t>Но самой эффективной эта работа считается в старшем возрасте.</a:t>
            </a:r>
            <a:endParaRPr lang="ru-RU" dirty="0">
              <a:solidFill>
                <a:srgbClr val="00B050"/>
              </a:solidFill>
              <a:latin typeface="Bookman Old Style" pitchFamily="18" charset="0"/>
            </a:endParaRPr>
          </a:p>
          <a:p>
            <a:pPr>
              <a:defRPr/>
            </a:pPr>
            <a:endParaRPr lang="ru-RU" dirty="0">
              <a:solidFill>
                <a:srgbClr val="00B050"/>
              </a:solidFill>
              <a:latin typeface="Bookman Old Style" pitchFamily="18" charset="0"/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endParaRPr lang="ru-RU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4286256"/>
            <a:ext cx="3210150" cy="22860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1268" name="Picture 4" descr="C:\Users\shapo\Desktop\моя счастливая семья\bKKQdZ3lwSs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9" y="4286256"/>
            <a:ext cx="3286149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Объект 3"/>
          <p:cNvSpPr>
            <a:spLocks noGrp="1"/>
          </p:cNvSpPr>
          <p:nvPr>
            <p:ph idx="1"/>
          </p:nvPr>
        </p:nvSpPr>
        <p:spPr>
          <a:xfrm>
            <a:off x="827088" y="428605"/>
            <a:ext cx="7777162" cy="2357453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2800" b="1" u="sng" dirty="0" err="1" smtClean="0">
                <a:solidFill>
                  <a:srgbClr val="00B050"/>
                </a:solidFill>
                <a:latin typeface="Book Antiqua" pitchFamily="18" charset="0"/>
              </a:rPr>
              <a:t>Мнемотаблицы</a:t>
            </a:r>
            <a:r>
              <a:rPr lang="ru-RU" sz="2800" b="1" u="sng" dirty="0" smtClean="0">
                <a:solidFill>
                  <a:srgbClr val="00B050"/>
                </a:solidFill>
                <a:latin typeface="Book Antiqua" pitchFamily="18" charset="0"/>
              </a:rPr>
              <a:t>:</a:t>
            </a:r>
            <a:endParaRPr lang="ru-RU" sz="2800" b="1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Book Antiqua" pitchFamily="18" charset="0"/>
              </a:rPr>
              <a:t>являются дидактическим материалом по развитию речи;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Book Antiqua" pitchFamily="18" charset="0"/>
              </a:rPr>
              <a:t>их можно использовать для пополнения словарного запаса и развития речи;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Book Antiqua" pitchFamily="18" charset="0"/>
              </a:rPr>
              <a:t>использовать при обучении пересказу и составлению рассказов, заучивании наизусть и отгадыванию загадок.</a:t>
            </a:r>
          </a:p>
        </p:txBody>
      </p:sp>
      <p:pic>
        <p:nvPicPr>
          <p:cNvPr id="10242" name="Picture 2" descr="C:\Users\shapo\Desktop\моя счастливая семья\4sYKTyGtV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928934"/>
            <a:ext cx="3571900" cy="2928958"/>
          </a:xfrm>
          <a:prstGeom prst="rect">
            <a:avLst/>
          </a:prstGeom>
          <a:noFill/>
        </p:spPr>
      </p:pic>
      <p:pic>
        <p:nvPicPr>
          <p:cNvPr id="10244" name="Picture 4" descr="C:\Users\shapo\Desktop\моя счастливая семья\53Tc7DOxtC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16460" y="11215742"/>
            <a:ext cx="19629967" cy="9150311"/>
          </a:xfrm>
          <a:prstGeom prst="rect">
            <a:avLst/>
          </a:prstGeom>
          <a:noFill/>
        </p:spPr>
      </p:pic>
      <p:pic>
        <p:nvPicPr>
          <p:cNvPr id="10246" name="Picture 6" descr="C:\Users\shapo\Desktop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571876"/>
            <a:ext cx="3429024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29600" cy="922337"/>
          </a:xfrm>
        </p:spPr>
        <p:txBody>
          <a:bodyPr/>
          <a:lstStyle/>
          <a:p>
            <a:r>
              <a:rPr lang="ru-RU" sz="2800" b="1" smtClean="0">
                <a:solidFill>
                  <a:srgbClr val="009900"/>
                </a:solidFill>
                <a:latin typeface="Bookman Old Style" panose="02050604050505020204" pitchFamily="18" charset="0"/>
              </a:rPr>
              <a:t>Составление описательного рассказа</a:t>
            </a:r>
          </a:p>
        </p:txBody>
      </p:sp>
      <p:sp>
        <p:nvSpPr>
          <p:cNvPr id="10243" name="Объект 3"/>
          <p:cNvSpPr>
            <a:spLocks noGrp="1"/>
          </p:cNvSpPr>
          <p:nvPr>
            <p:ph idx="1"/>
          </p:nvPr>
        </p:nvSpPr>
        <p:spPr>
          <a:xfrm>
            <a:off x="684213" y="908050"/>
            <a:ext cx="8229600" cy="23050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 Это наиболее трудный вид в монологической речи.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 Дети не располагают теми знаниями, которые приобретают в течение жизни. Чтобы описать предмет, его надо осознать, а осознание - это анализ. Что ребенку очень трудно. Здесь важно научить ребенка сначала выделять признаки предмета.</a:t>
            </a:r>
          </a:p>
        </p:txBody>
      </p:sp>
      <p:pic>
        <p:nvPicPr>
          <p:cNvPr id="5" name="Рисунок 4" descr="http://sheledu.ru/juravlik/images/metodkopilka/mnemotehnik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8" y="3339754"/>
            <a:ext cx="3531812" cy="2946766"/>
          </a:xfrm>
          <a:prstGeom prst="rect">
            <a:avLst/>
          </a:prstGeom>
          <a:ln w="19050" cap="rnd">
            <a:solidFill>
              <a:schemeClr val="accent3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18" name="Picture 2" descr="C:\Users\shapo\Desktop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357562"/>
            <a:ext cx="3622673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14290"/>
            <a:ext cx="4464495" cy="3185557"/>
          </a:xfrm>
          <a:prstGeom prst="roundRect">
            <a:avLst>
              <a:gd name="adj" fmla="val 16667"/>
            </a:avLst>
          </a:prstGeom>
          <a:ln>
            <a:solidFill>
              <a:srgbClr val="99FF99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429000"/>
            <a:ext cx="4464495" cy="2999705"/>
          </a:xfrm>
          <a:prstGeom prst="roundRect">
            <a:avLst>
              <a:gd name="adj" fmla="val 16667"/>
            </a:avLst>
          </a:prstGeom>
          <a:ln>
            <a:solidFill>
              <a:srgbClr val="92D05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275" endPos="40000" dist="1016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8193" name="Picture 1" descr="C:\Users\shapo\Desktop\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785794"/>
            <a:ext cx="3286148" cy="2643206"/>
          </a:xfrm>
          <a:prstGeom prst="rect">
            <a:avLst/>
          </a:prstGeom>
          <a:noFill/>
        </p:spPr>
      </p:pic>
      <p:pic>
        <p:nvPicPr>
          <p:cNvPr id="8194" name="Picture 2" descr="C:\Users\shapo\Desktop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3500438"/>
            <a:ext cx="3214710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630</Words>
  <Application>Microsoft Office PowerPoint</Application>
  <PresentationFormat>Экран (4:3)</PresentationFormat>
  <Paragraphs>52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Мнемотехника, как средство мотивации речевой активности детей</vt:lpstr>
      <vt:lpstr> Мнемотехника-технология развития памяти и речи, совокупность правил и приемов, облегчающих запоминание, история которой насчитывает более 2500 лет.</vt:lpstr>
      <vt:lpstr>Структура мнемотехники</vt:lpstr>
      <vt:lpstr>Мнемотаблица</vt:lpstr>
      <vt:lpstr>Слайд 5</vt:lpstr>
      <vt:lpstr>Слайд 6</vt:lpstr>
      <vt:lpstr>Слайд 7</vt:lpstr>
      <vt:lpstr>Составление описательного рассказа</vt:lpstr>
      <vt:lpstr>Слайд 9</vt:lpstr>
      <vt:lpstr>Слайд 10</vt:lpstr>
      <vt:lpstr>Стихотворения</vt:lpstr>
      <vt:lpstr>Пересказ</vt:lpstr>
      <vt:lpstr>Пересказ сказок</vt:lpstr>
      <vt:lpstr>Отгадывание загадок</vt:lpstr>
      <vt:lpstr>Вывод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shapo</cp:lastModifiedBy>
  <cp:revision>47</cp:revision>
  <dcterms:created xsi:type="dcterms:W3CDTF">2011-08-02T23:19:04Z</dcterms:created>
  <dcterms:modified xsi:type="dcterms:W3CDTF">2024-03-04T06:59:06Z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00080032a50000000000010250300207f7000400038000</vt:lpwstr>
  </property>
</Properties>
</file>