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4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1848D-9926-4014-B285-84D89B13BC61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71693-3A81-4223-B7BD-71624EB9A3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079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71693-3A81-4223-B7BD-71624EB9A38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69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71693-3A81-4223-B7BD-71624EB9A38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797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71693-3A81-4223-B7BD-71624EB9A38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266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71693-3A81-4223-B7BD-71624EB9A38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6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ABE94-66C0-45B1-8B4F-7B915723AF45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397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786E-6999-408E-A255-1B78D7A8F64C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630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6576-9CDB-4314-8932-D5BA5231A287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65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7532D-AF79-49F6-B0F3-70B2B7F01100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848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F79FE-039D-4D26-A6AD-9589AD0C4A30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12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B753-BB06-4843-8142-6E22C08894F6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78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1136-A42D-48CE-B7FD-D9DC23CF4530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537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1EBB-1C1B-482B-A34D-8B00F024388F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04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A543-9BAA-425E-A27F-4DA6557C26DC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45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CE00D-0BA5-41D7-8EFA-FCFF3EFED99E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070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D67-D00C-4B30-BC66-2C797B1367EA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12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9D67C-A3BC-4968-974D-2BEBACC9C990}" type="datetime1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A1D36-C062-491F-8E8F-6E6E82C92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22514" y="1513115"/>
            <a:ext cx="7685314" cy="378822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rgbClr val="DB4921"/>
              </a:gs>
              <a:gs pos="100000">
                <a:srgbClr val="DB4921"/>
              </a:gs>
            </a:gsLst>
          </a:gra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3285" y="5921829"/>
            <a:ext cx="8752114" cy="70757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chemeClr val="accent2">
                  <a:satMod val="103000"/>
                  <a:tint val="94000"/>
                  <a:lumMod val="92000"/>
                  <a:lumOff val="8000"/>
                  <a:alpha val="28000"/>
                </a:schemeClr>
              </a:gs>
              <a:gs pos="50000">
                <a:srgbClr val="DB4921">
                  <a:alpha val="53000"/>
                </a:srgbClr>
              </a:gs>
              <a:gs pos="100000">
                <a:srgbClr val="DB4921">
                  <a:alpha val="66000"/>
                </a:srgbClr>
              </a:gs>
            </a:gsLst>
          </a:gradFill>
          <a:ln w="3810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39104" y="6093050"/>
            <a:ext cx="440868" cy="365125"/>
          </a:xfrm>
        </p:spPr>
        <p:txBody>
          <a:bodyPr/>
          <a:lstStyle/>
          <a:p>
            <a:fld id="{A63A1D36-C062-491F-8E8F-6E6E82C92F30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848600" y="6044781"/>
            <a:ext cx="0" cy="46166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892629" y="4484915"/>
            <a:ext cx="609600" cy="1426028"/>
            <a:chOff x="892629" y="4637315"/>
            <a:chExt cx="609600" cy="1426028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892629" y="4637315"/>
              <a:ext cx="457200" cy="1273628"/>
              <a:chOff x="892629" y="4615543"/>
              <a:chExt cx="457200" cy="1273628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 flipV="1">
                <a:off x="892629" y="4615543"/>
                <a:ext cx="0" cy="816428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1045029" y="4767943"/>
                <a:ext cx="0" cy="816428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1197429" y="4909457"/>
                <a:ext cx="0" cy="816428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1349829" y="5072743"/>
                <a:ext cx="0" cy="816428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1502229" y="5246915"/>
              <a:ext cx="0" cy="81642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133600" y="1837568"/>
            <a:ext cx="5715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Айтматов </a:t>
            </a:r>
            <a:r>
              <a:rPr lang="ru-RU" sz="4800" b="1" dirty="0" err="1"/>
              <a:t>Чингиз</a:t>
            </a:r>
            <a:r>
              <a:rPr lang="ru-RU" sz="4800" b="1" dirty="0"/>
              <a:t> - Первый учитель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6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98483" y="459049"/>
            <a:ext cx="8036378" cy="5973311"/>
          </a:xfrm>
          <a:prstGeom prst="round2DiagRect">
            <a:avLst>
              <a:gd name="adj1" fmla="val 8207"/>
              <a:gd name="adj2" fmla="val 0"/>
            </a:avLst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rgbClr val="DB4921"/>
              </a:gs>
              <a:gs pos="100000">
                <a:srgbClr val="DB4921"/>
              </a:gs>
            </a:gsLst>
          </a:gra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26235" y="6397854"/>
            <a:ext cx="440868" cy="365125"/>
          </a:xfrm>
        </p:spPr>
        <p:txBody>
          <a:bodyPr/>
          <a:lstStyle/>
          <a:p>
            <a:fld id="{A63A1D36-C062-491F-8E8F-6E6E82C92F30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2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" y="1852096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Текст слайда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16429" y="1284513"/>
            <a:ext cx="7217228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user\Desktop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32" y="485236"/>
            <a:ext cx="8031193" cy="5967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0784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3074" name="Picture 2" descr="C:\Users\user\Desktop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155" y="1380226"/>
            <a:ext cx="8203720" cy="5423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89857" y="476301"/>
            <a:ext cx="8036378" cy="5973311"/>
          </a:xfrm>
          <a:prstGeom prst="round2DiagRect">
            <a:avLst>
              <a:gd name="adj1" fmla="val 8207"/>
              <a:gd name="adj2" fmla="val 0"/>
            </a:avLst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rgbClr val="DB4921"/>
              </a:gs>
              <a:gs pos="100000">
                <a:srgbClr val="DB4921"/>
              </a:gs>
            </a:gsLst>
          </a:gra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r"/>
            <a:endParaRPr lang="ru-RU" sz="2400" dirty="0"/>
          </a:p>
          <a:p>
            <a:pPr algn="ctr"/>
            <a:r>
              <a:rPr lang="ru-RU" sz="2400" dirty="0"/>
              <a:t>«</a:t>
            </a:r>
            <a:r>
              <a:rPr lang="ru-RU" sz="2400" dirty="0" err="1"/>
              <a:t>Пе́рвый</a:t>
            </a:r>
            <a:r>
              <a:rPr lang="ru-RU" sz="2400" dirty="0"/>
              <a:t> </a:t>
            </a:r>
            <a:r>
              <a:rPr lang="ru-RU" sz="2400" dirty="0" err="1"/>
              <a:t>учи́тель</a:t>
            </a:r>
            <a:r>
              <a:rPr lang="ru-RU" sz="2400" dirty="0"/>
              <a:t>» — повесть 1962 года киргизского писателя </a:t>
            </a:r>
            <a:r>
              <a:rPr lang="ru-RU" sz="2400" dirty="0" err="1"/>
              <a:t>Чингиза</a:t>
            </a:r>
            <a:r>
              <a:rPr lang="ru-RU" sz="2400" dirty="0"/>
              <a:t> Айтматова о становлении образования в дальних аулах Киргизии и борьбе с патриархальными традициями</a:t>
            </a:r>
            <a:r>
              <a:rPr lang="ru-RU" sz="900" dirty="0"/>
              <a:t>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26235" y="6397854"/>
            <a:ext cx="440868" cy="365125"/>
          </a:xfrm>
        </p:spPr>
        <p:txBody>
          <a:bodyPr/>
          <a:lstStyle/>
          <a:p>
            <a:fld id="{A63A1D36-C062-491F-8E8F-6E6E82C92F30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4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C:\Users\user\Desktop\4aaa0acfdd775a121c139a69dc323d2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6587" y="879894"/>
            <a:ext cx="2095753" cy="3113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6885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89857" y="424543"/>
            <a:ext cx="8036378" cy="5973311"/>
          </a:xfrm>
          <a:prstGeom prst="round2DiagRect">
            <a:avLst>
              <a:gd name="adj1" fmla="val 8207"/>
              <a:gd name="adj2" fmla="val 0"/>
            </a:avLst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rgbClr val="DB4921"/>
              </a:gs>
              <a:gs pos="100000">
                <a:srgbClr val="DB4921"/>
              </a:gs>
            </a:gsLst>
          </a:gra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Повесть начинается от имени писателя — его приглашают в родной аул </a:t>
            </a:r>
            <a:r>
              <a:rPr lang="ru-RU" dirty="0" err="1"/>
              <a:t>Куркуреу</a:t>
            </a:r>
            <a:r>
              <a:rPr lang="ru-RU" dirty="0"/>
              <a:t> на открытие новой школы. На мероприятие приглашены многие земляки, среди них академик </a:t>
            </a:r>
            <a:r>
              <a:rPr lang="ru-RU" dirty="0" err="1"/>
              <a:t>Сулайманова</a:t>
            </a:r>
            <a:r>
              <a:rPr lang="ru-RU" dirty="0"/>
              <a:t>.</a:t>
            </a:r>
          </a:p>
          <a:p>
            <a:r>
              <a:rPr lang="ru-RU" dirty="0"/>
              <a:t>Позже из Москвы писателю приходит письмо от неё, и он публикует его, ведя повествование от имени Алтынай.</a:t>
            </a:r>
          </a:p>
          <a:p>
            <a:r>
              <a:rPr lang="ru-RU" dirty="0" err="1"/>
              <a:t>Дюйшен</a:t>
            </a:r>
            <a:r>
              <a:rPr lang="ru-RU" dirty="0"/>
              <a:t> приезжает в аил и начинает обучать детей, оборудовав для этого заброшенную конюшню. Одна из его учениц, сирота Алтынай, живёт в семье двоюродного брата отца. Её родные не одобряют, что она полдня проводит в школе, а не помогает по хозяйству. Спустя некоторое время они продают Алтынай в жёны человеку из соседнего аула, который похитил её из школы, избив учителя. Однако </a:t>
            </a:r>
            <a:r>
              <a:rPr lang="ru-RU" dirty="0" err="1"/>
              <a:t>Дюйшен</a:t>
            </a:r>
            <a:r>
              <a:rPr lang="ru-RU" dirty="0"/>
              <a:t> с нарядом милиции спасает девочку и определяет в детдом, где она продолжает учёбу, что позволяет ей добиться успеха в жизни.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26235" y="6397854"/>
            <a:ext cx="440868" cy="365125"/>
          </a:xfrm>
        </p:spPr>
        <p:txBody>
          <a:bodyPr/>
          <a:lstStyle/>
          <a:p>
            <a:fld id="{A63A1D36-C062-491F-8E8F-6E6E82C92F30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5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098" name="Picture 2" descr="C:\Users\user\Desktop\1135-Oblajt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994" y="802256"/>
            <a:ext cx="1367503" cy="195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399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ЭКРАНИЗАЦИЯ ПОВЕСТИ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122" name="Picture 2" descr="C:\Users\user\Desktop\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663" y="1457863"/>
            <a:ext cx="4928559" cy="369641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86401" y="1690777"/>
            <a:ext cx="27431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«Первый учитель» — художественный фильм режиссёра Андрея </a:t>
            </a:r>
            <a:r>
              <a:rPr lang="ru-RU" sz="1400" b="1" dirty="0" err="1"/>
              <a:t>Михалкова-Кончаловского</a:t>
            </a:r>
            <a:r>
              <a:rPr lang="ru-RU" sz="1400" b="1" dirty="0"/>
              <a:t>. По одноимённой книге </a:t>
            </a:r>
            <a:r>
              <a:rPr lang="ru-RU" sz="1400" b="1" dirty="0" err="1"/>
              <a:t>Чингиза</a:t>
            </a:r>
            <a:r>
              <a:rPr lang="ru-RU" sz="1400" b="1" dirty="0"/>
              <a:t> Айтматова.</a:t>
            </a:r>
          </a:p>
          <a:p>
            <a:r>
              <a:rPr lang="ru-RU" sz="1400" b="1" i="1" dirty="0"/>
              <a:t>В ролях</a:t>
            </a:r>
          </a:p>
          <a:p>
            <a:r>
              <a:rPr lang="ru-RU" sz="1400" b="1" i="1" dirty="0"/>
              <a:t>Наталья </a:t>
            </a:r>
            <a:r>
              <a:rPr lang="ru-RU" sz="1400" b="1" i="1" dirty="0" err="1"/>
              <a:t>Аринбасарова</a:t>
            </a:r>
            <a:r>
              <a:rPr lang="ru-RU" sz="1400" b="1" i="1" dirty="0"/>
              <a:t> — Алтынай</a:t>
            </a:r>
          </a:p>
          <a:p>
            <a:r>
              <a:rPr lang="ru-RU" sz="1400" b="1" i="1" dirty="0"/>
              <a:t>Болот </a:t>
            </a:r>
            <a:r>
              <a:rPr lang="ru-RU" sz="1400" b="1" i="1" dirty="0" err="1"/>
              <a:t>Бейшеналиев</a:t>
            </a:r>
            <a:r>
              <a:rPr lang="ru-RU" sz="1400" b="1" i="1" dirty="0"/>
              <a:t> — учитель </a:t>
            </a:r>
            <a:r>
              <a:rPr lang="ru-RU" sz="1400" b="1" i="1" dirty="0" err="1"/>
              <a:t>Дюйшен</a:t>
            </a:r>
            <a:endParaRPr lang="ru-RU" sz="1400" b="1" i="1" dirty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6146" name="Picture 2" descr="C:\Users\user\Desktop\429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22" y="197389"/>
            <a:ext cx="3932236" cy="36347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38355" y="3956537"/>
            <a:ext cx="77292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Призы и награды</a:t>
            </a:r>
          </a:p>
          <a:p>
            <a:r>
              <a:rPr lang="ru-RU" b="1" i="1" dirty="0"/>
              <a:t>*Серебряная медаль и Кубок </a:t>
            </a:r>
            <a:r>
              <a:rPr lang="ru-RU" b="1" i="1" dirty="0" err="1"/>
              <a:t>Вольпи</a:t>
            </a:r>
            <a:r>
              <a:rPr lang="ru-RU" b="1" i="1" dirty="0"/>
              <a:t> за лучшую женскую роль на Венецианском кинофестивале (1966) — Наталье </a:t>
            </a:r>
            <a:r>
              <a:rPr lang="ru-RU" b="1" i="1" dirty="0" err="1"/>
              <a:t>Аринбасаровой</a:t>
            </a:r>
            <a:endParaRPr lang="ru-RU" b="1" i="1" dirty="0"/>
          </a:p>
          <a:p>
            <a:r>
              <a:rPr lang="ru-RU" b="1" i="1" dirty="0"/>
              <a:t>*Премия на II Международном кинообозрении «Капитолийский Юпитер» в Риме (1966)</a:t>
            </a:r>
          </a:p>
          <a:p>
            <a:r>
              <a:rPr lang="ru-RU" b="1" i="1" dirty="0"/>
              <a:t>*Приз всесоюзного кинофестиваля в Киеве (1966)</a:t>
            </a:r>
          </a:p>
          <a:p>
            <a:r>
              <a:rPr lang="ru-RU" b="1" i="1" dirty="0"/>
              <a:t>*Специальная премия жюри на международном кинофестивале в </a:t>
            </a:r>
            <a:r>
              <a:rPr lang="ru-RU" b="1" i="1" dirty="0" err="1"/>
              <a:t>Йере</a:t>
            </a:r>
            <a:r>
              <a:rPr lang="ru-RU" b="1" i="1" dirty="0"/>
              <a:t> (1967)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A1D36-C062-491F-8E8F-6E6E82C92F3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26" name="Picture 2" descr="C:\Users\user\Desktop\Stamps_of_Kyrgyzstan,_2009-5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973" y="480294"/>
            <a:ext cx="4231257" cy="3289449"/>
          </a:xfrm>
          <a:prstGeom prst="rect">
            <a:avLst/>
          </a:prstGeom>
          <a:noFill/>
        </p:spPr>
      </p:pic>
      <p:pic>
        <p:nvPicPr>
          <p:cNvPr id="1027" name="Picture 3" descr="C:\Users\user\Desktop\KG_Ag_Teacher_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8868" y="2371905"/>
            <a:ext cx="3998702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64a1fa3d0288f698ae55faddce9bfe24b5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275</Words>
  <Application>Microsoft Office PowerPoint</Application>
  <PresentationFormat>Экран (4:3)</PresentationFormat>
  <Paragraphs>44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ЭКРАНИЗАЦИЯ ПОВЕСТИ 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09</cp:lastModifiedBy>
  <cp:revision>11</cp:revision>
  <dcterms:created xsi:type="dcterms:W3CDTF">2013-02-28T04:41:09Z</dcterms:created>
  <dcterms:modified xsi:type="dcterms:W3CDTF">2024-06-01T05:45:04Z</dcterms:modified>
</cp:coreProperties>
</file>