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5" r:id="rId19"/>
    <p:sldId id="274" r:id="rId20"/>
    <p:sldId id="272" r:id="rId21"/>
    <p:sldId id="273" r:id="rId22"/>
    <p:sldId id="276" r:id="rId23"/>
    <p:sldId id="277" r:id="rId24"/>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7" autoAdjust="0"/>
    <p:restoredTop sz="94660"/>
  </p:normalViewPr>
  <p:slideViewPr>
    <p:cSldViewPr snapToGrid="0">
      <p:cViewPr>
        <p:scale>
          <a:sx n="118" d="100"/>
          <a:sy n="118" d="100"/>
        </p:scale>
        <p:origin x="-114"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28A9096-C08F-4FDA-B8E2-A469EAA27A20}" type="datetimeFigureOut">
              <a:rPr lang="ru-RU" smtClean="0"/>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61B48FE-A154-463D-B425-426660E7E743}" type="slidenum">
              <a:rPr lang="ru-RU" smtClean="0"/>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Дата 3"/>
          <p:cNvSpPr>
            <a:spLocks noGrp="1"/>
          </p:cNvSpPr>
          <p:nvPr>
            <p:ph type="dt" sz="half" idx="10"/>
          </p:nvPr>
        </p:nvSpPr>
        <p:spPr/>
        <p:txBody>
          <a:bodyPr/>
          <a:lstStyle/>
          <a:p>
            <a:fld id="{B28A9096-C08F-4FDA-B8E2-A469EAA27A20}" type="datetimeFigureOut">
              <a:rPr lang="ru-RU" smtClean="0"/>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61B48FE-A154-463D-B425-426660E7E743}" type="slidenum">
              <a:rPr lang="ru-RU" smtClean="0"/>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Дата 3"/>
          <p:cNvSpPr>
            <a:spLocks noGrp="1"/>
          </p:cNvSpPr>
          <p:nvPr>
            <p:ph type="dt" sz="half" idx="10"/>
          </p:nvPr>
        </p:nvSpPr>
        <p:spPr/>
        <p:txBody>
          <a:bodyPr/>
          <a:lstStyle/>
          <a:p>
            <a:fld id="{B28A9096-C08F-4FDA-B8E2-A469EAA27A20}" type="datetimeFigureOut">
              <a:rPr lang="ru-RU" smtClean="0"/>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61B48FE-A154-463D-B425-426660E7E743}" type="slidenum">
              <a:rPr lang="ru-RU" smtClean="0"/>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Дата 3"/>
          <p:cNvSpPr>
            <a:spLocks noGrp="1"/>
          </p:cNvSpPr>
          <p:nvPr>
            <p:ph type="dt" sz="half" idx="10"/>
          </p:nvPr>
        </p:nvSpPr>
        <p:spPr/>
        <p:txBody>
          <a:bodyPr/>
          <a:lstStyle/>
          <a:p>
            <a:fld id="{B28A9096-C08F-4FDA-B8E2-A469EAA27A20}" type="datetimeFigureOut">
              <a:rPr lang="ru-RU" smtClean="0"/>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61B48FE-A154-463D-B425-426660E7E743}" type="slidenum">
              <a:rPr lang="ru-RU" smtClean="0"/>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endParaRPr lang="ru-RU" smtClean="0"/>
          </a:p>
        </p:txBody>
      </p:sp>
      <p:sp>
        <p:nvSpPr>
          <p:cNvPr id="4" name="Дата 3"/>
          <p:cNvSpPr>
            <a:spLocks noGrp="1"/>
          </p:cNvSpPr>
          <p:nvPr>
            <p:ph type="dt" sz="half" idx="10"/>
          </p:nvPr>
        </p:nvSpPr>
        <p:spPr/>
        <p:txBody>
          <a:bodyPr/>
          <a:lstStyle/>
          <a:p>
            <a:fld id="{B28A9096-C08F-4FDA-B8E2-A469EAA27A20}" type="datetimeFigureOut">
              <a:rPr lang="ru-RU" smtClean="0"/>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61B48FE-A154-463D-B425-426660E7E743}" type="slidenum">
              <a:rPr lang="ru-RU" smtClean="0"/>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5" name="Дата 4"/>
          <p:cNvSpPr>
            <a:spLocks noGrp="1"/>
          </p:cNvSpPr>
          <p:nvPr>
            <p:ph type="dt" sz="half" idx="10"/>
          </p:nvPr>
        </p:nvSpPr>
        <p:spPr/>
        <p:txBody>
          <a:bodyPr/>
          <a:lstStyle/>
          <a:p>
            <a:fld id="{B28A9096-C08F-4FDA-B8E2-A469EAA27A20}" type="datetimeFigureOut">
              <a:rPr lang="ru-RU" smtClean="0"/>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61B48FE-A154-463D-B425-426660E7E743}" type="slidenum">
              <a:rPr lang="ru-RU" smtClean="0"/>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endParaRPr lang="ru-RU" smtClean="0"/>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endParaRPr lang="ru-RU" smtClean="0"/>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7" name="Дата 6"/>
          <p:cNvSpPr>
            <a:spLocks noGrp="1"/>
          </p:cNvSpPr>
          <p:nvPr>
            <p:ph type="dt" sz="half" idx="10"/>
          </p:nvPr>
        </p:nvSpPr>
        <p:spPr/>
        <p:txBody>
          <a:bodyPr/>
          <a:lstStyle/>
          <a:p>
            <a:fld id="{B28A9096-C08F-4FDA-B8E2-A469EAA27A20}" type="datetimeFigureOut">
              <a:rPr lang="ru-RU" smtClean="0"/>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E61B48FE-A154-463D-B425-426660E7E743}" type="slidenum">
              <a:rPr lang="ru-RU" smtClean="0"/>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28A9096-C08F-4FDA-B8E2-A469EAA27A20}" type="datetimeFigureOut">
              <a:rPr lang="ru-RU" smtClean="0"/>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E61B48FE-A154-463D-B425-426660E7E743}" type="slidenum">
              <a:rPr lang="ru-RU" smtClean="0"/>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28A9096-C08F-4FDA-B8E2-A469EAA27A20}" type="datetimeFigureOut">
              <a:rPr lang="ru-RU" smtClean="0"/>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61B48FE-A154-463D-B425-426660E7E743}" type="slidenum">
              <a:rPr lang="ru-RU" smtClean="0"/>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endParaRPr lang="ru-RU" smtClean="0"/>
          </a:p>
        </p:txBody>
      </p:sp>
      <p:sp>
        <p:nvSpPr>
          <p:cNvPr id="5" name="Дата 4"/>
          <p:cNvSpPr>
            <a:spLocks noGrp="1"/>
          </p:cNvSpPr>
          <p:nvPr>
            <p:ph type="dt" sz="half" idx="10"/>
          </p:nvPr>
        </p:nvSpPr>
        <p:spPr/>
        <p:txBody>
          <a:bodyPr/>
          <a:lstStyle/>
          <a:p>
            <a:fld id="{B28A9096-C08F-4FDA-B8E2-A469EAA27A20}" type="datetimeFigureOut">
              <a:rPr lang="ru-RU" smtClean="0"/>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61B48FE-A154-463D-B425-426660E7E743}" type="slidenum">
              <a:rPr lang="ru-RU" smtClean="0"/>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endParaRPr lang="ru-RU" smtClean="0"/>
          </a:p>
        </p:txBody>
      </p:sp>
      <p:sp>
        <p:nvSpPr>
          <p:cNvPr id="5" name="Дата 4"/>
          <p:cNvSpPr>
            <a:spLocks noGrp="1"/>
          </p:cNvSpPr>
          <p:nvPr>
            <p:ph type="dt" sz="half" idx="10"/>
          </p:nvPr>
        </p:nvSpPr>
        <p:spPr/>
        <p:txBody>
          <a:bodyPr/>
          <a:lstStyle/>
          <a:p>
            <a:fld id="{B28A9096-C08F-4FDA-B8E2-A469EAA27A20}" type="datetimeFigureOut">
              <a:rPr lang="ru-RU" smtClean="0"/>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61B48FE-A154-463D-B425-426660E7E743}" type="slidenum">
              <a:rPr lang="ru-RU" smtClean="0"/>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8A9096-C08F-4FDA-B8E2-A469EAA27A20}" type="datetimeFigureOut">
              <a:rPr lang="ru-RU" smtClean="0"/>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61B48FE-A154-463D-B425-426660E7E743}" type="slidenum">
              <a:rPr lang="ru-RU" smtClean="0"/>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image" Target="../media/image17.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image" Target="../media/image20.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3.png"/><Relationship Id="rId1" Type="http://schemas.openxmlformats.org/officeDocument/2006/relationships/image" Target="../media/image22.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5.png"/><Relationship Id="rId1" Type="http://schemas.openxmlformats.org/officeDocument/2006/relationships/image" Target="../media/image24.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7.png"/><Relationship Id="rId1" Type="http://schemas.openxmlformats.org/officeDocument/2006/relationships/image" Target="../media/image26.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8.png"/><Relationship Id="rId1" Type="http://schemas.openxmlformats.org/officeDocument/2006/relationships/image" Target="../media/image8.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0.png"/><Relationship Id="rId1" Type="http://schemas.openxmlformats.org/officeDocument/2006/relationships/image" Target="../media/image29.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2.png"/><Relationship Id="rId1" Type="http://schemas.openxmlformats.org/officeDocument/2006/relationships/image" Target="../media/image31.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4.png"/><Relationship Id="rId1" Type="http://schemas.openxmlformats.org/officeDocument/2006/relationships/image" Target="../media/image33.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6.png"/><Relationship Id="rId1" Type="http://schemas.openxmlformats.org/officeDocument/2006/relationships/image" Target="../media/image35.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8.png"/><Relationship Id="rId1" Type="http://schemas.openxmlformats.org/officeDocument/2006/relationships/image" Target="../media/image37.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9.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png"/><Relationship Id="rId1"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6.png"/><Relationship Id="rId1"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1"/>
          <a:stretch>
            <a:fillRect/>
          </a:stretch>
        </p:blipFill>
        <p:spPr>
          <a:xfrm>
            <a:off x="30480" y="30480"/>
            <a:ext cx="12192000" cy="6858000"/>
          </a:xfrm>
          <a:prstGeom prst="rect">
            <a:avLst/>
          </a:prstGeom>
        </p:spPr>
      </p:pic>
      <p:sp>
        <p:nvSpPr>
          <p:cNvPr id="3" name="Подзаголовок 2"/>
          <p:cNvSpPr>
            <a:spLocks noGrp="1"/>
          </p:cNvSpPr>
          <p:nvPr>
            <p:ph type="subTitle" idx="1"/>
          </p:nvPr>
        </p:nvSpPr>
        <p:spPr>
          <a:xfrm>
            <a:off x="7860501" y="2583382"/>
            <a:ext cx="4078385" cy="1691236"/>
          </a:xfrm>
        </p:spPr>
        <p:txBody>
          <a:bodyPr>
            <a:normAutofit fontScale="25000" lnSpcReduction="20000"/>
          </a:bodyPr>
          <a:lstStyle/>
          <a:p>
            <a:pPr algn="l"/>
            <a:r>
              <a:rPr lang="ru-RU" sz="3200" dirty="0" smtClean="0">
                <a:latin typeface="Times New Roman" panose="02020603050405020304" pitchFamily="18" charset="0"/>
                <a:cs typeface="Times New Roman" panose="02020603050405020304" pitchFamily="18" charset="0"/>
              </a:rPr>
              <a:t>   </a:t>
            </a:r>
            <a:endParaRPr lang="ru-RU" sz="3200" dirty="0" smtClean="0">
              <a:latin typeface="Times New Roman" panose="02020603050405020304" pitchFamily="18" charset="0"/>
              <a:cs typeface="Times New Roman" panose="02020603050405020304" pitchFamily="18" charset="0"/>
            </a:endParaRPr>
          </a:p>
          <a:p>
            <a:pPr algn="l"/>
            <a:r>
              <a:rPr lang="ru-RU" sz="3200" dirty="0">
                <a:solidFill>
                  <a:srgbClr val="FF0000"/>
                </a:solidFill>
                <a:latin typeface="Times New Roman" panose="02020603050405020304" pitchFamily="18" charset="0"/>
                <a:cs typeface="Times New Roman" panose="02020603050405020304" pitchFamily="18" charset="0"/>
              </a:rPr>
              <a:t> </a:t>
            </a:r>
            <a:r>
              <a:rPr lang="ru-RU" sz="3200" dirty="0" smtClean="0">
                <a:solidFill>
                  <a:srgbClr val="FF0000"/>
                </a:solidFill>
                <a:latin typeface="Times New Roman" panose="02020603050405020304" pitchFamily="18" charset="0"/>
                <a:cs typeface="Times New Roman" panose="02020603050405020304" pitchFamily="18" charset="0"/>
              </a:rPr>
              <a:t>  </a:t>
            </a:r>
            <a:r>
              <a:rPr lang="ru-RU" sz="6400" b="1" i="1" dirty="0" err="1" smtClean="0">
                <a:solidFill>
                  <a:srgbClr val="003300"/>
                </a:solidFill>
                <a:latin typeface="Times New Roman" panose="02020603050405020304" pitchFamily="18" charset="0"/>
                <a:cs typeface="Times New Roman" panose="02020603050405020304" pitchFamily="18" charset="0"/>
              </a:rPr>
              <a:t>Асманда</a:t>
            </a:r>
            <a:r>
              <a:rPr lang="ru-RU" sz="6400" b="1" i="1" dirty="0" smtClean="0">
                <a:solidFill>
                  <a:srgbClr val="003300"/>
                </a:solidFill>
                <a:latin typeface="Times New Roman" panose="02020603050405020304" pitchFamily="18" charset="0"/>
                <a:cs typeface="Times New Roman" panose="02020603050405020304" pitchFamily="18" charset="0"/>
              </a:rPr>
              <a:t> к</a:t>
            </a:r>
            <a:r>
              <a:rPr lang="en-US" sz="6400" b="1" i="1" dirty="0" smtClean="0">
                <a:solidFill>
                  <a:srgbClr val="003300"/>
                </a:solidFill>
                <a:latin typeface="Times New Roman" panose="02020603050405020304" pitchFamily="18" charset="0"/>
                <a:cs typeface="Times New Roman" panose="02020603050405020304" pitchFamily="18" charset="0"/>
              </a:rPr>
              <a:t>үн чыгат, батат ар дайым,</a:t>
            </a:r>
            <a:endParaRPr lang="en-US" sz="6400" b="1" i="1" dirty="0" smtClean="0">
              <a:solidFill>
                <a:srgbClr val="003300"/>
              </a:solidFill>
              <a:latin typeface="Times New Roman" panose="02020603050405020304" pitchFamily="18" charset="0"/>
              <a:cs typeface="Times New Roman" panose="02020603050405020304" pitchFamily="18" charset="0"/>
            </a:endParaRPr>
          </a:p>
          <a:p>
            <a:pPr algn="l"/>
            <a:r>
              <a:rPr lang="en-US" sz="6400" b="1" i="1" dirty="0" smtClean="0">
                <a:solidFill>
                  <a:srgbClr val="003300"/>
                </a:solidFill>
                <a:latin typeface="Times New Roman" panose="02020603050405020304" pitchFamily="18" charset="0"/>
                <a:cs typeface="Times New Roman" panose="02020603050405020304" pitchFamily="18" charset="0"/>
              </a:rPr>
              <a:t>   Жер үстүндө жаныбарлар бар дайым.</a:t>
            </a:r>
            <a:endParaRPr lang="en-US" sz="6400" b="1" i="1" dirty="0" smtClean="0">
              <a:solidFill>
                <a:srgbClr val="003300"/>
              </a:solidFill>
              <a:latin typeface="Times New Roman" panose="02020603050405020304" pitchFamily="18" charset="0"/>
              <a:cs typeface="Times New Roman" panose="02020603050405020304" pitchFamily="18" charset="0"/>
            </a:endParaRPr>
          </a:p>
          <a:p>
            <a:pPr algn="l"/>
            <a:r>
              <a:rPr lang="en-US" sz="6400" b="1" i="1" dirty="0" smtClean="0">
                <a:solidFill>
                  <a:srgbClr val="003300"/>
                </a:solidFill>
                <a:latin typeface="Times New Roman" panose="02020603050405020304" pitchFamily="18" charset="0"/>
                <a:cs typeface="Times New Roman" panose="02020603050405020304" pitchFamily="18" charset="0"/>
              </a:rPr>
              <a:t>   Өзөн толо суулар агат жээкти тээп,</a:t>
            </a:r>
            <a:endParaRPr lang="en-US" sz="6400" b="1" i="1" dirty="0" smtClean="0">
              <a:solidFill>
                <a:srgbClr val="003300"/>
              </a:solidFill>
              <a:latin typeface="Times New Roman" panose="02020603050405020304" pitchFamily="18" charset="0"/>
              <a:cs typeface="Times New Roman" panose="02020603050405020304" pitchFamily="18" charset="0"/>
            </a:endParaRPr>
          </a:p>
          <a:p>
            <a:pPr algn="l"/>
            <a:r>
              <a:rPr lang="en-US" sz="6400" b="1" i="1" dirty="0" smtClean="0">
                <a:solidFill>
                  <a:srgbClr val="003300"/>
                </a:solidFill>
                <a:latin typeface="Times New Roman" panose="02020603050405020304" pitchFamily="18" charset="0"/>
                <a:cs typeface="Times New Roman" panose="02020603050405020304" pitchFamily="18" charset="0"/>
              </a:rPr>
              <a:t>   Мунун баарын коргоо биздин зор милдет.</a:t>
            </a:r>
            <a:endParaRPr lang="en-US" sz="6400" b="1" i="1" dirty="0" smtClean="0">
              <a:solidFill>
                <a:srgbClr val="003300"/>
              </a:solidFill>
              <a:latin typeface="Times New Roman" panose="02020603050405020304" pitchFamily="18" charset="0"/>
              <a:cs typeface="Times New Roman" panose="02020603050405020304" pitchFamily="18" charset="0"/>
            </a:endParaRPr>
          </a:p>
          <a:p>
            <a:pPr algn="l"/>
            <a:r>
              <a:rPr lang="en-US" sz="6400" b="1" i="1" dirty="0" smtClean="0">
                <a:solidFill>
                  <a:srgbClr val="003300"/>
                </a:solidFill>
                <a:latin typeface="Times New Roman" panose="02020603050405020304" pitchFamily="18" charset="0"/>
                <a:cs typeface="Times New Roman" panose="02020603050405020304" pitchFamily="18" charset="0"/>
              </a:rPr>
              <a:t>   Жер-бешигим, сенин,менин энебиз,</a:t>
            </a:r>
            <a:endParaRPr lang="en-US" sz="6400" b="1" i="1" dirty="0" smtClean="0">
              <a:solidFill>
                <a:srgbClr val="003300"/>
              </a:solidFill>
              <a:latin typeface="Times New Roman" panose="02020603050405020304" pitchFamily="18" charset="0"/>
              <a:cs typeface="Times New Roman" panose="02020603050405020304" pitchFamily="18" charset="0"/>
            </a:endParaRPr>
          </a:p>
          <a:p>
            <a:pPr algn="l"/>
            <a:r>
              <a:rPr lang="en-US" sz="6400" b="1" i="1" dirty="0" smtClean="0">
                <a:solidFill>
                  <a:srgbClr val="003300"/>
                </a:solidFill>
                <a:latin typeface="Times New Roman" panose="02020603050405020304" pitchFamily="18" charset="0"/>
                <a:cs typeface="Times New Roman" panose="02020603050405020304" pitchFamily="18" charset="0"/>
              </a:rPr>
              <a:t>   Ыйык сактап, урпактарга беребиз</a:t>
            </a:r>
            <a:r>
              <a:rPr lang="en-US" sz="6400" dirty="0" smtClean="0">
                <a:solidFill>
                  <a:srgbClr val="003300"/>
                </a:solidFill>
                <a:latin typeface="Times New Roman" panose="02020603050405020304" pitchFamily="18" charset="0"/>
                <a:cs typeface="Times New Roman" panose="02020603050405020304" pitchFamily="18" charset="0"/>
              </a:rPr>
              <a:t>.</a:t>
            </a:r>
            <a:endParaRPr lang="en-US" sz="6400" dirty="0" smtClean="0">
              <a:solidFill>
                <a:srgbClr val="003300"/>
              </a:solidFill>
              <a:latin typeface="Times New Roman" panose="02020603050405020304" pitchFamily="18" charset="0"/>
              <a:cs typeface="Times New Roman" panose="02020603050405020304" pitchFamily="18" charset="0"/>
            </a:endParaRPr>
          </a:p>
          <a:p>
            <a:pPr algn="l"/>
            <a:endParaRPr lang="en-US" sz="4900" dirty="0">
              <a:solidFill>
                <a:srgbClr val="C00000"/>
              </a:solidFill>
              <a:latin typeface="Times New Roman" panose="02020603050405020304" pitchFamily="18" charset="0"/>
              <a:cs typeface="Times New Roman" panose="02020603050405020304" pitchFamily="18" charset="0"/>
            </a:endParaRPr>
          </a:p>
          <a:p>
            <a:pPr algn="l"/>
            <a:r>
              <a:rPr lang="en-US" sz="4900" dirty="0" smtClean="0">
                <a:solidFill>
                  <a:srgbClr val="002060"/>
                </a:solidFill>
                <a:latin typeface="Times New Roman" panose="02020603050405020304" pitchFamily="18" charset="0"/>
                <a:cs typeface="Times New Roman" panose="02020603050405020304" pitchFamily="18" charset="0"/>
              </a:rPr>
              <a:t>       </a:t>
            </a:r>
            <a:endParaRPr lang="ru-RU" sz="4900" dirty="0">
              <a:solidFill>
                <a:srgbClr val="C00000"/>
              </a:solidFill>
              <a:latin typeface="Times New Roman" panose="02020603050405020304" pitchFamily="18" charset="0"/>
              <a:cs typeface="Times New Roman" panose="02020603050405020304" pitchFamily="18" charset="0"/>
            </a:endParaRPr>
          </a:p>
        </p:txBody>
      </p:sp>
      <p:sp>
        <p:nvSpPr>
          <p:cNvPr id="2" name="Прямоугольник 1"/>
          <p:cNvSpPr/>
          <p:nvPr/>
        </p:nvSpPr>
        <p:spPr>
          <a:xfrm>
            <a:off x="1569854" y="1405152"/>
            <a:ext cx="5826265" cy="261493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2800" b="1" cap="none" spc="50" dirty="0" smtClean="0">
                <a:ln w="11430"/>
                <a:solidFill>
                  <a:srgbClr val="002060"/>
                </a:solidFill>
                <a:effectLst>
                  <a:outerShdw blurRad="76200" dist="50800" dir="5400000" algn="tl" rotWithShape="0">
                    <a:srgbClr val="000000">
                      <a:alpha val="65000"/>
                    </a:srgbClr>
                  </a:outerShdw>
                </a:effectLst>
                <a:latin typeface="Times New Roman" panose="02020603050405020304" pitchFamily="18" charset="0"/>
                <a:cs typeface="Times New Roman" panose="02020603050405020304" pitchFamily="18" charset="0"/>
              </a:rPr>
              <a:t> </a:t>
            </a:r>
            <a:endParaRPr lang="ru-RU" sz="2800" b="1" cap="none" spc="50" dirty="0" smtClean="0">
              <a:ln w="11430"/>
              <a:solidFill>
                <a:srgbClr val="002060"/>
              </a:solidFill>
              <a:effectLst>
                <a:outerShdw blurRad="76200" dist="50800" dir="5400000" algn="tl" rotWithShape="0">
                  <a:srgbClr val="000000">
                    <a:alpha val="65000"/>
                  </a:srgbClr>
                </a:outerShdw>
              </a:effectLst>
              <a:latin typeface="Times New Roman" panose="02020603050405020304" pitchFamily="18" charset="0"/>
              <a:cs typeface="Times New Roman" panose="02020603050405020304" pitchFamily="18" charset="0"/>
            </a:endParaRPr>
          </a:p>
          <a:p>
            <a:pPr algn="ctr"/>
            <a:endParaRPr lang="ru-RU" sz="2800" b="1" cap="none" spc="50" dirty="0" smtClean="0">
              <a:ln w="11430"/>
              <a:solidFill>
                <a:srgbClr val="002060"/>
              </a:solidFill>
              <a:effectLst>
                <a:outerShdw blurRad="76200" dist="50800" dir="5400000" algn="tl" rotWithShape="0">
                  <a:srgbClr val="000000">
                    <a:alpha val="65000"/>
                  </a:srgbClr>
                </a:outerShdw>
              </a:effectLst>
              <a:latin typeface="Times New Roman" panose="02020603050405020304" pitchFamily="18" charset="0"/>
              <a:cs typeface="Times New Roman" panose="02020603050405020304" pitchFamily="18" charset="0"/>
            </a:endParaRPr>
          </a:p>
          <a:p>
            <a:pPr algn="ctr"/>
            <a:r>
              <a:rPr lang="ru-RU" sz="5400" b="1" cap="none" spc="50" dirty="0" err="1" smtClean="0">
                <a:ln w="11430"/>
                <a:solidFill>
                  <a:srgbClr val="C00000"/>
                </a:solidFill>
                <a:effectLst>
                  <a:outerShdw blurRad="76200" dist="50800" dir="5400000" algn="tl" rotWithShape="0">
                    <a:srgbClr val="000000">
                      <a:alpha val="65000"/>
                    </a:srgbClr>
                  </a:outerShdw>
                </a:effectLst>
                <a:latin typeface="Times New Roman" panose="02020603050405020304" pitchFamily="18" charset="0"/>
                <a:cs typeface="Times New Roman" panose="02020603050405020304" pitchFamily="18" charset="0"/>
              </a:rPr>
              <a:t>Жаратылыш-жан</a:t>
            </a:r>
            <a:r>
              <a:rPr lang="ru-RU" sz="5400" b="1" cap="none" spc="50" dirty="0" smtClean="0">
                <a:ln w="11430"/>
                <a:solidFill>
                  <a:srgbClr val="C00000"/>
                </a:solidFill>
                <a:effectLst>
                  <a:outerShdw blurRad="76200" dist="50800" dir="5400000" algn="tl" rotWithShape="0">
                    <a:srgbClr val="000000">
                      <a:alpha val="65000"/>
                    </a:srgbClr>
                  </a:outerShdw>
                </a:effectLst>
                <a:latin typeface="Times New Roman" panose="02020603050405020304" pitchFamily="18" charset="0"/>
                <a:cs typeface="Times New Roman" panose="02020603050405020304" pitchFamily="18" charset="0"/>
              </a:rPr>
              <a:t> </a:t>
            </a:r>
            <a:r>
              <a:rPr lang="ru-RU" sz="5400" b="1" cap="none" spc="50" dirty="0" err="1" smtClean="0">
                <a:ln w="11430"/>
                <a:solidFill>
                  <a:srgbClr val="C00000"/>
                </a:solidFill>
                <a:effectLst>
                  <a:outerShdw blurRad="76200" dist="50800" dir="5400000" algn="tl" rotWithShape="0">
                    <a:srgbClr val="000000">
                      <a:alpha val="65000"/>
                    </a:srgbClr>
                  </a:outerShdw>
                </a:effectLst>
                <a:latin typeface="Times New Roman" panose="02020603050405020304" pitchFamily="18" charset="0"/>
                <a:cs typeface="Times New Roman" panose="02020603050405020304" pitchFamily="18" charset="0"/>
              </a:rPr>
              <a:t>досум</a:t>
            </a:r>
            <a:r>
              <a:rPr lang="ru-RU" sz="5400" b="1" cap="none" spc="50" dirty="0" smtClean="0">
                <a:ln w="11430"/>
                <a:solidFill>
                  <a:srgbClr val="C00000"/>
                </a:solidFill>
                <a:effectLst>
                  <a:outerShdw blurRad="76200" dist="50800" dir="5400000" algn="tl" rotWithShape="0">
                    <a:srgbClr val="000000">
                      <a:alpha val="65000"/>
                    </a:srgbClr>
                  </a:outerShdw>
                </a:effectLst>
                <a:latin typeface="Times New Roman" panose="02020603050405020304" pitchFamily="18" charset="0"/>
                <a:cs typeface="Times New Roman" panose="02020603050405020304" pitchFamily="18" charset="0"/>
              </a:rPr>
              <a:t>!</a:t>
            </a:r>
            <a:endParaRPr lang="ru-RU" sz="5400" b="1" cap="none" spc="50" dirty="0">
              <a:ln w="11430"/>
              <a:solidFill>
                <a:srgbClr val="C00000"/>
              </a:solidFill>
              <a:effectLst>
                <a:outerShdw blurRad="76200" dist="50800" dir="5400000" algn="tl" rotWithShape="0">
                  <a:srgbClr val="000000">
                    <a:alpha val="65000"/>
                  </a:srgbClr>
                </a:outerShdw>
              </a:effectLst>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5842886" y="5103633"/>
            <a:ext cx="6096000" cy="398780"/>
          </a:xfrm>
          <a:prstGeom prst="rect">
            <a:avLst/>
          </a:prstGeom>
        </p:spPr>
        <p:txBody>
          <a:bodyPr>
            <a:spAutoFit/>
          </a:bodyPr>
          <a:lstStyle/>
          <a:p>
            <a:pPr algn="ctr"/>
            <a:r>
              <a:rPr lang="en-US" sz="2000" b="1" dirty="0" smtClean="0">
                <a:solidFill>
                  <a:srgbClr val="002060"/>
                </a:solidFill>
                <a:latin typeface="Times New Roman" panose="02020603050405020304" pitchFamily="18" charset="0"/>
                <a:cs typeface="Times New Roman" panose="02020603050405020304" pitchFamily="18" charset="0"/>
              </a:rPr>
              <a:t>Класс жетекчиси:</a:t>
            </a:r>
            <a:r>
              <a:rPr lang="en-US" sz="2000" b="1" dirty="0" smtClean="0">
                <a:solidFill>
                  <a:srgbClr val="C00000"/>
                </a:solidFill>
                <a:latin typeface="Times New Roman" panose="02020603050405020304" pitchFamily="18" charset="0"/>
                <a:cs typeface="Times New Roman" panose="02020603050405020304" pitchFamily="18" charset="0"/>
              </a:rPr>
              <a:t> </a:t>
            </a:r>
            <a:r>
              <a:rPr lang="ru-RU" altLang="en-US" sz="2000" b="1" dirty="0" smtClean="0">
                <a:solidFill>
                  <a:srgbClr val="C00000"/>
                </a:solidFill>
                <a:latin typeface="Times New Roman" panose="02020603050405020304" pitchFamily="18" charset="0"/>
                <a:cs typeface="Times New Roman" panose="02020603050405020304" pitchFamily="18" charset="0"/>
              </a:rPr>
              <a:t>Исакулова В.К</a:t>
            </a:r>
            <a:endParaRPr lang="ru-RU" altLang="en-US" sz="2000" b="1" dirty="0" smtClean="0">
              <a:solidFill>
                <a:srgbClr val="C00000"/>
              </a:solidFill>
              <a:latin typeface="Times New Roman" panose="02020603050405020304" pitchFamily="18" charset="0"/>
              <a:cs typeface="Times New Roman" panose="02020603050405020304" pitchFamily="18" charset="0"/>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16640" y="323680"/>
            <a:ext cx="1406813" cy="15130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Фоны с полянами (35 фото)"/>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12192000" cy="6983152"/>
          </a:xfrm>
          <a:prstGeom prst="rect">
            <a:avLst/>
          </a:prstGeom>
          <a:noFill/>
          <a:extLst>
            <a:ext uri="{909E8E84-426E-40DD-AFC4-6F175D3DCCD1}">
              <a14:hiddenFill xmlns:a14="http://schemas.microsoft.com/office/drawing/2010/main">
                <a:solidFill>
                  <a:srgbClr val="FFFFFF"/>
                </a:solidFill>
              </a14:hiddenFill>
            </a:ext>
          </a:extLst>
        </p:spPr>
      </p:pic>
      <p:sp>
        <p:nvSpPr>
          <p:cNvPr id="3" name="Объект 2"/>
          <p:cNvSpPr>
            <a:spLocks noGrp="1"/>
          </p:cNvSpPr>
          <p:nvPr>
            <p:ph idx="1"/>
          </p:nvPr>
        </p:nvSpPr>
        <p:spPr>
          <a:xfrm>
            <a:off x="1213804" y="228600"/>
            <a:ext cx="4969825" cy="5948363"/>
          </a:xfrm>
        </p:spPr>
        <p:txBody>
          <a:bodyPr>
            <a:normAutofit/>
          </a:bodyPr>
          <a:lstStyle/>
          <a:p>
            <a:pPr marL="0" indent="0">
              <a:buNone/>
            </a:pPr>
            <a:r>
              <a:rPr lang="en-US" sz="3600" dirty="0" smtClean="0">
                <a:solidFill>
                  <a:srgbClr val="FF0000"/>
                </a:solidFill>
                <a:latin typeface="Times New Roman" panose="02020603050405020304" pitchFamily="18" charset="0"/>
                <a:cs typeface="Times New Roman" panose="02020603050405020304" pitchFamily="18" charset="0"/>
              </a:rPr>
              <a:t>     </a:t>
            </a:r>
            <a:endParaRPr lang="en-US" sz="3600" dirty="0" smtClean="0">
              <a:solidFill>
                <a:srgbClr val="FF0000"/>
              </a:solidFill>
              <a:latin typeface="Times New Roman" panose="02020603050405020304" pitchFamily="18" charset="0"/>
              <a:cs typeface="Times New Roman" panose="02020603050405020304" pitchFamily="18" charset="0"/>
            </a:endParaRPr>
          </a:p>
          <a:p>
            <a:pPr marL="0" indent="0">
              <a:buNone/>
            </a:pPr>
            <a:r>
              <a:rPr lang="en-US" sz="3600" dirty="0">
                <a:solidFill>
                  <a:srgbClr val="FF0000"/>
                </a:solidFill>
                <a:latin typeface="Times New Roman" panose="02020603050405020304" pitchFamily="18" charset="0"/>
                <a:cs typeface="Times New Roman" panose="02020603050405020304" pitchFamily="18" charset="0"/>
              </a:rPr>
              <a:t> </a:t>
            </a:r>
            <a:r>
              <a:rPr lang="en-US" sz="3600" dirty="0" smtClean="0">
                <a:solidFill>
                  <a:srgbClr val="FF0000"/>
                </a:solidFill>
                <a:latin typeface="Times New Roman" panose="02020603050405020304" pitchFamily="18" charset="0"/>
                <a:cs typeface="Times New Roman" panose="02020603050405020304" pitchFamily="18" charset="0"/>
              </a:rPr>
              <a:t>  </a:t>
            </a:r>
            <a:r>
              <a:rPr lang="en-US" sz="3200" dirty="0" smtClean="0">
                <a:solidFill>
                  <a:srgbClr val="FF0000"/>
                </a:solidFill>
                <a:latin typeface="Times New Roman" panose="02020603050405020304" pitchFamily="18" charset="0"/>
                <a:cs typeface="Times New Roman" panose="02020603050405020304" pitchFamily="18" charset="0"/>
              </a:rPr>
              <a:t>Эгер түтүн асманды каптап, абаны булгаса, анда табият гана эмес, адам да жабыр тартышы мүмкүн. Ошондуктан табиятты, тагыраак айтканда, табигый чөйрөнү коргоо- баарынан мурда адамды коргоо болуп эсептелет.</a:t>
            </a:r>
            <a:endParaRPr lang="ru-RU" sz="3200" dirty="0">
              <a:solidFill>
                <a:srgbClr val="FF0000"/>
              </a:solidFill>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6183630" y="1307306"/>
            <a:ext cx="5715000" cy="3790950"/>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Мультяшные фоны (62 фото) | Kids room murals, Spanish christian music, Clip  art"/>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1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Объект 2"/>
          <p:cNvSpPr>
            <a:spLocks noGrp="1"/>
          </p:cNvSpPr>
          <p:nvPr>
            <p:ph idx="1"/>
          </p:nvPr>
        </p:nvSpPr>
        <p:spPr>
          <a:xfrm>
            <a:off x="2532806" y="648071"/>
            <a:ext cx="7444673" cy="5731193"/>
          </a:xfrm>
        </p:spPr>
        <p:txBody>
          <a:bodyPr>
            <a:normAutofit/>
          </a:bodyPr>
          <a:lstStyle/>
          <a:p>
            <a:pPr marL="0" indent="0">
              <a:buNone/>
            </a:pPr>
            <a:r>
              <a:rPr lang="en-US" sz="3600" dirty="0" smtClean="0">
                <a:solidFill>
                  <a:srgbClr val="FF0000"/>
                </a:solidFill>
                <a:latin typeface="Times New Roman" panose="02020603050405020304" pitchFamily="18" charset="0"/>
                <a:cs typeface="Times New Roman" panose="02020603050405020304" pitchFamily="18" charset="0"/>
              </a:rPr>
              <a:t>      </a:t>
            </a:r>
            <a:r>
              <a:rPr lang="en-US" sz="3200" dirty="0" smtClean="0">
                <a:solidFill>
                  <a:srgbClr val="FF0000"/>
                </a:solidFill>
                <a:latin typeface="Times New Roman" panose="02020603050405020304" pitchFamily="18" charset="0"/>
                <a:cs typeface="Times New Roman" panose="02020603050405020304" pitchFamily="18" charset="0"/>
              </a:rPr>
              <a:t>Дүйнөдөгү бардык окумуштуулар бул маселе жөнүндө эбак эле чуу көтөрүшкөн. Алар адам жаратылышка этияттап мамиле кылышы керек экендигин далилдешкен. Жаратылышты коргоо боюнча атайын мыйзамдарды кабыл алышкан.</a:t>
            </a:r>
            <a:endParaRPr lang="ru-RU" sz="3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В Краснодаре подведут итоги конкурса «Мисс Экология» :: Krd.ru"/>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6670" y="1"/>
            <a:ext cx="12191999" cy="6857999"/>
          </a:xfrm>
          <a:prstGeom prst="rect">
            <a:avLst/>
          </a:prstGeom>
          <a:noFill/>
          <a:extLst>
            <a:ext uri="{909E8E84-426E-40DD-AFC4-6F175D3DCCD1}">
              <a14:hiddenFill xmlns:a14="http://schemas.microsoft.com/office/drawing/2010/main">
                <a:solidFill>
                  <a:srgbClr val="FFFFFF"/>
                </a:solidFill>
              </a14:hiddenFill>
            </a:ext>
          </a:extLst>
        </p:spPr>
      </p:pic>
      <p:sp>
        <p:nvSpPr>
          <p:cNvPr id="3" name="Объект 2"/>
          <p:cNvSpPr>
            <a:spLocks noGrp="1"/>
          </p:cNvSpPr>
          <p:nvPr>
            <p:ph idx="1"/>
          </p:nvPr>
        </p:nvSpPr>
        <p:spPr>
          <a:xfrm>
            <a:off x="1424198" y="624200"/>
            <a:ext cx="6532296" cy="5868353"/>
          </a:xfrm>
        </p:spPr>
        <p:txBody>
          <a:bodyPr>
            <a:noAutofit/>
          </a:bodyPr>
          <a:lstStyle/>
          <a:p>
            <a:pPr marL="0" indent="0">
              <a:buNone/>
            </a:pPr>
            <a:r>
              <a:rPr lang="en-US" sz="3600" dirty="0" smtClean="0">
                <a:solidFill>
                  <a:srgbClr val="FF0000"/>
                </a:solidFill>
                <a:latin typeface="Times New Roman" panose="02020603050405020304" pitchFamily="18" charset="0"/>
                <a:cs typeface="Times New Roman" panose="02020603050405020304" pitchFamily="18" charset="0"/>
              </a:rPr>
              <a:t>      </a:t>
            </a:r>
            <a:r>
              <a:rPr lang="en-US" dirty="0" smtClean="0">
                <a:solidFill>
                  <a:srgbClr val="FF0000"/>
                </a:solidFill>
                <a:latin typeface="Times New Roman" panose="02020603050405020304" pitchFamily="18" charset="0"/>
                <a:cs typeface="Times New Roman" panose="02020603050405020304" pitchFamily="18" charset="0"/>
              </a:rPr>
              <a:t>Адамдар жер шартындагы жапайы айбанаттардын 270 тен ашык түрүн кырып жиберишкен. Окумуштуулар тынчсызданып, 1962-жылы Жаратылышты коргоонун Эл аралык союзу түзүлөт. Адегенде жер жүзунөн жоголуп бараткан жаныбарлардын тизмесин түзүп, китеп кылып чыгарышкан. Бул «кызыл китеп» деп аталат. Кызыл китепке катталган жаныбарларга тийүүгө тыюу салынган. </a:t>
            </a:r>
            <a:endParaRPr lang="ru-RU" dirty="0">
              <a:solidFill>
                <a:srgbClr val="FF0000"/>
              </a:solidFill>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8613457" y="1028701"/>
            <a:ext cx="3308033" cy="4594860"/>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Детский мультяшный фон (38 фото)"/>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12192000" cy="7269480"/>
          </a:xfrm>
          <a:prstGeom prst="rect">
            <a:avLst/>
          </a:prstGeom>
          <a:noFill/>
          <a:extLst>
            <a:ext uri="{909E8E84-426E-40DD-AFC4-6F175D3DCCD1}">
              <a14:hiddenFill xmlns:a14="http://schemas.microsoft.com/office/drawing/2010/main">
                <a:solidFill>
                  <a:srgbClr val="FFFFFF"/>
                </a:solidFill>
              </a14:hiddenFill>
            </a:ext>
          </a:extLst>
        </p:spPr>
      </p:pic>
      <p:sp>
        <p:nvSpPr>
          <p:cNvPr id="3" name="Объект 2"/>
          <p:cNvSpPr>
            <a:spLocks noGrp="1"/>
          </p:cNvSpPr>
          <p:nvPr>
            <p:ph idx="1"/>
          </p:nvPr>
        </p:nvSpPr>
        <p:spPr>
          <a:xfrm>
            <a:off x="1917812" y="585560"/>
            <a:ext cx="5704076" cy="6560820"/>
          </a:xfrm>
        </p:spPr>
        <p:txBody>
          <a:bodyPr>
            <a:normAutofit/>
          </a:bodyPr>
          <a:lstStyle/>
          <a:p>
            <a:pPr marL="0" indent="0">
              <a:buNone/>
            </a:pPr>
            <a:r>
              <a:rPr lang="en-US" sz="3600" dirty="0" smtClean="0">
                <a:solidFill>
                  <a:srgbClr val="FF0000"/>
                </a:solidFill>
                <a:latin typeface="Times New Roman" panose="02020603050405020304" pitchFamily="18" charset="0"/>
                <a:cs typeface="Times New Roman" panose="02020603050405020304" pitchFamily="18" charset="0"/>
              </a:rPr>
              <a:t> </a:t>
            </a:r>
            <a:endParaRPr lang="en-US" sz="3600" dirty="0" smtClean="0">
              <a:solidFill>
                <a:srgbClr val="FF0000"/>
              </a:solidFill>
              <a:latin typeface="Times New Roman" panose="02020603050405020304" pitchFamily="18" charset="0"/>
              <a:cs typeface="Times New Roman" panose="02020603050405020304" pitchFamily="18" charset="0"/>
            </a:endParaRPr>
          </a:p>
          <a:p>
            <a:pPr marL="0" indent="0">
              <a:buNone/>
            </a:pPr>
            <a:r>
              <a:rPr lang="en-US" sz="3600" dirty="0">
                <a:solidFill>
                  <a:srgbClr val="FF0000"/>
                </a:solidFill>
                <a:latin typeface="Times New Roman" panose="02020603050405020304" pitchFamily="18" charset="0"/>
                <a:cs typeface="Times New Roman" panose="02020603050405020304" pitchFamily="18" charset="0"/>
              </a:rPr>
              <a:t> </a:t>
            </a:r>
            <a:r>
              <a:rPr lang="en-US" sz="3600" dirty="0" smtClean="0">
                <a:solidFill>
                  <a:srgbClr val="FF0000"/>
                </a:solidFill>
                <a:latin typeface="Times New Roman" panose="02020603050405020304" pitchFamily="18" charset="0"/>
                <a:cs typeface="Times New Roman" panose="02020603050405020304" pitchFamily="18" charset="0"/>
              </a:rPr>
              <a:t>     </a:t>
            </a:r>
            <a:r>
              <a:rPr lang="en-US" sz="3200" dirty="0" smtClean="0">
                <a:solidFill>
                  <a:srgbClr val="FF0000"/>
                </a:solidFill>
                <a:latin typeface="Times New Roman" panose="02020603050405020304" pitchFamily="18" charset="0"/>
                <a:cs typeface="Times New Roman" panose="02020603050405020304" pitchFamily="18" charset="0"/>
              </a:rPr>
              <a:t>Кыргызстандын кызыл китеби 1985- жылы жарык көргөн. Ага азайып бара жаткан жаныбарлар катталган. Кимде-ким Кызыл китепке кирген жаныбарларды кармап алса, же өлтүрсө, айпка тартылат</a:t>
            </a:r>
            <a:r>
              <a:rPr lang="en-US" sz="3600" dirty="0" smtClean="0">
                <a:solidFill>
                  <a:srgbClr val="FF0000"/>
                </a:solidFill>
                <a:latin typeface="Times New Roman" panose="02020603050405020304" pitchFamily="18" charset="0"/>
                <a:cs typeface="Times New Roman" panose="02020603050405020304" pitchFamily="18" charset="0"/>
              </a:rPr>
              <a:t>. </a:t>
            </a:r>
            <a:endParaRPr lang="ru-RU" sz="3600" dirty="0">
              <a:solidFill>
                <a:srgbClr val="FF0000"/>
              </a:solidFill>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8070544" y="1901628"/>
            <a:ext cx="3353791" cy="3769472"/>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Голубой детский фон (62 фото)"/>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Объект 2"/>
          <p:cNvSpPr>
            <a:spLocks noGrp="1"/>
          </p:cNvSpPr>
          <p:nvPr>
            <p:ph idx="1"/>
          </p:nvPr>
        </p:nvSpPr>
        <p:spPr>
          <a:xfrm>
            <a:off x="1399923" y="388620"/>
            <a:ext cx="5796628" cy="6469380"/>
          </a:xfrm>
        </p:spPr>
        <p:txBody>
          <a:bodyPr>
            <a:normAutofit/>
          </a:bodyPr>
          <a:lstStyle/>
          <a:p>
            <a:pPr marL="0" indent="0">
              <a:buNone/>
            </a:pPr>
            <a:r>
              <a:rPr lang="en-US" sz="3600" dirty="0" smtClean="0">
                <a:solidFill>
                  <a:srgbClr val="FF0000"/>
                </a:solidFill>
                <a:latin typeface="Times New Roman" panose="02020603050405020304" pitchFamily="18" charset="0"/>
                <a:cs typeface="Times New Roman" panose="02020603050405020304" pitchFamily="18" charset="0"/>
              </a:rPr>
              <a:t>    </a:t>
            </a:r>
            <a:r>
              <a:rPr lang="en-US" sz="3200" dirty="0" smtClean="0">
                <a:solidFill>
                  <a:srgbClr val="FF0000"/>
                </a:solidFill>
                <a:latin typeface="Times New Roman" panose="02020603050405020304" pitchFamily="18" charset="0"/>
                <a:cs typeface="Times New Roman" panose="02020603050405020304" pitchFamily="18" charset="0"/>
              </a:rPr>
              <a:t>Кызыл китепке зыянсыз жана өзүн коргой албаган айбанаттар гана эмес, күчтүү керик, шамдагай кара кулак шер да киргизилген. Ал тургай жолборс да жок болуп баратат. Алар терисинин баалуулугунан  эмес, адамдар улам жаңы жерди өздөштүрүп, жапайы айбанаттар жашаган жер улам тарып бара жаткандыктан азаюуда. </a:t>
            </a:r>
            <a:endParaRPr lang="ru-RU" sz="3200" dirty="0">
              <a:solidFill>
                <a:srgbClr val="FF0000"/>
              </a:solidFill>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7075170" y="422910"/>
            <a:ext cx="4823459" cy="5143500"/>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Панорамный детский фон - 55 фото для презентаций и картинок на рабочий стол"/>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 y="0"/>
            <a:ext cx="12192000" cy="7623810"/>
          </a:xfrm>
          <a:prstGeom prst="rect">
            <a:avLst/>
          </a:prstGeom>
          <a:noFill/>
          <a:extLst>
            <a:ext uri="{909E8E84-426E-40DD-AFC4-6F175D3DCCD1}">
              <a14:hiddenFill xmlns:a14="http://schemas.microsoft.com/office/drawing/2010/main">
                <a:solidFill>
                  <a:srgbClr val="FFFFFF"/>
                </a:solidFill>
              </a14:hiddenFill>
            </a:ext>
          </a:extLst>
        </p:spPr>
      </p:pic>
      <p:sp>
        <p:nvSpPr>
          <p:cNvPr id="3" name="Объект 2"/>
          <p:cNvSpPr>
            <a:spLocks noGrp="1"/>
          </p:cNvSpPr>
          <p:nvPr>
            <p:ph idx="1"/>
          </p:nvPr>
        </p:nvSpPr>
        <p:spPr>
          <a:xfrm>
            <a:off x="537210" y="125731"/>
            <a:ext cx="5760720" cy="7395210"/>
          </a:xfrm>
        </p:spPr>
        <p:txBody>
          <a:bodyPr>
            <a:normAutofit/>
          </a:bodyPr>
          <a:lstStyle/>
          <a:p>
            <a:pPr marL="0" indent="0">
              <a:buNone/>
            </a:pPr>
            <a:endParaRPr lang="en-US" sz="3600" dirty="0" smtClean="0">
              <a:solidFill>
                <a:srgbClr val="FF0000"/>
              </a:solidFill>
              <a:latin typeface="Times New Roman" panose="02020603050405020304" pitchFamily="18" charset="0"/>
              <a:cs typeface="Times New Roman" panose="02020603050405020304" pitchFamily="18" charset="0"/>
            </a:endParaRPr>
          </a:p>
          <a:p>
            <a:pPr marL="0" indent="0">
              <a:buNone/>
            </a:pPr>
            <a:r>
              <a:rPr lang="en-US" sz="3600" dirty="0">
                <a:solidFill>
                  <a:srgbClr val="FF0000"/>
                </a:solidFill>
                <a:latin typeface="Times New Roman" panose="02020603050405020304" pitchFamily="18" charset="0"/>
                <a:cs typeface="Times New Roman" panose="02020603050405020304" pitchFamily="18" charset="0"/>
              </a:rPr>
              <a:t> </a:t>
            </a:r>
            <a:r>
              <a:rPr lang="en-US" sz="3600" dirty="0" smtClean="0">
                <a:solidFill>
                  <a:srgbClr val="FF0000"/>
                </a:solidFill>
                <a:latin typeface="Times New Roman" panose="02020603050405020304" pitchFamily="18" charset="0"/>
                <a:cs typeface="Times New Roman" panose="02020603050405020304" pitchFamily="18" charset="0"/>
              </a:rPr>
              <a:t>   Андан сырткары бардык өлкөлөрдө айбанаттарды жана өсүмдүктөрдү кол тийгизбей сактоочу жай- коруктар бар.  Коруктарда окумуштуулар жаратылыштын маанилүү закондорун изилдешет. </a:t>
            </a:r>
            <a:endParaRPr lang="ru-RU" sz="3600" dirty="0">
              <a:solidFill>
                <a:srgbClr val="FF0000"/>
              </a:solidFill>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6629400" y="1097280"/>
            <a:ext cx="4526280" cy="4514850"/>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Фон Детский лето - 52 фото для презентаций и картинок на рабочий стол"/>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64871" y="0"/>
            <a:ext cx="13256871"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Объект 2"/>
          <p:cNvSpPr>
            <a:spLocks noGrp="1"/>
          </p:cNvSpPr>
          <p:nvPr>
            <p:ph idx="1"/>
          </p:nvPr>
        </p:nvSpPr>
        <p:spPr>
          <a:xfrm>
            <a:off x="5502583" y="173620"/>
            <a:ext cx="5898479" cy="6119090"/>
          </a:xfrm>
        </p:spPr>
        <p:txBody>
          <a:bodyPr>
            <a:normAutofit/>
          </a:bodyPr>
          <a:lstStyle/>
          <a:p>
            <a:pPr marL="0" indent="0">
              <a:buNone/>
            </a:pPr>
            <a:endParaRPr lang="en-US" sz="3600" dirty="0" smtClean="0">
              <a:solidFill>
                <a:srgbClr val="FF0000"/>
              </a:solidFill>
              <a:latin typeface="Times New Roman" panose="02020603050405020304" pitchFamily="18" charset="0"/>
              <a:cs typeface="Times New Roman" panose="02020603050405020304" pitchFamily="18" charset="0"/>
            </a:endParaRPr>
          </a:p>
          <a:p>
            <a:pPr marL="0" indent="0">
              <a:buNone/>
            </a:pPr>
            <a:r>
              <a:rPr lang="en-US" sz="3200" dirty="0">
                <a:solidFill>
                  <a:srgbClr val="FF0000"/>
                </a:solidFill>
                <a:latin typeface="Times New Roman" panose="02020603050405020304" pitchFamily="18" charset="0"/>
                <a:cs typeface="Times New Roman" panose="02020603050405020304" pitchFamily="18" charset="0"/>
              </a:rPr>
              <a:t> </a:t>
            </a:r>
            <a:r>
              <a:rPr lang="en-US" sz="3200" dirty="0" smtClean="0">
                <a:solidFill>
                  <a:srgbClr val="FF0000"/>
                </a:solidFill>
                <a:latin typeface="Times New Roman" panose="02020603050405020304" pitchFamily="18" charset="0"/>
                <a:cs typeface="Times New Roman" panose="02020603050405020304" pitchFamily="18" charset="0"/>
              </a:rPr>
              <a:t>     Коруктан </a:t>
            </a:r>
            <a:r>
              <a:rPr lang="en-US" sz="3200" dirty="0">
                <a:solidFill>
                  <a:srgbClr val="FF0000"/>
                </a:solidFill>
                <a:latin typeface="Times New Roman" panose="02020603050405020304" pitchFamily="18" charset="0"/>
                <a:cs typeface="Times New Roman" panose="02020603050405020304" pitchFamily="18" charset="0"/>
              </a:rPr>
              <a:t>башка жерде да адам жаратылышка сарамжалдуулук менен мамиле кылууга тийиш: өзүнө азык болуучу жана өндүрүшкө керектелүүчү жаратылыш байлыктарын – топурак, токой, канаттуу, жаныбарлар, өсүмдүтөрдү акыл-эстүүлү менен үнөмдүү пайдалануу зарыл.</a:t>
            </a:r>
            <a:endParaRPr lang="ru-RU" sz="3200" dirty="0">
              <a:solidFill>
                <a:srgbClr val="FF0000"/>
              </a:solidFill>
              <a:latin typeface="Times New Roman" panose="02020603050405020304" pitchFamily="18" charset="0"/>
              <a:cs typeface="Times New Roman" panose="02020603050405020304" pitchFamily="18" charset="0"/>
            </a:endParaRPr>
          </a:p>
          <a:p>
            <a:pPr marL="0" indent="0">
              <a:buNone/>
            </a:pPr>
            <a:endParaRPr lang="ru-RU" dirty="0"/>
          </a:p>
        </p:txBody>
      </p:sp>
      <p:pic>
        <p:nvPicPr>
          <p:cNvPr id="4" name="Рисунок 3"/>
          <p:cNvPicPr>
            <a:picLocks noChangeAspect="1"/>
          </p:cNvPicPr>
          <p:nvPr/>
        </p:nvPicPr>
        <p:blipFill>
          <a:blip r:embed="rId2"/>
          <a:stretch>
            <a:fillRect/>
          </a:stretch>
        </p:blipFill>
        <p:spPr>
          <a:xfrm>
            <a:off x="1755972" y="1246418"/>
            <a:ext cx="3018022" cy="4197945"/>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Фоны презентаций лето"/>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0019" y="0"/>
            <a:ext cx="12458700" cy="7581418"/>
          </a:xfrm>
          <a:prstGeom prst="rect">
            <a:avLst/>
          </a:prstGeom>
          <a:noFill/>
          <a:extLst>
            <a:ext uri="{909E8E84-426E-40DD-AFC4-6F175D3DCCD1}">
              <a14:hiddenFill xmlns:a14="http://schemas.microsoft.com/office/drawing/2010/main">
                <a:solidFill>
                  <a:srgbClr val="FFFFFF"/>
                </a:solidFill>
              </a14:hiddenFill>
            </a:ext>
          </a:extLst>
        </p:spPr>
      </p:pic>
      <p:sp>
        <p:nvSpPr>
          <p:cNvPr id="3" name="Объект 2"/>
          <p:cNvSpPr>
            <a:spLocks noGrp="1"/>
          </p:cNvSpPr>
          <p:nvPr>
            <p:ph idx="1"/>
          </p:nvPr>
        </p:nvSpPr>
        <p:spPr>
          <a:xfrm>
            <a:off x="1181438" y="454885"/>
            <a:ext cx="5093329" cy="6671648"/>
          </a:xfrm>
        </p:spPr>
        <p:txBody>
          <a:bodyPr>
            <a:normAutofit/>
          </a:bodyPr>
          <a:lstStyle/>
          <a:p>
            <a:pPr marL="0" indent="0">
              <a:buNone/>
            </a:pPr>
            <a:endParaRPr lang="en-US" sz="3600" dirty="0" smtClean="0">
              <a:solidFill>
                <a:srgbClr val="FF0000"/>
              </a:solidFill>
              <a:latin typeface="Times New Roman" panose="02020603050405020304" pitchFamily="18" charset="0"/>
              <a:cs typeface="Times New Roman" panose="02020603050405020304" pitchFamily="18" charset="0"/>
            </a:endParaRPr>
          </a:p>
          <a:p>
            <a:pPr marL="0" indent="0">
              <a:buNone/>
            </a:pPr>
            <a:r>
              <a:rPr lang="en-US" sz="3600" dirty="0">
                <a:solidFill>
                  <a:srgbClr val="FF0000"/>
                </a:solidFill>
                <a:latin typeface="Times New Roman" panose="02020603050405020304" pitchFamily="18" charset="0"/>
                <a:cs typeface="Times New Roman" panose="02020603050405020304" pitchFamily="18" charset="0"/>
              </a:rPr>
              <a:t> </a:t>
            </a:r>
            <a:r>
              <a:rPr lang="en-US" sz="3600" dirty="0" smtClean="0">
                <a:solidFill>
                  <a:srgbClr val="FF0000"/>
                </a:solidFill>
                <a:latin typeface="Times New Roman" panose="02020603050405020304" pitchFamily="18" charset="0"/>
                <a:cs typeface="Times New Roman" panose="02020603050405020304" pitchFamily="18" charset="0"/>
              </a:rPr>
              <a:t>  </a:t>
            </a:r>
            <a:r>
              <a:rPr lang="en-US" sz="3200" dirty="0" smtClean="0">
                <a:solidFill>
                  <a:srgbClr val="FF0000"/>
                </a:solidFill>
                <a:latin typeface="Times New Roman" panose="02020603050405020304" pitchFamily="18" charset="0"/>
                <a:cs typeface="Times New Roman" panose="02020603050405020304" pitchFamily="18" charset="0"/>
              </a:rPr>
              <a:t>Илим менен техниканын өнүгүшү менен адам айлана-чөйрөгө терс таасирин тийгизет. Алсак, дың жерлерди бузуп, үйлөрдү салышат, же айдоо аянтын түзүшөт. Мында жапайы жаныбарлардын жайыты тарып, тоюуту азайып, жеми жоголуп, ачкадан өлө баштайт.</a:t>
            </a:r>
            <a:endParaRPr lang="en-US" sz="3200" dirty="0" smtClean="0">
              <a:solidFill>
                <a:srgbClr val="FF0000"/>
              </a:solidFill>
              <a:latin typeface="Times New Roman" panose="02020603050405020304" pitchFamily="18" charset="0"/>
              <a:cs typeface="Times New Roman" panose="02020603050405020304" pitchFamily="18" charset="0"/>
            </a:endParaRPr>
          </a:p>
          <a:p>
            <a:pPr marL="0" indent="0">
              <a:buNone/>
            </a:pPr>
            <a:r>
              <a:rPr lang="en-US" sz="3600" dirty="0">
                <a:solidFill>
                  <a:srgbClr val="FF0000"/>
                </a:solidFill>
                <a:latin typeface="Times New Roman" panose="02020603050405020304" pitchFamily="18" charset="0"/>
                <a:cs typeface="Times New Roman" panose="02020603050405020304" pitchFamily="18" charset="0"/>
              </a:rPr>
              <a:t> </a:t>
            </a:r>
            <a:r>
              <a:rPr lang="en-US" sz="3600" dirty="0" smtClean="0">
                <a:solidFill>
                  <a:srgbClr val="FF0000"/>
                </a:solidFill>
                <a:latin typeface="Times New Roman" panose="02020603050405020304" pitchFamily="18" charset="0"/>
                <a:cs typeface="Times New Roman" panose="02020603050405020304" pitchFamily="18" charset="0"/>
              </a:rPr>
              <a:t>    </a:t>
            </a:r>
            <a:endParaRPr lang="ru-RU" sz="3600" dirty="0">
              <a:solidFill>
                <a:srgbClr val="FF0000"/>
              </a:solidFill>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6758386" y="1077675"/>
            <a:ext cx="4653023" cy="4734046"/>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PSD фон, Ромашки, полевые цветы"/>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 y="2"/>
            <a:ext cx="12192000" cy="6857998"/>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816183" y="372235"/>
            <a:ext cx="10748010" cy="1690688"/>
          </a:xfrm>
        </p:spPr>
        <p:txBody>
          <a:bodyPr>
            <a:normAutofit/>
          </a:bodyPr>
          <a:lstStyle/>
          <a:p>
            <a:pPr algn="ctr"/>
            <a:r>
              <a:rPr lang="en-US" sz="3600" dirty="0">
                <a:solidFill>
                  <a:srgbClr val="FF0000"/>
                </a:solidFill>
                <a:latin typeface="Times New Roman" panose="02020603050405020304" pitchFamily="18" charset="0"/>
                <a:cs typeface="Times New Roman" panose="02020603050405020304" pitchFamily="18" charset="0"/>
              </a:rPr>
              <a:t>Жаратылышты сактоо үчүн адамдар эмне жасоо керек?</a:t>
            </a:r>
            <a:br>
              <a:rPr lang="ru-RU" sz="3600" dirty="0">
                <a:solidFill>
                  <a:srgbClr val="FF0000"/>
                </a:solidFill>
                <a:latin typeface="Times New Roman" panose="02020603050405020304" pitchFamily="18" charset="0"/>
                <a:cs typeface="Times New Roman" panose="02020603050405020304" pitchFamily="18" charset="0"/>
              </a:rPr>
            </a:br>
            <a:endParaRPr lang="ru-RU" sz="3600" dirty="0">
              <a:solidFill>
                <a:srgbClr val="FF000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1561761" y="1650980"/>
            <a:ext cx="5211271" cy="5360669"/>
          </a:xfrm>
        </p:spPr>
        <p:txBody>
          <a:bodyPr>
            <a:normAutofit/>
          </a:bodyPr>
          <a:lstStyle/>
          <a:p>
            <a:pPr marL="0" indent="0">
              <a:buNone/>
            </a:pPr>
            <a:endParaRPr lang="en-US" sz="3600" dirty="0" smtClean="0">
              <a:solidFill>
                <a:srgbClr val="FF0000"/>
              </a:solidFill>
              <a:latin typeface="Times New Roman" panose="02020603050405020304" pitchFamily="18" charset="0"/>
              <a:cs typeface="Times New Roman" panose="02020603050405020304" pitchFamily="18" charset="0"/>
            </a:endParaRPr>
          </a:p>
          <a:p>
            <a:pPr marL="0" indent="0">
              <a:buNone/>
            </a:pPr>
            <a:r>
              <a:rPr lang="en-US" sz="3600" dirty="0" smtClean="0">
                <a:solidFill>
                  <a:srgbClr val="FF0000"/>
                </a:solidFill>
                <a:latin typeface="Times New Roman" panose="02020603050405020304" pitchFamily="18" charset="0"/>
                <a:cs typeface="Times New Roman" panose="02020603050405020304" pitchFamily="18" charset="0"/>
              </a:rPr>
              <a:t>Фабрика менен зоводдордун морлоруна зыяндуу заттарды абага чыгарбаган атайын чыпкаларды орнотуу керек.</a:t>
            </a:r>
            <a:endParaRPr lang="ru-RU" sz="3600" dirty="0">
              <a:solidFill>
                <a:srgbClr val="FF0000"/>
              </a:solidFill>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6878231" y="1650980"/>
            <a:ext cx="4749585" cy="4315681"/>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Emerald green lente colorata"/>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1999" cy="6938009"/>
          </a:xfrm>
          <a:prstGeom prst="rect">
            <a:avLst/>
          </a:prstGeom>
          <a:noFill/>
          <a:extLst>
            <a:ext uri="{909E8E84-426E-40DD-AFC4-6F175D3DCCD1}">
              <a14:hiddenFill xmlns:a14="http://schemas.microsoft.com/office/drawing/2010/main">
                <a:solidFill>
                  <a:srgbClr val="FFFFFF"/>
                </a:solidFill>
              </a14:hiddenFill>
            </a:ext>
          </a:extLst>
        </p:spPr>
      </p:pic>
      <p:sp>
        <p:nvSpPr>
          <p:cNvPr id="3" name="Объект 2"/>
          <p:cNvSpPr>
            <a:spLocks noGrp="1"/>
          </p:cNvSpPr>
          <p:nvPr>
            <p:ph idx="1"/>
          </p:nvPr>
        </p:nvSpPr>
        <p:spPr>
          <a:xfrm>
            <a:off x="6069330" y="285750"/>
            <a:ext cx="6122670" cy="6343650"/>
          </a:xfrm>
        </p:spPr>
        <p:txBody>
          <a:bodyPr>
            <a:normAutofit/>
          </a:bodyPr>
          <a:lstStyle/>
          <a:p>
            <a:pPr marL="0" indent="0">
              <a:buNone/>
            </a:pPr>
            <a:endParaRPr lang="en-US" sz="3600" dirty="0" smtClean="0">
              <a:solidFill>
                <a:srgbClr val="FF0000"/>
              </a:solidFill>
              <a:latin typeface="Times New Roman" panose="02020603050405020304" pitchFamily="18" charset="0"/>
              <a:cs typeface="Times New Roman" panose="02020603050405020304" pitchFamily="18" charset="0"/>
            </a:endParaRPr>
          </a:p>
          <a:p>
            <a:pPr marL="0" indent="0">
              <a:buNone/>
            </a:pPr>
            <a:r>
              <a:rPr lang="en-US" sz="3600" dirty="0">
                <a:solidFill>
                  <a:srgbClr val="FF0000"/>
                </a:solidFill>
                <a:latin typeface="Times New Roman" panose="02020603050405020304" pitchFamily="18" charset="0"/>
                <a:cs typeface="Times New Roman" panose="02020603050405020304" pitchFamily="18" charset="0"/>
              </a:rPr>
              <a:t> </a:t>
            </a:r>
            <a:r>
              <a:rPr lang="en-US" sz="3600" dirty="0" smtClean="0">
                <a:solidFill>
                  <a:srgbClr val="FF0000"/>
                </a:solidFill>
                <a:latin typeface="Times New Roman" panose="02020603050405020304" pitchFamily="18" charset="0"/>
                <a:cs typeface="Times New Roman" panose="02020603050405020304" pitchFamily="18" charset="0"/>
              </a:rPr>
              <a:t>     Күзүндө , жазында айлана-чөйрөнү тазалаганда да таштандыларды өрттөшөт. Бул дагы абанын булганышына алып келет. </a:t>
            </a:r>
            <a:endParaRPr lang="ru-RU" sz="3600" dirty="0">
              <a:solidFill>
                <a:srgbClr val="FF0000"/>
              </a:solidFill>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613458" y="1030147"/>
            <a:ext cx="4722471" cy="4294207"/>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1"/>
          <a:stretch>
            <a:fillRect/>
          </a:stretch>
        </p:blipFill>
        <p:spPr>
          <a:xfrm>
            <a:off x="0" y="0"/>
            <a:ext cx="12192000" cy="6857999"/>
          </a:xfrm>
          <a:prstGeom prst="rect">
            <a:avLst/>
          </a:prstGeom>
        </p:spPr>
      </p:pic>
      <p:sp>
        <p:nvSpPr>
          <p:cNvPr id="3" name="Подзаголовок 2"/>
          <p:cNvSpPr>
            <a:spLocks noGrp="1"/>
          </p:cNvSpPr>
          <p:nvPr>
            <p:ph type="subTitle" idx="1"/>
          </p:nvPr>
        </p:nvSpPr>
        <p:spPr>
          <a:xfrm>
            <a:off x="1238079" y="342900"/>
            <a:ext cx="7185729" cy="6126480"/>
          </a:xfrm>
        </p:spPr>
        <p:txBody>
          <a:bodyPr>
            <a:normAutofit lnSpcReduction="10000"/>
          </a:bodyPr>
          <a:lstStyle/>
          <a:p>
            <a:endParaRPr lang="en-US" sz="3600" dirty="0" smtClean="0">
              <a:solidFill>
                <a:srgbClr val="C00000"/>
              </a:solidFill>
              <a:latin typeface="Times New Roman" panose="02020603050405020304" pitchFamily="18" charset="0"/>
              <a:cs typeface="Times New Roman" panose="02020603050405020304" pitchFamily="18" charset="0"/>
            </a:endParaRPr>
          </a:p>
          <a:p>
            <a:r>
              <a:rPr lang="en-US" sz="3600" dirty="0" smtClean="0">
                <a:latin typeface="Times New Roman" panose="02020603050405020304" pitchFamily="18" charset="0"/>
                <a:cs typeface="Times New Roman" panose="02020603050405020304" pitchFamily="18" charset="0"/>
              </a:rPr>
              <a:t>Сабактын темасы: </a:t>
            </a:r>
            <a:endParaRPr lang="en-US" sz="3600" dirty="0" smtClean="0">
              <a:latin typeface="Times New Roman" panose="02020603050405020304" pitchFamily="18" charset="0"/>
              <a:cs typeface="Times New Roman" panose="02020603050405020304" pitchFamily="18" charset="0"/>
            </a:endParaRPr>
          </a:p>
          <a:p>
            <a:r>
              <a:rPr lang="en-US" sz="3600" dirty="0" smtClean="0">
                <a:solidFill>
                  <a:srgbClr val="C00000"/>
                </a:solidFill>
                <a:latin typeface="Times New Roman" panose="02020603050405020304" pitchFamily="18" charset="0"/>
                <a:cs typeface="Times New Roman" panose="02020603050405020304" pitchFamily="18" charset="0"/>
              </a:rPr>
              <a:t>Жаратылыш- </a:t>
            </a:r>
            <a:r>
              <a:rPr lang="en-US" sz="3600" dirty="0" smtClean="0">
                <a:solidFill>
                  <a:srgbClr val="C00000"/>
                </a:solidFill>
                <a:latin typeface="Times New Roman" panose="02020603050405020304" pitchFamily="18" charset="0"/>
                <a:cs typeface="Times New Roman" panose="02020603050405020304" pitchFamily="18" charset="0"/>
              </a:rPr>
              <a:t>жан </a:t>
            </a:r>
            <a:r>
              <a:rPr lang="en-US" sz="3600" dirty="0" smtClean="0">
                <a:solidFill>
                  <a:srgbClr val="C00000"/>
                </a:solidFill>
                <a:latin typeface="Times New Roman" panose="02020603050405020304" pitchFamily="18" charset="0"/>
                <a:cs typeface="Times New Roman" panose="02020603050405020304" pitchFamily="18" charset="0"/>
              </a:rPr>
              <a:t>досум!</a:t>
            </a:r>
            <a:endParaRPr lang="ru-RU" sz="3600" dirty="0" smtClean="0">
              <a:solidFill>
                <a:srgbClr val="C00000"/>
              </a:solidFill>
              <a:latin typeface="Times New Roman" panose="02020603050405020304" pitchFamily="18" charset="0"/>
              <a:cs typeface="Times New Roman" panose="02020603050405020304" pitchFamily="18" charset="0"/>
            </a:endParaRPr>
          </a:p>
          <a:p>
            <a:r>
              <a:rPr lang="ru-RU" sz="3200" b="0" i="0" dirty="0" smtClean="0">
                <a:effectLst/>
                <a:latin typeface="Times New Roman" panose="02020603050405020304" pitchFamily="18" charset="0"/>
                <a:cs typeface="Times New Roman" panose="02020603050405020304" pitchFamily="18" charset="0"/>
              </a:rPr>
              <a:t> </a:t>
            </a:r>
            <a:endParaRPr lang="ru-RU" sz="3200" b="0" i="0" dirty="0" smtClean="0">
              <a:effectLst/>
              <a:latin typeface="Times New Roman" panose="02020603050405020304" pitchFamily="18" charset="0"/>
              <a:cs typeface="Times New Roman" panose="02020603050405020304" pitchFamily="18" charset="0"/>
            </a:endParaRPr>
          </a:p>
          <a:p>
            <a:r>
              <a:rPr lang="ru-RU" sz="3200" b="1" i="0" dirty="0" err="1" smtClean="0">
                <a:effectLst/>
                <a:latin typeface="Times New Roman" panose="02020603050405020304" pitchFamily="18" charset="0"/>
                <a:cs typeface="Times New Roman" panose="02020603050405020304" pitchFamily="18" charset="0"/>
              </a:rPr>
              <a:t>Сабактын</a:t>
            </a:r>
            <a:r>
              <a:rPr lang="ru-RU" sz="3200" b="1" i="0" dirty="0" smtClean="0">
                <a:effectLst/>
                <a:latin typeface="Times New Roman" panose="02020603050405020304" pitchFamily="18" charset="0"/>
                <a:cs typeface="Times New Roman" panose="02020603050405020304" pitchFamily="18" charset="0"/>
              </a:rPr>
              <a:t> </a:t>
            </a:r>
            <a:r>
              <a:rPr lang="ru-RU" sz="3200" b="1" i="0" dirty="0" err="1" smtClean="0">
                <a:effectLst/>
                <a:latin typeface="Times New Roman" panose="02020603050405020304" pitchFamily="18" charset="0"/>
                <a:cs typeface="Times New Roman" panose="02020603050405020304" pitchFamily="18" charset="0"/>
              </a:rPr>
              <a:t>максаты</a:t>
            </a:r>
            <a:r>
              <a:rPr lang="ru-RU" sz="3200" b="1" i="0" dirty="0" smtClean="0">
                <a:effectLst/>
                <a:latin typeface="Times New Roman" panose="02020603050405020304" pitchFamily="18" charset="0"/>
                <a:cs typeface="Times New Roman" panose="02020603050405020304" pitchFamily="18" charset="0"/>
              </a:rPr>
              <a:t>: </a:t>
            </a:r>
            <a:endParaRPr lang="ru-RU" sz="3200" b="1" i="0" dirty="0" smtClean="0">
              <a:effectLst/>
              <a:latin typeface="Times New Roman" panose="02020603050405020304" pitchFamily="18" charset="0"/>
              <a:cs typeface="Times New Roman" panose="02020603050405020304" pitchFamily="18" charset="0"/>
            </a:endParaRPr>
          </a:p>
          <a:p>
            <a:pPr algn="l"/>
            <a:r>
              <a:rPr lang="ru-RU" sz="3200" i="0" dirty="0" smtClean="0">
                <a:solidFill>
                  <a:srgbClr val="000000"/>
                </a:solidFill>
                <a:effectLst/>
                <a:latin typeface="Times New Roman" panose="02020603050405020304" pitchFamily="18" charset="0"/>
                <a:cs typeface="Times New Roman" panose="02020603050405020304" pitchFamily="18" charset="0"/>
              </a:rPr>
              <a:t>       </a:t>
            </a:r>
            <a:r>
              <a:rPr lang="ru-RU" sz="2800" i="0" dirty="0" err="1" smtClean="0">
                <a:effectLst/>
                <a:latin typeface="Times New Roman" panose="02020603050405020304" pitchFamily="18" charset="0"/>
                <a:cs typeface="Times New Roman" panose="02020603050405020304" pitchFamily="18" charset="0"/>
              </a:rPr>
              <a:t>Жаратылыштагы</a:t>
            </a:r>
            <a:r>
              <a:rPr lang="ru-RU" sz="2800" i="0" dirty="0" smtClean="0">
                <a:effectLst/>
                <a:latin typeface="Times New Roman" panose="02020603050405020304" pitchFamily="18" charset="0"/>
                <a:cs typeface="Times New Roman" panose="02020603050405020304" pitchFamily="18" charset="0"/>
              </a:rPr>
              <a:t> </a:t>
            </a:r>
            <a:r>
              <a:rPr lang="ru-RU" sz="2800" i="0" dirty="0" err="1" smtClean="0">
                <a:effectLst/>
                <a:latin typeface="Times New Roman" panose="02020603050405020304" pitchFamily="18" charset="0"/>
                <a:cs typeface="Times New Roman" panose="02020603050405020304" pitchFamily="18" charset="0"/>
              </a:rPr>
              <a:t>жандуу</a:t>
            </a:r>
            <a:r>
              <a:rPr lang="ru-RU" sz="2800" i="0" dirty="0" smtClean="0">
                <a:effectLst/>
                <a:latin typeface="Times New Roman" panose="02020603050405020304" pitchFamily="18" charset="0"/>
                <a:cs typeface="Times New Roman" panose="02020603050405020304" pitchFamily="18" charset="0"/>
              </a:rPr>
              <a:t> </a:t>
            </a:r>
            <a:r>
              <a:rPr lang="ru-RU" sz="2800" i="0" dirty="0" err="1" smtClean="0">
                <a:effectLst/>
                <a:latin typeface="Times New Roman" panose="02020603050405020304" pitchFamily="18" charset="0"/>
                <a:cs typeface="Times New Roman" panose="02020603050405020304" pitchFamily="18" charset="0"/>
              </a:rPr>
              <a:t>жана</a:t>
            </a:r>
            <a:r>
              <a:rPr lang="ru-RU" sz="2800" i="0" dirty="0" smtClean="0">
                <a:effectLst/>
                <a:latin typeface="Times New Roman" panose="02020603050405020304" pitchFamily="18" charset="0"/>
                <a:cs typeface="Times New Roman" panose="02020603050405020304" pitchFamily="18" charset="0"/>
              </a:rPr>
              <a:t> </a:t>
            </a:r>
            <a:r>
              <a:rPr lang="ru-RU" sz="2800" i="0" dirty="0" err="1" smtClean="0">
                <a:effectLst/>
                <a:latin typeface="Times New Roman" panose="02020603050405020304" pitchFamily="18" charset="0"/>
                <a:cs typeface="Times New Roman" panose="02020603050405020304" pitchFamily="18" charset="0"/>
              </a:rPr>
              <a:t>жансыз</a:t>
            </a:r>
            <a:r>
              <a:rPr lang="ru-RU" sz="2800" i="0" dirty="0" smtClean="0">
                <a:effectLst/>
                <a:latin typeface="Times New Roman" panose="02020603050405020304" pitchFamily="18" charset="0"/>
                <a:cs typeface="Times New Roman" panose="02020603050405020304" pitchFamily="18" charset="0"/>
              </a:rPr>
              <a:t> </a:t>
            </a:r>
            <a:r>
              <a:rPr lang="ru-RU" sz="2800" i="0" dirty="0" err="1" smtClean="0">
                <a:effectLst/>
                <a:latin typeface="Times New Roman" panose="02020603050405020304" pitchFamily="18" charset="0"/>
                <a:cs typeface="Times New Roman" panose="02020603050405020304" pitchFamily="18" charset="0"/>
              </a:rPr>
              <a:t>заттарды</a:t>
            </a:r>
            <a:r>
              <a:rPr lang="ru-RU" sz="2800" i="0" dirty="0" smtClean="0">
                <a:effectLst/>
                <a:latin typeface="Times New Roman" panose="02020603050405020304" pitchFamily="18" charset="0"/>
                <a:cs typeface="Times New Roman" panose="02020603050405020304" pitchFamily="18" charset="0"/>
              </a:rPr>
              <a:t> </a:t>
            </a:r>
            <a:r>
              <a:rPr lang="ru-RU" sz="2800" i="0" dirty="0" err="1" smtClean="0">
                <a:effectLst/>
                <a:latin typeface="Times New Roman" panose="02020603050405020304" pitchFamily="18" charset="0"/>
                <a:cs typeface="Times New Roman" panose="02020603050405020304" pitchFamily="18" charset="0"/>
              </a:rPr>
              <a:t>айрып</a:t>
            </a:r>
            <a:r>
              <a:rPr lang="ru-RU" sz="2800" i="0" dirty="0" smtClean="0">
                <a:effectLst/>
                <a:latin typeface="Times New Roman" panose="02020603050405020304" pitchFamily="18" charset="0"/>
                <a:cs typeface="Times New Roman" panose="02020603050405020304" pitchFamily="18" charset="0"/>
              </a:rPr>
              <a:t> </a:t>
            </a:r>
            <a:r>
              <a:rPr lang="ru-RU" sz="2800" i="0" dirty="0" err="1" smtClean="0">
                <a:effectLst/>
                <a:latin typeface="Times New Roman" panose="02020603050405020304" pitchFamily="18" charset="0"/>
                <a:cs typeface="Times New Roman" panose="02020603050405020304" pitchFamily="18" charset="0"/>
              </a:rPr>
              <a:t>таанытуу</a:t>
            </a:r>
            <a:r>
              <a:rPr lang="ru-RU" sz="2800" i="0" dirty="0" smtClean="0">
                <a:effectLst/>
                <a:latin typeface="Times New Roman" panose="02020603050405020304" pitchFamily="18" charset="0"/>
                <a:cs typeface="Times New Roman" panose="02020603050405020304" pitchFamily="18" charset="0"/>
              </a:rPr>
              <a:t> </a:t>
            </a:r>
            <a:r>
              <a:rPr lang="ru-RU" sz="2800" i="0" dirty="0" err="1" smtClean="0">
                <a:effectLst/>
                <a:latin typeface="Times New Roman" panose="02020603050405020304" pitchFamily="18" charset="0"/>
                <a:cs typeface="Times New Roman" panose="02020603050405020304" pitchFamily="18" charset="0"/>
              </a:rPr>
              <a:t>менен</a:t>
            </a:r>
            <a:r>
              <a:rPr lang="ru-RU" sz="2800" i="0" dirty="0" smtClean="0">
                <a:effectLst/>
                <a:latin typeface="Times New Roman" panose="02020603050405020304" pitchFamily="18" charset="0"/>
                <a:cs typeface="Times New Roman" panose="02020603050405020304" pitchFamily="18" charset="0"/>
              </a:rPr>
              <a:t> </a:t>
            </a:r>
            <a:r>
              <a:rPr lang="ru-RU" sz="2800" i="0" dirty="0" err="1" smtClean="0">
                <a:effectLst/>
                <a:latin typeface="Times New Roman" panose="02020603050405020304" pitchFamily="18" charset="0"/>
                <a:cs typeface="Times New Roman" panose="02020603050405020304" pitchFamily="18" charset="0"/>
              </a:rPr>
              <a:t>бирге</a:t>
            </a:r>
            <a:r>
              <a:rPr lang="ru-RU" sz="2800" i="0" dirty="0" smtClean="0">
                <a:effectLst/>
                <a:latin typeface="Times New Roman" panose="02020603050405020304" pitchFamily="18" charset="0"/>
                <a:cs typeface="Times New Roman" panose="02020603050405020304" pitchFamily="18" charset="0"/>
              </a:rPr>
              <a:t> </a:t>
            </a:r>
            <a:r>
              <a:rPr lang="ru-RU" sz="2800" i="0" dirty="0" err="1" smtClean="0">
                <a:effectLst/>
                <a:latin typeface="Times New Roman" panose="02020603050405020304" pitchFamily="18" charset="0"/>
                <a:cs typeface="Times New Roman" panose="02020603050405020304" pitchFamily="18" charset="0"/>
              </a:rPr>
              <a:t>окуучулардын</a:t>
            </a:r>
            <a:r>
              <a:rPr lang="ru-RU" sz="2800" i="0" dirty="0" smtClean="0">
                <a:effectLst/>
                <a:latin typeface="Times New Roman" panose="02020603050405020304" pitchFamily="18" charset="0"/>
                <a:cs typeface="Times New Roman" panose="02020603050405020304" pitchFamily="18" charset="0"/>
              </a:rPr>
              <a:t> </a:t>
            </a:r>
            <a:r>
              <a:rPr lang="ru-RU" sz="2800" i="0" dirty="0" err="1" smtClean="0">
                <a:effectLst/>
                <a:latin typeface="Times New Roman" panose="02020603050405020304" pitchFamily="18" charset="0"/>
                <a:cs typeface="Times New Roman" panose="02020603050405020304" pitchFamily="18" charset="0"/>
              </a:rPr>
              <a:t>жаратылышка</a:t>
            </a:r>
            <a:r>
              <a:rPr lang="ru-RU" sz="2800" i="0" dirty="0" smtClean="0">
                <a:effectLst/>
                <a:latin typeface="Times New Roman" panose="02020603050405020304" pitchFamily="18" charset="0"/>
                <a:cs typeface="Times New Roman" panose="02020603050405020304" pitchFamily="18" charset="0"/>
              </a:rPr>
              <a:t> </a:t>
            </a:r>
            <a:r>
              <a:rPr lang="ru-RU" sz="2800" i="0" dirty="0" err="1" smtClean="0">
                <a:effectLst/>
                <a:latin typeface="Times New Roman" panose="02020603050405020304" pitchFamily="18" charset="0"/>
                <a:cs typeface="Times New Roman" panose="02020603050405020304" pitchFamily="18" charset="0"/>
              </a:rPr>
              <a:t>болгон</a:t>
            </a:r>
            <a:r>
              <a:rPr lang="ru-RU" sz="2800" i="0" dirty="0" smtClean="0">
                <a:effectLst/>
                <a:latin typeface="Times New Roman" panose="02020603050405020304" pitchFamily="18" charset="0"/>
                <a:cs typeface="Times New Roman" panose="02020603050405020304" pitchFamily="18" charset="0"/>
              </a:rPr>
              <a:t> </a:t>
            </a:r>
            <a:r>
              <a:rPr lang="ru-RU" sz="2800" i="0" dirty="0" err="1" smtClean="0">
                <a:effectLst/>
                <a:latin typeface="Times New Roman" panose="02020603050405020304" pitchFamily="18" charset="0"/>
                <a:cs typeface="Times New Roman" panose="02020603050405020304" pitchFamily="18" charset="0"/>
              </a:rPr>
              <a:t>сүйүүсүн</a:t>
            </a:r>
            <a:r>
              <a:rPr lang="ru-RU" sz="2800" i="0" dirty="0" smtClean="0">
                <a:effectLst/>
                <a:latin typeface="Times New Roman" panose="02020603050405020304" pitchFamily="18" charset="0"/>
                <a:cs typeface="Times New Roman" panose="02020603050405020304" pitchFamily="18" charset="0"/>
              </a:rPr>
              <a:t> </a:t>
            </a:r>
            <a:r>
              <a:rPr lang="ru-RU" sz="2800" i="0" dirty="0" err="1" smtClean="0">
                <a:effectLst/>
                <a:latin typeface="Times New Roman" panose="02020603050405020304" pitchFamily="18" charset="0"/>
                <a:cs typeface="Times New Roman" panose="02020603050405020304" pitchFamily="18" charset="0"/>
              </a:rPr>
              <a:t>ойготуу</a:t>
            </a:r>
            <a:r>
              <a:rPr lang="ru-RU" sz="2800" i="0" dirty="0" smtClean="0">
                <a:effectLst/>
                <a:latin typeface="Times New Roman" panose="02020603050405020304" pitchFamily="18" charset="0"/>
                <a:cs typeface="Times New Roman" panose="02020603050405020304" pitchFamily="18" charset="0"/>
              </a:rPr>
              <a:t>, </a:t>
            </a:r>
            <a:r>
              <a:rPr lang="ru-RU" sz="2800" i="0" dirty="0" err="1" smtClean="0">
                <a:effectLst/>
                <a:latin typeface="Times New Roman" panose="02020603050405020304" pitchFamily="18" charset="0"/>
                <a:cs typeface="Times New Roman" panose="02020603050405020304" pitchFamily="18" charset="0"/>
              </a:rPr>
              <a:t>аяр</a:t>
            </a:r>
            <a:r>
              <a:rPr lang="ru-RU" sz="2800" i="0" dirty="0" smtClean="0">
                <a:effectLst/>
                <a:latin typeface="Times New Roman" panose="02020603050405020304" pitchFamily="18" charset="0"/>
                <a:cs typeface="Times New Roman" panose="02020603050405020304" pitchFamily="18" charset="0"/>
              </a:rPr>
              <a:t> </a:t>
            </a:r>
            <a:r>
              <a:rPr lang="ru-RU" sz="2800" i="0" dirty="0" err="1" smtClean="0">
                <a:effectLst/>
                <a:latin typeface="Times New Roman" panose="02020603050405020304" pitchFamily="18" charset="0"/>
                <a:cs typeface="Times New Roman" panose="02020603050405020304" pitchFamily="18" charset="0"/>
              </a:rPr>
              <a:t>мамиле</a:t>
            </a:r>
            <a:r>
              <a:rPr lang="ru-RU" sz="2800" i="0" dirty="0" smtClean="0">
                <a:effectLst/>
                <a:latin typeface="Times New Roman" panose="02020603050405020304" pitchFamily="18" charset="0"/>
                <a:cs typeface="Times New Roman" panose="02020603050405020304" pitchFamily="18" charset="0"/>
              </a:rPr>
              <a:t> </a:t>
            </a:r>
            <a:r>
              <a:rPr lang="ru-RU" sz="2800" i="0" dirty="0" err="1" smtClean="0">
                <a:effectLst/>
                <a:latin typeface="Times New Roman" panose="02020603050405020304" pitchFamily="18" charset="0"/>
                <a:cs typeface="Times New Roman" panose="02020603050405020304" pitchFamily="18" charset="0"/>
              </a:rPr>
              <a:t>жасоого</a:t>
            </a:r>
            <a:r>
              <a:rPr lang="ru-RU" sz="2800" i="0" dirty="0" smtClean="0">
                <a:effectLst/>
                <a:latin typeface="Times New Roman" panose="02020603050405020304" pitchFamily="18" charset="0"/>
                <a:cs typeface="Times New Roman" panose="02020603050405020304" pitchFamily="18" charset="0"/>
              </a:rPr>
              <a:t> </a:t>
            </a:r>
            <a:r>
              <a:rPr lang="ru-RU" sz="2800" i="0" dirty="0" err="1" smtClean="0">
                <a:effectLst/>
                <a:latin typeface="Times New Roman" panose="02020603050405020304" pitchFamily="18" charset="0"/>
                <a:cs typeface="Times New Roman" panose="02020603050405020304" pitchFamily="18" charset="0"/>
              </a:rPr>
              <a:t>багыт</a:t>
            </a:r>
            <a:r>
              <a:rPr lang="ru-RU" sz="2800" i="0" dirty="0" smtClean="0">
                <a:effectLst/>
                <a:latin typeface="Times New Roman" panose="02020603050405020304" pitchFamily="18" charset="0"/>
                <a:cs typeface="Times New Roman" panose="02020603050405020304" pitchFamily="18" charset="0"/>
              </a:rPr>
              <a:t> </a:t>
            </a:r>
            <a:r>
              <a:rPr lang="ru-RU" sz="2800" i="0" dirty="0" err="1" smtClean="0">
                <a:effectLst/>
                <a:latin typeface="Times New Roman" panose="02020603050405020304" pitchFamily="18" charset="0"/>
                <a:cs typeface="Times New Roman" panose="02020603050405020304" pitchFamily="18" charset="0"/>
              </a:rPr>
              <a:t>берүү</a:t>
            </a:r>
            <a:r>
              <a:rPr lang="ru-RU" sz="2800" i="0" dirty="0" smtClean="0">
                <a:effectLst/>
                <a:latin typeface="Times New Roman" panose="02020603050405020304" pitchFamily="18" charset="0"/>
                <a:cs typeface="Times New Roman" panose="02020603050405020304" pitchFamily="18" charset="0"/>
              </a:rPr>
              <a:t>, </a:t>
            </a:r>
            <a:r>
              <a:rPr lang="ru-RU" sz="2800" i="0" dirty="0" err="1" smtClean="0">
                <a:effectLst/>
                <a:latin typeface="Times New Roman" panose="02020603050405020304" pitchFamily="18" charset="0"/>
                <a:cs typeface="Times New Roman" panose="02020603050405020304" pitchFamily="18" charset="0"/>
              </a:rPr>
              <a:t>табигый</a:t>
            </a:r>
            <a:r>
              <a:rPr lang="ru-RU" sz="2800" i="0" dirty="0" smtClean="0">
                <a:effectLst/>
                <a:latin typeface="Times New Roman" panose="02020603050405020304" pitchFamily="18" charset="0"/>
                <a:cs typeface="Times New Roman" panose="02020603050405020304" pitchFamily="18" charset="0"/>
              </a:rPr>
              <a:t> </a:t>
            </a:r>
            <a:r>
              <a:rPr lang="ru-RU" sz="2800" i="0" dirty="0" err="1" smtClean="0">
                <a:effectLst/>
                <a:latin typeface="Times New Roman" panose="02020603050405020304" pitchFamily="18" charset="0"/>
                <a:cs typeface="Times New Roman" panose="02020603050405020304" pitchFamily="18" charset="0"/>
              </a:rPr>
              <a:t>байлыктарды</a:t>
            </a:r>
            <a:r>
              <a:rPr lang="ru-RU" sz="2800" i="0" dirty="0" smtClean="0">
                <a:effectLst/>
                <a:latin typeface="Times New Roman" panose="02020603050405020304" pitchFamily="18" charset="0"/>
                <a:cs typeface="Times New Roman" panose="02020603050405020304" pitchFamily="18" charset="0"/>
              </a:rPr>
              <a:t> </a:t>
            </a:r>
            <a:r>
              <a:rPr lang="ru-RU" sz="2800" i="0" dirty="0" err="1" smtClean="0">
                <a:effectLst/>
                <a:latin typeface="Times New Roman" panose="02020603050405020304" pitchFamily="18" charset="0"/>
                <a:cs typeface="Times New Roman" panose="02020603050405020304" pitchFamily="18" charset="0"/>
              </a:rPr>
              <a:t>сарамжалдуулук</a:t>
            </a:r>
            <a:r>
              <a:rPr lang="ru-RU" sz="2800" i="0" dirty="0" smtClean="0">
                <a:effectLst/>
                <a:latin typeface="Times New Roman" panose="02020603050405020304" pitchFamily="18" charset="0"/>
                <a:cs typeface="Times New Roman" panose="02020603050405020304" pitchFamily="18" charset="0"/>
              </a:rPr>
              <a:t> </a:t>
            </a:r>
            <a:r>
              <a:rPr lang="ru-RU" sz="2800" i="0" dirty="0" err="1" smtClean="0">
                <a:effectLst/>
                <a:latin typeface="Times New Roman" panose="02020603050405020304" pitchFamily="18" charset="0"/>
                <a:cs typeface="Times New Roman" panose="02020603050405020304" pitchFamily="18" charset="0"/>
              </a:rPr>
              <a:t>менен</a:t>
            </a:r>
            <a:r>
              <a:rPr lang="ru-RU" sz="2800" i="0" dirty="0" smtClean="0">
                <a:effectLst/>
                <a:latin typeface="Times New Roman" panose="02020603050405020304" pitchFamily="18" charset="0"/>
                <a:cs typeface="Times New Roman" panose="02020603050405020304" pitchFamily="18" charset="0"/>
              </a:rPr>
              <a:t> </a:t>
            </a:r>
            <a:r>
              <a:rPr lang="ru-RU" sz="2800" i="0" dirty="0" err="1" smtClean="0">
                <a:effectLst/>
                <a:latin typeface="Times New Roman" panose="02020603050405020304" pitchFamily="18" charset="0"/>
                <a:cs typeface="Times New Roman" panose="02020603050405020304" pitchFamily="18" charset="0"/>
              </a:rPr>
              <a:t>пайдалана</a:t>
            </a:r>
            <a:r>
              <a:rPr lang="ru-RU" sz="2800" i="0" dirty="0" smtClean="0">
                <a:effectLst/>
                <a:latin typeface="Times New Roman" panose="02020603050405020304" pitchFamily="18" charset="0"/>
                <a:cs typeface="Times New Roman" panose="02020603050405020304" pitchFamily="18" charset="0"/>
              </a:rPr>
              <a:t> </a:t>
            </a:r>
            <a:r>
              <a:rPr lang="ru-RU" sz="2800" i="0" dirty="0" err="1" smtClean="0">
                <a:effectLst/>
                <a:latin typeface="Times New Roman" panose="02020603050405020304" pitchFamily="18" charset="0"/>
                <a:cs typeface="Times New Roman" panose="02020603050405020304" pitchFamily="18" charset="0"/>
              </a:rPr>
              <a:t>билүүгө</a:t>
            </a:r>
            <a:r>
              <a:rPr lang="ru-RU" sz="2800" i="0" dirty="0" smtClean="0">
                <a:effectLst/>
                <a:latin typeface="Times New Roman" panose="02020603050405020304" pitchFamily="18" charset="0"/>
                <a:cs typeface="Times New Roman" panose="02020603050405020304" pitchFamily="18" charset="0"/>
              </a:rPr>
              <a:t> </a:t>
            </a:r>
            <a:r>
              <a:rPr lang="ru-RU" sz="2800" i="0" dirty="0" err="1" smtClean="0">
                <a:effectLst/>
                <a:latin typeface="Times New Roman" panose="02020603050405020304" pitchFamily="18" charset="0"/>
                <a:cs typeface="Times New Roman" panose="02020603050405020304" pitchFamily="18" charset="0"/>
              </a:rPr>
              <a:t>багыттоо</a:t>
            </a:r>
            <a:r>
              <a:rPr lang="ru-RU" sz="2800" i="0" dirty="0" smtClean="0">
                <a:effectLst/>
                <a:latin typeface="Times New Roman" panose="02020603050405020304" pitchFamily="18" charset="0"/>
                <a:cs typeface="Times New Roman" panose="02020603050405020304" pitchFamily="18" charset="0"/>
              </a:rPr>
              <a:t>, </a:t>
            </a:r>
            <a:r>
              <a:rPr lang="ru-RU" sz="2800" i="0" dirty="0" err="1" smtClean="0">
                <a:effectLst/>
                <a:latin typeface="Times New Roman" panose="02020603050405020304" pitchFamily="18" charset="0"/>
                <a:cs typeface="Times New Roman" panose="02020603050405020304" pitchFamily="18" charset="0"/>
              </a:rPr>
              <a:t>жаратылышка</a:t>
            </a:r>
            <a:r>
              <a:rPr lang="ru-RU" sz="2800" i="0" dirty="0" smtClean="0">
                <a:effectLst/>
                <a:latin typeface="Times New Roman" panose="02020603050405020304" pitchFamily="18" charset="0"/>
                <a:cs typeface="Times New Roman" panose="02020603050405020304" pitchFamily="18" charset="0"/>
              </a:rPr>
              <a:t> </a:t>
            </a:r>
            <a:r>
              <a:rPr lang="ru-RU" sz="2800" i="0" dirty="0" err="1" smtClean="0">
                <a:effectLst/>
                <a:latin typeface="Times New Roman" panose="02020603050405020304" pitchFamily="18" charset="0"/>
                <a:cs typeface="Times New Roman" panose="02020603050405020304" pitchFamily="18" charset="0"/>
              </a:rPr>
              <a:t>анын</a:t>
            </a:r>
            <a:r>
              <a:rPr lang="ru-RU" sz="2800" i="0" dirty="0" smtClean="0">
                <a:effectLst/>
                <a:latin typeface="Times New Roman" panose="02020603050405020304" pitchFamily="18" charset="0"/>
                <a:cs typeface="Times New Roman" panose="02020603050405020304" pitchFamily="18" charset="0"/>
              </a:rPr>
              <a:t> </a:t>
            </a:r>
            <a:r>
              <a:rPr lang="ru-RU" sz="2800" i="0" dirty="0" err="1" smtClean="0">
                <a:effectLst/>
                <a:latin typeface="Times New Roman" panose="02020603050405020304" pitchFamily="18" charset="0"/>
                <a:cs typeface="Times New Roman" panose="02020603050405020304" pitchFamily="18" charset="0"/>
              </a:rPr>
              <a:t>кубулуштарына</a:t>
            </a:r>
            <a:r>
              <a:rPr lang="ru-RU" sz="2800" i="0" dirty="0" smtClean="0">
                <a:effectLst/>
                <a:latin typeface="Times New Roman" panose="02020603050405020304" pitchFamily="18" charset="0"/>
                <a:cs typeface="Times New Roman" panose="02020603050405020304" pitchFamily="18" charset="0"/>
              </a:rPr>
              <a:t> </a:t>
            </a:r>
            <a:r>
              <a:rPr lang="ru-RU" sz="2800" i="0" dirty="0" err="1" smtClean="0">
                <a:effectLst/>
                <a:latin typeface="Times New Roman" panose="02020603050405020304" pitchFamily="18" charset="0"/>
                <a:cs typeface="Times New Roman" panose="02020603050405020304" pitchFamily="18" charset="0"/>
              </a:rPr>
              <a:t>кызыгып</a:t>
            </a:r>
            <a:r>
              <a:rPr lang="ru-RU" sz="2800" i="0" dirty="0" smtClean="0">
                <a:effectLst/>
                <a:latin typeface="Times New Roman" panose="02020603050405020304" pitchFamily="18" charset="0"/>
                <a:cs typeface="Times New Roman" panose="02020603050405020304" pitchFamily="18" charset="0"/>
              </a:rPr>
              <a:t> </a:t>
            </a:r>
            <a:r>
              <a:rPr lang="ru-RU" sz="2800" i="0" dirty="0" err="1" smtClean="0">
                <a:effectLst/>
                <a:latin typeface="Times New Roman" panose="02020603050405020304" pitchFamily="18" charset="0"/>
                <a:cs typeface="Times New Roman" panose="02020603050405020304" pitchFamily="18" charset="0"/>
              </a:rPr>
              <a:t>байкоо</a:t>
            </a:r>
            <a:r>
              <a:rPr lang="ru-RU" sz="2800" i="0" dirty="0" smtClean="0">
                <a:effectLst/>
                <a:latin typeface="Times New Roman" panose="02020603050405020304" pitchFamily="18" charset="0"/>
                <a:cs typeface="Times New Roman" panose="02020603050405020304" pitchFamily="18" charset="0"/>
              </a:rPr>
              <a:t> </a:t>
            </a:r>
            <a:r>
              <a:rPr lang="ru-RU" sz="2800" i="0" dirty="0" err="1" smtClean="0">
                <a:effectLst/>
                <a:latin typeface="Times New Roman" panose="02020603050405020304" pitchFamily="18" charset="0"/>
                <a:cs typeface="Times New Roman" panose="02020603050405020304" pitchFamily="18" charset="0"/>
              </a:rPr>
              <a:t>жүргүзүүгө</a:t>
            </a:r>
            <a:r>
              <a:rPr lang="ru-RU" sz="2800" i="0" dirty="0" smtClean="0">
                <a:effectLst/>
                <a:latin typeface="Times New Roman" panose="02020603050405020304" pitchFamily="18" charset="0"/>
                <a:cs typeface="Times New Roman" panose="02020603050405020304" pitchFamily="18" charset="0"/>
              </a:rPr>
              <a:t> </a:t>
            </a:r>
            <a:r>
              <a:rPr lang="ru-RU" sz="2800" i="0" dirty="0" err="1" smtClean="0">
                <a:effectLst/>
                <a:latin typeface="Times New Roman" panose="02020603050405020304" pitchFamily="18" charset="0"/>
                <a:cs typeface="Times New Roman" panose="02020603050405020304" pitchFamily="18" charset="0"/>
              </a:rPr>
              <a:t>тарбиялоо</a:t>
            </a:r>
            <a:r>
              <a:rPr lang="ru-RU" sz="2800" i="0" dirty="0" smtClean="0">
                <a:effectLst/>
                <a:latin typeface="Times New Roman" panose="02020603050405020304" pitchFamily="18" charset="0"/>
                <a:cs typeface="Times New Roman" panose="02020603050405020304" pitchFamily="18" charset="0"/>
              </a:rPr>
              <a:t>.</a:t>
            </a:r>
            <a:endParaRPr lang="ru-RU" sz="28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2" name="Picture 4" descr="Обои небо, цветы, маки, ромашки, колосья, божьи коровки, космея картинки на  рабочий стол, раздел рендеринг - скачать"/>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Объект 2"/>
          <p:cNvSpPr>
            <a:spLocks noGrp="1"/>
          </p:cNvSpPr>
          <p:nvPr>
            <p:ph idx="1"/>
          </p:nvPr>
        </p:nvSpPr>
        <p:spPr>
          <a:xfrm>
            <a:off x="1311618" y="409098"/>
            <a:ext cx="5314950" cy="6039803"/>
          </a:xfrm>
        </p:spPr>
        <p:txBody>
          <a:bodyPr>
            <a:normAutofit/>
          </a:bodyPr>
          <a:lstStyle/>
          <a:p>
            <a:pPr marL="0" indent="0">
              <a:buNone/>
            </a:pPr>
            <a:r>
              <a:rPr lang="en-US" sz="3600" dirty="0" smtClean="0">
                <a:solidFill>
                  <a:srgbClr val="FF0000"/>
                </a:solidFill>
                <a:latin typeface="Times New Roman" panose="02020603050405020304" pitchFamily="18" charset="0"/>
                <a:cs typeface="Times New Roman" panose="02020603050405020304" pitchFamily="18" charset="0"/>
              </a:rPr>
              <a:t>   </a:t>
            </a:r>
            <a:r>
              <a:rPr lang="en-US" sz="3200" dirty="0" smtClean="0">
                <a:solidFill>
                  <a:srgbClr val="FF0000"/>
                </a:solidFill>
                <a:latin typeface="Times New Roman" panose="02020603050405020304" pitchFamily="18" charset="0"/>
                <a:cs typeface="Times New Roman" panose="02020603050405020304" pitchFamily="18" charset="0"/>
              </a:rPr>
              <a:t>Кыргыз элинде </a:t>
            </a:r>
            <a:r>
              <a:rPr lang="en-US" sz="3200" dirty="0" smtClean="0">
                <a:solidFill>
                  <a:srgbClr val="0070C0"/>
                </a:solidFill>
                <a:latin typeface="Times New Roman" panose="02020603050405020304" pitchFamily="18" charset="0"/>
                <a:cs typeface="Times New Roman" panose="02020603050405020304" pitchFamily="18" charset="0"/>
              </a:rPr>
              <a:t>«жаныбарларга тийсе убал болот»</a:t>
            </a:r>
            <a:r>
              <a:rPr lang="en-US" sz="3200" dirty="0" smtClean="0">
                <a:solidFill>
                  <a:srgbClr val="C00000"/>
                </a:solidFill>
                <a:latin typeface="Times New Roman" panose="02020603050405020304" pitchFamily="18" charset="0"/>
                <a:cs typeface="Times New Roman" panose="02020603050405020304" pitchFamily="18" charset="0"/>
              </a:rPr>
              <a:t>дешкен</a:t>
            </a:r>
            <a:r>
              <a:rPr lang="en-US" sz="3200" dirty="0" smtClean="0">
                <a:solidFill>
                  <a:srgbClr val="FF0000"/>
                </a:solidFill>
                <a:latin typeface="Times New Roman" panose="02020603050405020304" pitchFamily="18" charset="0"/>
                <a:cs typeface="Times New Roman" panose="02020603050405020304" pitchFamily="18" charset="0"/>
              </a:rPr>
              <a:t>. Үйгө сойлоп кирген жыланды да өлтүрбөй, айран, сүт, ун чачып чыгарышкан. </a:t>
            </a:r>
            <a:endParaRPr lang="en-US" sz="3200" dirty="0" smtClean="0">
              <a:solidFill>
                <a:srgbClr val="FF0000"/>
              </a:solidFill>
              <a:latin typeface="Times New Roman" panose="02020603050405020304" pitchFamily="18" charset="0"/>
              <a:cs typeface="Times New Roman" panose="02020603050405020304" pitchFamily="18" charset="0"/>
            </a:endParaRPr>
          </a:p>
          <a:p>
            <a:pPr marL="0" indent="0">
              <a:buNone/>
            </a:pPr>
            <a:r>
              <a:rPr lang="en-US" sz="3200" dirty="0" smtClean="0">
                <a:solidFill>
                  <a:srgbClr val="0070C0"/>
                </a:solidFill>
                <a:latin typeface="Times New Roman" panose="02020603050405020304" pitchFamily="18" charset="0"/>
                <a:cs typeface="Times New Roman" panose="02020603050405020304" pitchFamily="18" charset="0"/>
              </a:rPr>
              <a:t>«Кожожаш», «Карагул ботом», </a:t>
            </a:r>
            <a:r>
              <a:rPr lang="en-US" sz="3200" dirty="0" smtClean="0">
                <a:solidFill>
                  <a:srgbClr val="FF0000"/>
                </a:solidFill>
                <a:latin typeface="Times New Roman" panose="02020603050405020304" pitchFamily="18" charset="0"/>
                <a:cs typeface="Times New Roman" panose="02020603050405020304" pitchFamily="18" charset="0"/>
              </a:rPr>
              <a:t>деген дастандарды </a:t>
            </a:r>
            <a:r>
              <a:rPr lang="en-US" sz="3200" dirty="0" smtClean="0">
                <a:solidFill>
                  <a:srgbClr val="0070C0"/>
                </a:solidFill>
                <a:latin typeface="Times New Roman" panose="02020603050405020304" pitchFamily="18" charset="0"/>
                <a:cs typeface="Times New Roman" panose="02020603050405020304" pitchFamily="18" charset="0"/>
              </a:rPr>
              <a:t>«Бугу эне» </a:t>
            </a:r>
            <a:r>
              <a:rPr lang="en-US" sz="3200" dirty="0" smtClean="0">
                <a:solidFill>
                  <a:srgbClr val="FF0000"/>
                </a:solidFill>
                <a:latin typeface="Times New Roman" panose="02020603050405020304" pitchFamily="18" charset="0"/>
                <a:cs typeface="Times New Roman" panose="02020603050405020304" pitchFamily="18" charset="0"/>
              </a:rPr>
              <a:t>жомогун айтып, балдарын </a:t>
            </a:r>
            <a:r>
              <a:rPr lang="en-US" sz="3200" dirty="0" smtClean="0">
                <a:solidFill>
                  <a:srgbClr val="0070C0"/>
                </a:solidFill>
                <a:latin typeface="Times New Roman" panose="02020603050405020304" pitchFamily="18" charset="0"/>
                <a:cs typeface="Times New Roman" panose="02020603050405020304" pitchFamily="18" charset="0"/>
              </a:rPr>
              <a:t>«Жаныбарларга тийбе» </a:t>
            </a:r>
            <a:r>
              <a:rPr lang="en-US" sz="3200" dirty="0" smtClean="0">
                <a:solidFill>
                  <a:srgbClr val="FF0000"/>
                </a:solidFill>
                <a:latin typeface="Times New Roman" panose="02020603050405020304" pitchFamily="18" charset="0"/>
                <a:cs typeface="Times New Roman" panose="02020603050405020304" pitchFamily="18" charset="0"/>
              </a:rPr>
              <a:t>деп тарбиялашкан. </a:t>
            </a:r>
            <a:endParaRPr lang="ru-RU" sz="3200" dirty="0">
              <a:solidFill>
                <a:srgbClr val="FF0000"/>
              </a:solidFill>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7040880" y="555307"/>
            <a:ext cx="4572000" cy="3650933"/>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Tower Defense Рисунок Экология, экология, разное, игра, лист png | PNGWi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 y="0"/>
            <a:ext cx="1210437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Объект 2"/>
          <p:cNvSpPr>
            <a:spLocks noGrp="1"/>
          </p:cNvSpPr>
          <p:nvPr>
            <p:ph idx="1"/>
          </p:nvPr>
        </p:nvSpPr>
        <p:spPr>
          <a:xfrm>
            <a:off x="6663690" y="274320"/>
            <a:ext cx="5528310" cy="6480810"/>
          </a:xfrm>
        </p:spPr>
        <p:txBody>
          <a:bodyPr>
            <a:normAutofit/>
          </a:bodyPr>
          <a:lstStyle/>
          <a:p>
            <a:pPr marL="0" indent="0">
              <a:buNone/>
            </a:pPr>
            <a:r>
              <a:rPr lang="en-US" dirty="0" smtClean="0"/>
              <a:t> </a:t>
            </a:r>
            <a:endParaRPr lang="en-US" dirty="0" smtClean="0"/>
          </a:p>
          <a:p>
            <a:pPr marL="0" indent="0">
              <a:buNone/>
            </a:pPr>
            <a:r>
              <a:rPr lang="en-US" sz="3600" dirty="0">
                <a:solidFill>
                  <a:srgbClr val="C00000"/>
                </a:solidFill>
                <a:latin typeface="Times New Roman" panose="02020603050405020304" pitchFamily="18" charset="0"/>
                <a:cs typeface="Times New Roman" panose="02020603050405020304" pitchFamily="18" charset="0"/>
              </a:rPr>
              <a:t> </a:t>
            </a:r>
            <a:r>
              <a:rPr lang="en-US" sz="3600" dirty="0" smtClean="0">
                <a:solidFill>
                  <a:srgbClr val="C00000"/>
                </a:solidFill>
                <a:latin typeface="Times New Roman" panose="02020603050405020304" pitchFamily="18" charset="0"/>
                <a:cs typeface="Times New Roman" panose="02020603050405020304" pitchFamily="18" charset="0"/>
              </a:rPr>
              <a:t>    Ата-бабаларыбыздын осуяттарын унутпай жүрөлү. Кыргыз жери өзүнүн кооздугу менен даңктуу. </a:t>
            </a:r>
            <a:endParaRPr lang="en-US" sz="3600" dirty="0" smtClean="0">
              <a:solidFill>
                <a:srgbClr val="C00000"/>
              </a:solidFill>
              <a:latin typeface="Times New Roman" panose="02020603050405020304" pitchFamily="18" charset="0"/>
              <a:cs typeface="Times New Roman" panose="02020603050405020304" pitchFamily="18" charset="0"/>
            </a:endParaRPr>
          </a:p>
          <a:p>
            <a:pPr marL="0" indent="0">
              <a:buNone/>
            </a:pPr>
            <a:r>
              <a:rPr lang="en-US" sz="3600" dirty="0">
                <a:solidFill>
                  <a:srgbClr val="C00000"/>
                </a:solidFill>
                <a:latin typeface="Times New Roman" panose="02020603050405020304" pitchFamily="18" charset="0"/>
                <a:cs typeface="Times New Roman" panose="02020603050405020304" pitchFamily="18" charset="0"/>
              </a:rPr>
              <a:t> </a:t>
            </a:r>
            <a:r>
              <a:rPr lang="en-US" sz="3600" dirty="0" smtClean="0">
                <a:solidFill>
                  <a:srgbClr val="C00000"/>
                </a:solidFill>
                <a:latin typeface="Times New Roman" panose="02020603050405020304" pitchFamily="18" charset="0"/>
                <a:cs typeface="Times New Roman" panose="02020603050405020304" pitchFamily="18" charset="0"/>
              </a:rPr>
              <a:t>   Ата Мекенибиздин жаратылыш байлыктарын көздүн карегиндей сакташыбыз керек. </a:t>
            </a:r>
            <a:endParaRPr lang="ru-RU" sz="3600" dirty="0">
              <a:solidFill>
                <a:srgbClr val="C00000"/>
              </a:solidFill>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2"/>
          <a:stretch>
            <a:fillRect/>
          </a:stretch>
        </p:blipFill>
        <p:spPr>
          <a:xfrm>
            <a:off x="2184075" y="695915"/>
            <a:ext cx="3975397" cy="5466170"/>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Как поднять уровень экопатриотизма на местах. Совет Семерака | Рубрика"/>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228600" y="81023"/>
            <a:ext cx="11125200" cy="1180619"/>
          </a:xfrm>
        </p:spPr>
        <p:txBody>
          <a:bodyPr>
            <a:normAutofit/>
          </a:bodyPr>
          <a:lstStyle/>
          <a:p>
            <a:pPr algn="ctr"/>
            <a:r>
              <a:rPr lang="en-US" sz="3600" dirty="0" smtClean="0">
                <a:latin typeface="Times New Roman" panose="02020603050405020304" pitchFamily="18" charset="0"/>
                <a:cs typeface="Times New Roman" panose="02020603050405020304" pitchFamily="18" charset="0"/>
              </a:rPr>
              <a:t>Жаратылышты сактоо үчүн эмне кылышыбыз керек?</a:t>
            </a:r>
            <a:endParaRPr lang="ru-RU" sz="3600"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2031101" y="2432528"/>
            <a:ext cx="9564786" cy="4351338"/>
          </a:xfrm>
        </p:spPr>
        <p:txBody>
          <a:bodyPr>
            <a:normAutofit/>
          </a:bodyPr>
          <a:lstStyle/>
          <a:p>
            <a:pPr marL="0" indent="0">
              <a:buNone/>
            </a:pPr>
            <a:r>
              <a:rPr lang="en-US" sz="2400" dirty="0" smtClean="0"/>
              <a:t>     </a:t>
            </a:r>
            <a:r>
              <a:rPr lang="en-US" sz="2400" dirty="0" smtClean="0">
                <a:latin typeface="Times New Roman" panose="02020603050405020304" pitchFamily="18" charset="0"/>
                <a:cs typeface="Times New Roman" panose="02020603050405020304" pitchFamily="18" charset="0"/>
              </a:rPr>
              <a:t>Күнүмдүк жашообузда сууну. Электр энергиясын үнөмдүү пайдаланып, жылуулукту сактоо керек. Электр станцияларында отун канчалык аз жагылса, абага зыяндуу заттар ошончо аз тарайт.</a:t>
            </a:r>
            <a:endParaRPr lang="en-US" sz="2400" dirty="0" smtClean="0">
              <a:latin typeface="Times New Roman" panose="02020603050405020304" pitchFamily="18" charset="0"/>
              <a:cs typeface="Times New Roman" panose="02020603050405020304" pitchFamily="18" charset="0"/>
            </a:endParaRPr>
          </a:p>
          <a:p>
            <a:pPr marL="0" indent="0">
              <a:buNone/>
            </a:pPr>
            <a:r>
              <a:rPr lang="en-US" sz="2400" dirty="0" smtClean="0">
                <a:latin typeface="Times New Roman" panose="02020603050405020304" pitchFamily="18" charset="0"/>
                <a:cs typeface="Times New Roman" panose="02020603050405020304" pitchFamily="18" charset="0"/>
              </a:rPr>
              <a:t>   Дем алыш күндөрү суу боюнда же тоо капчыгайларына эс алганды каалашат. Адамдар көп учурда эс алган жерлерге таштандыларын таштап кетишет. Эс алгандан кийин тазалап кетүү керек. </a:t>
            </a:r>
            <a:endParaRPr lang="en-US" sz="2400" dirty="0" smtClean="0">
              <a:latin typeface="Times New Roman" panose="02020603050405020304" pitchFamily="18" charset="0"/>
              <a:cs typeface="Times New Roman" panose="02020603050405020304" pitchFamily="18" charset="0"/>
            </a:endParaRPr>
          </a:p>
          <a:p>
            <a:pPr marL="0" indent="0">
              <a:buNone/>
            </a:pP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Бак-дарактарды көп тигүү керек, айлана-чөйрөгө таштандыларды ыргытпоо керекпиз. </a:t>
            </a:r>
            <a:endParaRPr lang="ru-RU" sz="24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От экологии природы к экологии души - РИАСАР"/>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Подзаголовок 2"/>
          <p:cNvSpPr>
            <a:spLocks noGrp="1"/>
          </p:cNvSpPr>
          <p:nvPr>
            <p:ph type="subTitle" idx="1"/>
          </p:nvPr>
        </p:nvSpPr>
        <p:spPr>
          <a:xfrm>
            <a:off x="285750" y="0"/>
            <a:ext cx="11692890" cy="6858000"/>
          </a:xfrm>
        </p:spPr>
        <p:txBody>
          <a:bodyPr/>
          <a:lstStyle/>
          <a:p>
            <a:endParaRPr lang="ru-RU" dirty="0"/>
          </a:p>
        </p:txBody>
      </p:sp>
      <p:sp>
        <p:nvSpPr>
          <p:cNvPr id="4" name="Облако 3"/>
          <p:cNvSpPr/>
          <p:nvPr/>
        </p:nvSpPr>
        <p:spPr>
          <a:xfrm>
            <a:off x="3703320" y="1565910"/>
            <a:ext cx="4183380" cy="2674620"/>
          </a:xfrm>
          <a:prstGeom prst="cloud">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2400" dirty="0" smtClean="0">
                <a:solidFill>
                  <a:srgbClr val="C00000"/>
                </a:solidFill>
                <a:latin typeface="Times New Roman" panose="02020603050405020304" pitchFamily="18" charset="0"/>
                <a:cs typeface="Times New Roman" panose="02020603050405020304" pitchFamily="18" charset="0"/>
              </a:rPr>
              <a:t>Балдар, жаратылыш адамга эмнелерди берет?</a:t>
            </a:r>
            <a:endParaRPr lang="ru-RU" sz="2400" dirty="0">
              <a:solidFill>
                <a:srgbClr val="C00000"/>
              </a:solidFill>
              <a:latin typeface="Times New Roman" panose="02020603050405020304" pitchFamily="18" charset="0"/>
              <a:cs typeface="Times New Roman" panose="02020603050405020304" pitchFamily="18" charset="0"/>
            </a:endParaRPr>
          </a:p>
        </p:txBody>
      </p:sp>
      <p:sp>
        <p:nvSpPr>
          <p:cNvPr id="5" name="Выноска-облако 4"/>
          <p:cNvSpPr/>
          <p:nvPr/>
        </p:nvSpPr>
        <p:spPr>
          <a:xfrm rot="6687148">
            <a:off x="7576354" y="3487008"/>
            <a:ext cx="2777197" cy="1726018"/>
          </a:xfrm>
          <a:prstGeom prst="cloudCallou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3600" dirty="0" smtClean="0">
                <a:solidFill>
                  <a:srgbClr val="C00000"/>
                </a:solidFill>
                <a:latin typeface="Times New Roman" panose="02020603050405020304" pitchFamily="18" charset="0"/>
                <a:cs typeface="Times New Roman" panose="02020603050405020304" pitchFamily="18" charset="0"/>
              </a:rPr>
              <a:t>Эс алуу </a:t>
            </a:r>
            <a:endParaRPr lang="ru-RU" sz="3600" dirty="0">
              <a:solidFill>
                <a:srgbClr val="C00000"/>
              </a:solidFill>
              <a:latin typeface="Times New Roman" panose="02020603050405020304" pitchFamily="18" charset="0"/>
              <a:cs typeface="Times New Roman" panose="02020603050405020304" pitchFamily="18" charset="0"/>
            </a:endParaRPr>
          </a:p>
        </p:txBody>
      </p:sp>
      <p:sp>
        <p:nvSpPr>
          <p:cNvPr id="6" name="Выноска-облако 5"/>
          <p:cNvSpPr/>
          <p:nvPr/>
        </p:nvSpPr>
        <p:spPr>
          <a:xfrm rot="1809020">
            <a:off x="7718202" y="692320"/>
            <a:ext cx="3243197" cy="1805940"/>
          </a:xfrm>
          <a:prstGeom prst="cloudCallou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3600" dirty="0" smtClean="0">
                <a:solidFill>
                  <a:srgbClr val="C00000"/>
                </a:solidFill>
                <a:latin typeface="Times New Roman" panose="02020603050405020304" pitchFamily="18" charset="0"/>
                <a:cs typeface="Times New Roman" panose="02020603050405020304" pitchFamily="18" charset="0"/>
              </a:rPr>
              <a:t>Аба </a:t>
            </a:r>
            <a:endParaRPr lang="ru-RU" sz="3600" dirty="0">
              <a:solidFill>
                <a:srgbClr val="C00000"/>
              </a:solidFill>
              <a:latin typeface="Times New Roman" panose="02020603050405020304" pitchFamily="18" charset="0"/>
              <a:cs typeface="Times New Roman" panose="02020603050405020304" pitchFamily="18" charset="0"/>
            </a:endParaRPr>
          </a:p>
        </p:txBody>
      </p:sp>
      <p:sp>
        <p:nvSpPr>
          <p:cNvPr id="7" name="Выноска-облако 6"/>
          <p:cNvSpPr/>
          <p:nvPr/>
        </p:nvSpPr>
        <p:spPr>
          <a:xfrm>
            <a:off x="3703320" y="-74119"/>
            <a:ext cx="4122267" cy="1341436"/>
          </a:xfrm>
          <a:prstGeom prst="cloudCallou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3200" dirty="0" smtClean="0">
                <a:solidFill>
                  <a:srgbClr val="C00000"/>
                </a:solidFill>
                <a:latin typeface="Times New Roman" panose="02020603050405020304" pitchFamily="18" charset="0"/>
                <a:cs typeface="Times New Roman" panose="02020603050405020304" pitchFamily="18" charset="0"/>
              </a:rPr>
              <a:t>Суу</a:t>
            </a:r>
            <a:r>
              <a:rPr lang="en-US" dirty="0" smtClean="0"/>
              <a:t> </a:t>
            </a:r>
            <a:endParaRPr lang="ru-RU" dirty="0"/>
          </a:p>
        </p:txBody>
      </p:sp>
      <p:sp>
        <p:nvSpPr>
          <p:cNvPr id="8" name="Выноска-облако 7"/>
          <p:cNvSpPr/>
          <p:nvPr/>
        </p:nvSpPr>
        <p:spPr>
          <a:xfrm rot="8958053">
            <a:off x="4538219" y="4919122"/>
            <a:ext cx="3262497" cy="1601066"/>
          </a:xfrm>
          <a:prstGeom prst="cloudCallou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3600" dirty="0" smtClean="0">
                <a:solidFill>
                  <a:srgbClr val="C00000"/>
                </a:solidFill>
                <a:latin typeface="Times New Roman" panose="02020603050405020304" pitchFamily="18" charset="0"/>
                <a:cs typeface="Times New Roman" panose="02020603050405020304" pitchFamily="18" charset="0"/>
              </a:rPr>
              <a:t>Турак жай</a:t>
            </a:r>
            <a:endParaRPr lang="ru-RU" sz="3600" dirty="0">
              <a:solidFill>
                <a:srgbClr val="C00000"/>
              </a:solidFill>
              <a:latin typeface="Times New Roman" panose="02020603050405020304" pitchFamily="18" charset="0"/>
              <a:cs typeface="Times New Roman" panose="02020603050405020304" pitchFamily="18" charset="0"/>
            </a:endParaRPr>
          </a:p>
        </p:txBody>
      </p:sp>
      <p:sp>
        <p:nvSpPr>
          <p:cNvPr id="9" name="Выноска-облако 8"/>
          <p:cNvSpPr/>
          <p:nvPr/>
        </p:nvSpPr>
        <p:spPr>
          <a:xfrm rot="14129392">
            <a:off x="862435" y="3935622"/>
            <a:ext cx="3288407" cy="1620014"/>
          </a:xfrm>
          <a:prstGeom prst="cloudCallou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3600" dirty="0" smtClean="0">
                <a:solidFill>
                  <a:srgbClr val="C00000"/>
                </a:solidFill>
                <a:latin typeface="Times New Roman" panose="02020603050405020304" pitchFamily="18" charset="0"/>
                <a:cs typeface="Times New Roman" panose="02020603050405020304" pitchFamily="18" charset="0"/>
              </a:rPr>
              <a:t>Ки</a:t>
            </a:r>
            <a:r>
              <a:rPr lang="en-US" sz="3600" b="1" dirty="0" smtClean="0">
                <a:solidFill>
                  <a:srgbClr val="C00000"/>
                </a:solidFill>
                <a:latin typeface="Times New Roman" panose="02020603050405020304" pitchFamily="18" charset="0"/>
                <a:cs typeface="Times New Roman" panose="02020603050405020304" pitchFamily="18" charset="0"/>
              </a:rPr>
              <a:t>йим-</a:t>
            </a:r>
            <a:r>
              <a:rPr lang="en-US" sz="3600" dirty="0" smtClean="0">
                <a:solidFill>
                  <a:srgbClr val="C00000"/>
                </a:solidFill>
                <a:latin typeface="Times New Roman" panose="02020603050405020304" pitchFamily="18" charset="0"/>
                <a:cs typeface="Times New Roman" panose="02020603050405020304" pitchFamily="18" charset="0"/>
              </a:rPr>
              <a:t>кече</a:t>
            </a:r>
            <a:endParaRPr lang="ru-RU" sz="3600" dirty="0">
              <a:solidFill>
                <a:srgbClr val="C00000"/>
              </a:solidFill>
              <a:latin typeface="Times New Roman" panose="02020603050405020304" pitchFamily="18" charset="0"/>
              <a:cs typeface="Times New Roman" panose="02020603050405020304" pitchFamily="18" charset="0"/>
            </a:endParaRPr>
          </a:p>
        </p:txBody>
      </p:sp>
      <p:sp>
        <p:nvSpPr>
          <p:cNvPr id="10" name="Выноска-облако 9"/>
          <p:cNvSpPr/>
          <p:nvPr/>
        </p:nvSpPr>
        <p:spPr>
          <a:xfrm rot="17355035">
            <a:off x="812570" y="773109"/>
            <a:ext cx="2988798" cy="1808943"/>
          </a:xfrm>
          <a:prstGeom prst="cloudCallou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3600" dirty="0" smtClean="0">
                <a:solidFill>
                  <a:srgbClr val="C00000"/>
                </a:solidFill>
                <a:latin typeface="Times New Roman" panose="02020603050405020304" pitchFamily="18" charset="0"/>
                <a:cs typeface="Times New Roman" panose="02020603050405020304" pitchFamily="18" charset="0"/>
              </a:rPr>
              <a:t>Тамак- аш</a:t>
            </a:r>
            <a:endParaRPr lang="ru-RU" sz="36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Аистенок Детский развивающий центр"/>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1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Подзаголовок 2"/>
          <p:cNvSpPr>
            <a:spLocks noGrp="1"/>
          </p:cNvSpPr>
          <p:nvPr>
            <p:ph type="subTitle" idx="1"/>
          </p:nvPr>
        </p:nvSpPr>
        <p:spPr>
          <a:xfrm>
            <a:off x="354330" y="148590"/>
            <a:ext cx="11837670" cy="6560820"/>
          </a:xfrm>
        </p:spPr>
        <p:txBody>
          <a:bodyPr>
            <a:normAutofit/>
          </a:bodyPr>
          <a:lstStyle/>
          <a:p>
            <a:endParaRPr lang="en-US" sz="3200" dirty="0" smtClean="0">
              <a:solidFill>
                <a:srgbClr val="C00000"/>
              </a:solidFill>
              <a:latin typeface="Times New Roman" panose="02020603050405020304" pitchFamily="18" charset="0"/>
              <a:cs typeface="Times New Roman" panose="02020603050405020304" pitchFamily="18" charset="0"/>
            </a:endParaRPr>
          </a:p>
          <a:p>
            <a:r>
              <a:rPr lang="en-US" sz="3200" dirty="0" smtClean="0">
                <a:solidFill>
                  <a:srgbClr val="C00000"/>
                </a:solidFill>
                <a:latin typeface="Times New Roman" panose="02020603050405020304" pitchFamily="18" charset="0"/>
                <a:cs typeface="Times New Roman" panose="02020603050405020304" pitchFamily="18" charset="0"/>
              </a:rPr>
              <a:t>Экология </a:t>
            </a:r>
            <a:r>
              <a:rPr lang="en-US" sz="3200" dirty="0" smtClean="0">
                <a:solidFill>
                  <a:srgbClr val="C00000"/>
                </a:solidFill>
                <a:latin typeface="Times New Roman" panose="02020603050405020304" pitchFamily="18" charset="0"/>
                <a:cs typeface="Times New Roman" panose="02020603050405020304" pitchFamily="18" charset="0"/>
              </a:rPr>
              <a:t>деген эмне                     </a:t>
            </a:r>
            <a:endParaRPr lang="en-US" sz="3200" dirty="0" smtClean="0">
              <a:solidFill>
                <a:srgbClr val="C00000"/>
              </a:solidFill>
              <a:latin typeface="Times New Roman" panose="02020603050405020304" pitchFamily="18" charset="0"/>
              <a:cs typeface="Times New Roman" panose="02020603050405020304" pitchFamily="18" charset="0"/>
            </a:endParaRPr>
          </a:p>
          <a:p>
            <a:endParaRPr lang="en-US" sz="3200" dirty="0">
              <a:solidFill>
                <a:srgbClr val="C00000"/>
              </a:solidFill>
              <a:latin typeface="Times New Roman" panose="02020603050405020304" pitchFamily="18" charset="0"/>
              <a:cs typeface="Times New Roman" panose="02020603050405020304" pitchFamily="18" charset="0"/>
            </a:endParaRPr>
          </a:p>
          <a:p>
            <a:pPr algn="l"/>
            <a:r>
              <a:rPr lang="en-US" sz="3600" dirty="0" smtClean="0">
                <a:solidFill>
                  <a:srgbClr val="C00000"/>
                </a:solidFill>
                <a:latin typeface="Times New Roman" panose="02020603050405020304" pitchFamily="18" charset="0"/>
                <a:cs typeface="Times New Roman" panose="02020603050405020304" pitchFamily="18" charset="0"/>
              </a:rPr>
              <a:t>    </a:t>
            </a:r>
            <a:endParaRPr lang="en-US" sz="3600" dirty="0" smtClean="0">
              <a:solidFill>
                <a:srgbClr val="C00000"/>
              </a:solidFill>
              <a:latin typeface="Times New Roman" panose="02020603050405020304" pitchFamily="18" charset="0"/>
              <a:cs typeface="Times New Roman" panose="02020603050405020304" pitchFamily="18" charset="0"/>
            </a:endParaRPr>
          </a:p>
          <a:p>
            <a:pPr algn="l"/>
            <a:r>
              <a:rPr lang="en-US" sz="3600" dirty="0">
                <a:solidFill>
                  <a:srgbClr val="C00000"/>
                </a:solidFill>
                <a:latin typeface="Times New Roman" panose="02020603050405020304" pitchFamily="18" charset="0"/>
                <a:cs typeface="Times New Roman" panose="02020603050405020304" pitchFamily="18" charset="0"/>
              </a:rPr>
              <a:t> </a:t>
            </a:r>
            <a:r>
              <a:rPr lang="en-US" sz="3600" dirty="0" smtClean="0">
                <a:solidFill>
                  <a:srgbClr val="C00000"/>
                </a:solidFill>
                <a:latin typeface="Times New Roman" panose="02020603050405020304" pitchFamily="18" charset="0"/>
                <a:cs typeface="Times New Roman" panose="02020603050405020304" pitchFamily="18" charset="0"/>
              </a:rPr>
              <a:t>     Курчап турган чөйрөнү коргоо жөнүндө да илим бар. Ал </a:t>
            </a:r>
            <a:r>
              <a:rPr lang="en-US" sz="3600" dirty="0" smtClean="0">
                <a:solidFill>
                  <a:srgbClr val="0070C0"/>
                </a:solidFill>
                <a:latin typeface="Times New Roman" panose="02020603050405020304" pitchFamily="18" charset="0"/>
                <a:cs typeface="Times New Roman" panose="02020603050405020304" pitchFamily="18" charset="0"/>
              </a:rPr>
              <a:t>«экология» </a:t>
            </a:r>
            <a:r>
              <a:rPr lang="en-US" sz="3600" dirty="0" smtClean="0">
                <a:solidFill>
                  <a:srgbClr val="C00000"/>
                </a:solidFill>
                <a:latin typeface="Times New Roman" panose="02020603050405020304" pitchFamily="18" charset="0"/>
                <a:cs typeface="Times New Roman" panose="02020603050405020304" pitchFamily="18" charset="0"/>
              </a:rPr>
              <a:t>деп аталат. Грекче «экос»-үй, «логос»- илим деген сөздөрдөн түзүлгөн.  Ушул байланыштагы илимди изилдеген окумуштуулар </a:t>
            </a:r>
            <a:r>
              <a:rPr lang="en-US" sz="3600" dirty="0" smtClean="0">
                <a:solidFill>
                  <a:srgbClr val="0070C0"/>
                </a:solidFill>
                <a:latin typeface="Times New Roman" panose="02020603050405020304" pitchFamily="18" charset="0"/>
                <a:cs typeface="Times New Roman" panose="02020603050405020304" pitchFamily="18" charset="0"/>
              </a:rPr>
              <a:t>экологдор</a:t>
            </a:r>
            <a:r>
              <a:rPr lang="en-US" sz="3600" dirty="0" smtClean="0">
                <a:solidFill>
                  <a:srgbClr val="C00000"/>
                </a:solidFill>
                <a:latin typeface="Times New Roman" panose="02020603050405020304" pitchFamily="18" charset="0"/>
                <a:cs typeface="Times New Roman" panose="02020603050405020304" pitchFamily="18" charset="0"/>
              </a:rPr>
              <a:t> деп аталат. </a:t>
            </a:r>
            <a:endParaRPr lang="ru-RU" sz="3600" dirty="0">
              <a:solidFill>
                <a:srgbClr val="C00000"/>
              </a:solidFill>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8283817" y="631180"/>
            <a:ext cx="1565690" cy="1335186"/>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Фон для презентации по экологии - 42 фото для презентаций и картинок на  рабочий стол"/>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1"/>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Подзаголовок 2"/>
          <p:cNvSpPr>
            <a:spLocks noGrp="1"/>
          </p:cNvSpPr>
          <p:nvPr>
            <p:ph type="subTitle" idx="1"/>
          </p:nvPr>
        </p:nvSpPr>
        <p:spPr>
          <a:xfrm>
            <a:off x="1238283" y="784928"/>
            <a:ext cx="8949690" cy="5760719"/>
          </a:xfrm>
        </p:spPr>
        <p:txBody>
          <a:bodyPr>
            <a:normAutofit/>
          </a:bodyPr>
          <a:lstStyle/>
          <a:p>
            <a:pPr algn="l"/>
            <a:r>
              <a:rPr lang="en-US" sz="3600" dirty="0" smtClean="0">
                <a:solidFill>
                  <a:srgbClr val="C00000"/>
                </a:solidFill>
                <a:latin typeface="Times New Roman" panose="02020603050405020304" pitchFamily="18" charset="0"/>
                <a:cs typeface="Times New Roman" panose="02020603050405020304" pitchFamily="18" charset="0"/>
              </a:rPr>
              <a:t>     </a:t>
            </a:r>
            <a:r>
              <a:rPr lang="en-US" sz="3200" dirty="0" smtClean="0">
                <a:solidFill>
                  <a:srgbClr val="C00000"/>
                </a:solidFill>
                <a:latin typeface="Times New Roman" panose="02020603050405020304" pitchFamily="18" charset="0"/>
                <a:cs typeface="Times New Roman" panose="02020603050405020304" pitchFamily="18" charset="0"/>
              </a:rPr>
              <a:t>Балдар, жаратылышта бардыгы өз ара тыгыз байланышта болот. Жаратылыштын бир бөлүгү болгон адам да айлана- чөйрөсүндөгү жер, суу, аба жана башка бардык  түрдүү организмдер менен байланышта.               </a:t>
            </a:r>
            <a:endParaRPr lang="en-US" sz="3200" dirty="0" smtClean="0">
              <a:solidFill>
                <a:srgbClr val="C00000"/>
              </a:solidFill>
              <a:latin typeface="Times New Roman" panose="02020603050405020304" pitchFamily="18" charset="0"/>
              <a:cs typeface="Times New Roman" panose="02020603050405020304" pitchFamily="18" charset="0"/>
            </a:endParaRPr>
          </a:p>
          <a:p>
            <a:pPr algn="l"/>
            <a:r>
              <a:rPr lang="en-US" sz="3200" dirty="0">
                <a:solidFill>
                  <a:srgbClr val="C00000"/>
                </a:solidFill>
                <a:latin typeface="Times New Roman" panose="02020603050405020304" pitchFamily="18" charset="0"/>
                <a:cs typeface="Times New Roman" panose="02020603050405020304" pitchFamily="18" charset="0"/>
              </a:rPr>
              <a:t> </a:t>
            </a:r>
            <a:r>
              <a:rPr lang="en-US" sz="3200" dirty="0" smtClean="0">
                <a:solidFill>
                  <a:srgbClr val="C00000"/>
                </a:solidFill>
                <a:latin typeface="Times New Roman" panose="02020603050405020304" pitchFamily="18" charset="0"/>
                <a:cs typeface="Times New Roman" panose="02020603050405020304" pitchFamily="18" charset="0"/>
              </a:rPr>
              <a:t>      </a:t>
            </a:r>
            <a:r>
              <a:rPr lang="en-US" sz="3200" dirty="0" smtClean="0">
                <a:solidFill>
                  <a:srgbClr val="0070C0"/>
                </a:solidFill>
                <a:latin typeface="Times New Roman" panose="02020603050405020304" pitchFamily="18" charset="0"/>
                <a:cs typeface="Times New Roman" panose="02020603050405020304" pitchFamily="18" charset="0"/>
              </a:rPr>
              <a:t>Экология илими </a:t>
            </a:r>
            <a:r>
              <a:rPr lang="en-US" sz="3200" dirty="0" smtClean="0">
                <a:solidFill>
                  <a:srgbClr val="C00000"/>
                </a:solidFill>
                <a:latin typeface="Times New Roman" panose="02020603050405020304" pitchFamily="18" charset="0"/>
                <a:cs typeface="Times New Roman" panose="02020603050405020304" pitchFamily="18" charset="0"/>
              </a:rPr>
              <a:t>бул кылдат байланыштарды өзүбүзгө зыян келтирбегендей этияттык менен изилдеп үйрөнүүгө жардам берет</a:t>
            </a:r>
            <a:r>
              <a:rPr lang="en-US" sz="3600" dirty="0" smtClean="0">
                <a:solidFill>
                  <a:srgbClr val="C00000"/>
                </a:solidFill>
                <a:latin typeface="Times New Roman" panose="02020603050405020304" pitchFamily="18" charset="0"/>
                <a:cs typeface="Times New Roman" panose="02020603050405020304" pitchFamily="18" charset="0"/>
              </a:rPr>
              <a:t>. </a:t>
            </a:r>
            <a:endParaRPr lang="ru-RU" sz="36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Фон Детский лето - 52 фото для презентаций и картинок на рабочий стол"/>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7937"/>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7" name="Рисунок 16"/>
          <p:cNvPicPr>
            <a:picLocks noChangeAspect="1"/>
          </p:cNvPicPr>
          <p:nvPr/>
        </p:nvPicPr>
        <p:blipFill>
          <a:blip r:embed="rId2"/>
          <a:stretch>
            <a:fillRect/>
          </a:stretch>
        </p:blipFill>
        <p:spPr>
          <a:xfrm>
            <a:off x="7319010" y="312738"/>
            <a:ext cx="4762500" cy="2409825"/>
          </a:xfrm>
          <a:prstGeom prst="rect">
            <a:avLst/>
          </a:prstGeom>
        </p:spPr>
      </p:pic>
      <p:sp>
        <p:nvSpPr>
          <p:cNvPr id="3" name="Подзаголовок 2"/>
          <p:cNvSpPr>
            <a:spLocks noGrp="1"/>
          </p:cNvSpPr>
          <p:nvPr>
            <p:ph type="subTitle" idx="1"/>
          </p:nvPr>
        </p:nvSpPr>
        <p:spPr>
          <a:xfrm>
            <a:off x="979136" y="506947"/>
            <a:ext cx="5630236" cy="6030912"/>
          </a:xfrm>
        </p:spPr>
        <p:txBody>
          <a:bodyPr>
            <a:normAutofit/>
          </a:bodyPr>
          <a:lstStyle/>
          <a:p>
            <a:pPr algn="l"/>
            <a:r>
              <a:rPr lang="en-US" sz="4000" dirty="0" smtClean="0">
                <a:solidFill>
                  <a:srgbClr val="C00000"/>
                </a:solidFill>
                <a:latin typeface="Times New Roman" panose="02020603050405020304" pitchFamily="18" charset="0"/>
                <a:cs typeface="Times New Roman" panose="02020603050405020304" pitchFamily="18" charset="0"/>
              </a:rPr>
              <a:t>     </a:t>
            </a:r>
            <a:r>
              <a:rPr lang="en-US" sz="3600" dirty="0" smtClean="0">
                <a:solidFill>
                  <a:srgbClr val="C00000"/>
                </a:solidFill>
                <a:latin typeface="Times New Roman" panose="02020603050405020304" pitchFamily="18" charset="0"/>
                <a:cs typeface="Times New Roman" panose="02020603050405020304" pitchFamily="18" charset="0"/>
              </a:rPr>
              <a:t>Бир </a:t>
            </a:r>
            <a:r>
              <a:rPr lang="en-US" sz="3600" dirty="0">
                <a:solidFill>
                  <a:srgbClr val="C00000"/>
                </a:solidFill>
                <a:latin typeface="Times New Roman" panose="02020603050405020304" pitchFamily="18" charset="0"/>
                <a:cs typeface="Times New Roman" panose="02020603050405020304" pitchFamily="18" charset="0"/>
              </a:rPr>
              <a:t>кезде бардык жырткычтарды: карышкыр, түлкү,айры куйруктарды аёосуз кырышкан.  Бирок карышкыр жок болгон жерде бугулар ооруй баштаган.</a:t>
            </a:r>
            <a:endParaRPr lang="ru-RU" sz="3600" dirty="0"/>
          </a:p>
        </p:txBody>
      </p:sp>
      <p:sp>
        <p:nvSpPr>
          <p:cNvPr id="14" name="AutoShape 5" descr="C:\Users\User\Pictures\429c3eaa141d8c24cd36dd5961b94479_w200.webp"/>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ru-RU"/>
          </a:p>
        </p:txBody>
      </p:sp>
      <p:pic>
        <p:nvPicPr>
          <p:cNvPr id="2" name="Рисунок 1"/>
          <p:cNvPicPr>
            <a:picLocks noChangeAspect="1"/>
          </p:cNvPicPr>
          <p:nvPr/>
        </p:nvPicPr>
        <p:blipFill>
          <a:blip r:embed="rId3"/>
          <a:stretch>
            <a:fillRect/>
          </a:stretch>
        </p:blipFill>
        <p:spPr>
          <a:xfrm>
            <a:off x="7319009" y="3436937"/>
            <a:ext cx="4762500" cy="2562225"/>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descr="Картинки детские для фона - 50 фото"/>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1999" cy="6777990"/>
          </a:xfrm>
          <a:prstGeom prst="rect">
            <a:avLst/>
          </a:prstGeom>
          <a:noFill/>
          <a:extLst>
            <a:ext uri="{909E8E84-426E-40DD-AFC4-6F175D3DCCD1}">
              <a14:hiddenFill xmlns:a14="http://schemas.microsoft.com/office/drawing/2010/main">
                <a:solidFill>
                  <a:srgbClr val="FFFFFF"/>
                </a:solidFill>
              </a14:hiddenFill>
            </a:ext>
          </a:extLst>
        </p:spPr>
      </p:pic>
      <p:sp>
        <p:nvSpPr>
          <p:cNvPr id="3" name="Объект 2"/>
          <p:cNvSpPr>
            <a:spLocks noGrp="1"/>
          </p:cNvSpPr>
          <p:nvPr>
            <p:ph idx="1"/>
          </p:nvPr>
        </p:nvSpPr>
        <p:spPr>
          <a:xfrm>
            <a:off x="285750" y="400050"/>
            <a:ext cx="6400800" cy="5776913"/>
          </a:xfrm>
        </p:spPr>
        <p:txBody>
          <a:bodyPr>
            <a:normAutofit/>
          </a:bodyPr>
          <a:lstStyle/>
          <a:p>
            <a:pPr marL="0" indent="0">
              <a:buNone/>
            </a:pPr>
            <a:r>
              <a:rPr lang="en-US" sz="4000" dirty="0" smtClean="0">
                <a:solidFill>
                  <a:srgbClr val="C00000"/>
                </a:solidFill>
                <a:latin typeface="Times New Roman" panose="02020603050405020304" pitchFamily="18" charset="0"/>
                <a:cs typeface="Times New Roman" panose="02020603050405020304" pitchFamily="18" charset="0"/>
              </a:rPr>
              <a:t>      Түлкү менен жырткыч куштар жок жерде кемирүүчүлөр абдан көбөйүп, эгин- тегинге зыян келтиришкен. Кирешенин ордуна чыгаша көбөйгөн. </a:t>
            </a:r>
            <a:endParaRPr lang="ru-RU" sz="4000" dirty="0">
              <a:solidFill>
                <a:srgbClr val="C00000"/>
              </a:solidFill>
              <a:latin typeface="Times New Roman" panose="02020603050405020304" pitchFamily="18" charset="0"/>
              <a:cs typeface="Times New Roman" panose="02020603050405020304" pitchFamily="18" charset="0"/>
            </a:endParaRPr>
          </a:p>
        </p:txBody>
      </p:sp>
      <p:pic>
        <p:nvPicPr>
          <p:cNvPr id="2" name="Рисунок 1"/>
          <p:cNvPicPr>
            <a:picLocks noChangeAspect="1"/>
          </p:cNvPicPr>
          <p:nvPr/>
        </p:nvPicPr>
        <p:blipFill>
          <a:blip r:embed="rId2"/>
          <a:stretch>
            <a:fillRect/>
          </a:stretch>
        </p:blipFill>
        <p:spPr>
          <a:xfrm>
            <a:off x="7962899" y="842420"/>
            <a:ext cx="3634934" cy="4366188"/>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Фоны детские. Обсуждение на LiveInternet - Российский Сервис  Онлайн-Дневников"/>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 y="0"/>
            <a:ext cx="12191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Объект 2"/>
          <p:cNvSpPr>
            <a:spLocks noGrp="1"/>
          </p:cNvSpPr>
          <p:nvPr>
            <p:ph idx="1"/>
          </p:nvPr>
        </p:nvSpPr>
        <p:spPr>
          <a:xfrm>
            <a:off x="1416106" y="137160"/>
            <a:ext cx="5750504" cy="6720840"/>
          </a:xfrm>
        </p:spPr>
        <p:txBody>
          <a:bodyPr>
            <a:normAutofit/>
          </a:bodyPr>
          <a:lstStyle/>
          <a:p>
            <a:pPr marL="0" indent="0">
              <a:buNone/>
            </a:pPr>
            <a:r>
              <a:rPr lang="ru-RU" sz="3600" dirty="0" err="1" smtClean="0">
                <a:solidFill>
                  <a:srgbClr val="FF0000"/>
                </a:solidFill>
                <a:latin typeface="Times New Roman" panose="02020603050405020304" pitchFamily="18" charset="0"/>
                <a:cs typeface="Times New Roman" panose="02020603050405020304" pitchFamily="18" charset="0"/>
              </a:rPr>
              <a:t>Жырткычтар</a:t>
            </a:r>
            <a:r>
              <a:rPr lang="ru-RU" sz="3600" dirty="0" smtClean="0">
                <a:solidFill>
                  <a:srgbClr val="FF0000"/>
                </a:solidFill>
                <a:latin typeface="Times New Roman" panose="02020603050405020304" pitchFamily="18" charset="0"/>
                <a:cs typeface="Times New Roman" panose="02020603050405020304" pitchFamily="18" charset="0"/>
              </a:rPr>
              <a:t> </a:t>
            </a:r>
            <a:r>
              <a:rPr lang="ru-RU" sz="3600" dirty="0" err="1" smtClean="0">
                <a:solidFill>
                  <a:srgbClr val="FF0000"/>
                </a:solidFill>
                <a:latin typeface="Times New Roman" panose="02020603050405020304" pitchFamily="18" charset="0"/>
                <a:cs typeface="Times New Roman" panose="02020603050405020304" pitchFamily="18" charset="0"/>
              </a:rPr>
              <a:t>жана</a:t>
            </a:r>
            <a:r>
              <a:rPr lang="ru-RU" sz="3600" dirty="0" smtClean="0">
                <a:solidFill>
                  <a:srgbClr val="FF0000"/>
                </a:solidFill>
                <a:latin typeface="Times New Roman" panose="02020603050405020304" pitchFamily="18" charset="0"/>
                <a:cs typeface="Times New Roman" panose="02020603050405020304" pitchFamily="18" charset="0"/>
              </a:rPr>
              <a:t> </a:t>
            </a:r>
            <a:r>
              <a:rPr lang="ru-RU" sz="3600" dirty="0" err="1" smtClean="0">
                <a:solidFill>
                  <a:srgbClr val="FF0000"/>
                </a:solidFill>
                <a:latin typeface="Times New Roman" panose="02020603050405020304" pitchFamily="18" charset="0"/>
                <a:cs typeface="Times New Roman" panose="02020603050405020304" pitchFamily="18" charset="0"/>
              </a:rPr>
              <a:t>алардын</a:t>
            </a:r>
            <a:r>
              <a:rPr lang="ru-RU" sz="3600" dirty="0" smtClean="0">
                <a:solidFill>
                  <a:srgbClr val="FF0000"/>
                </a:solidFill>
                <a:latin typeface="Times New Roman" panose="02020603050405020304" pitchFamily="18" charset="0"/>
                <a:cs typeface="Times New Roman" panose="02020603050405020304" pitchFamily="18" charset="0"/>
              </a:rPr>
              <a:t> </a:t>
            </a:r>
            <a:r>
              <a:rPr lang="ru-RU" sz="3600" dirty="0" err="1" smtClean="0">
                <a:solidFill>
                  <a:srgbClr val="FF0000"/>
                </a:solidFill>
                <a:latin typeface="Times New Roman" panose="02020603050405020304" pitchFamily="18" charset="0"/>
                <a:cs typeface="Times New Roman" panose="02020603050405020304" pitchFamily="18" charset="0"/>
              </a:rPr>
              <a:t>жеми</a:t>
            </a:r>
            <a:r>
              <a:rPr lang="ru-RU" sz="3600" dirty="0" smtClean="0">
                <a:solidFill>
                  <a:srgbClr val="FF0000"/>
                </a:solidFill>
                <a:latin typeface="Times New Roman" panose="02020603050405020304" pitchFamily="18" charset="0"/>
                <a:cs typeface="Times New Roman" panose="02020603050405020304" pitchFamily="18" charset="0"/>
              </a:rPr>
              <a:t> з </a:t>
            </a:r>
            <a:r>
              <a:rPr lang="ru-RU" sz="3600" dirty="0" err="1" smtClean="0">
                <a:solidFill>
                  <a:srgbClr val="FF0000"/>
                </a:solidFill>
                <a:latin typeface="Times New Roman" panose="02020603050405020304" pitchFamily="18" charset="0"/>
                <a:cs typeface="Times New Roman" panose="02020603050405020304" pitchFamily="18" charset="0"/>
              </a:rPr>
              <a:t>менен</a:t>
            </a:r>
            <a:r>
              <a:rPr lang="ru-RU" sz="3600" dirty="0" smtClean="0">
                <a:solidFill>
                  <a:srgbClr val="FF0000"/>
                </a:solidFill>
                <a:latin typeface="Times New Roman" panose="02020603050405020304" pitchFamily="18" charset="0"/>
                <a:cs typeface="Times New Roman" panose="02020603050405020304" pitchFamily="18" charset="0"/>
              </a:rPr>
              <a:t> </a:t>
            </a:r>
            <a:r>
              <a:rPr lang="ru-RU" sz="3600" dirty="0" err="1" smtClean="0">
                <a:solidFill>
                  <a:srgbClr val="FF0000"/>
                </a:solidFill>
                <a:latin typeface="Times New Roman" panose="02020603050405020304" pitchFamily="18" charset="0"/>
                <a:cs typeface="Times New Roman" panose="02020603050405020304" pitchFamily="18" charset="0"/>
              </a:rPr>
              <a:t>бирге</a:t>
            </a:r>
            <a:r>
              <a:rPr lang="ru-RU" sz="3600" dirty="0" smtClean="0">
                <a:solidFill>
                  <a:srgbClr val="FF0000"/>
                </a:solidFill>
                <a:latin typeface="Times New Roman" panose="02020603050405020304" pitchFamily="18" charset="0"/>
                <a:cs typeface="Times New Roman" panose="02020603050405020304" pitchFamily="18" charset="0"/>
              </a:rPr>
              <a:t> </a:t>
            </a:r>
            <a:r>
              <a:rPr lang="ru-RU" sz="3600" dirty="0" err="1" smtClean="0">
                <a:solidFill>
                  <a:srgbClr val="FF0000"/>
                </a:solidFill>
                <a:latin typeface="Times New Roman" panose="02020603050405020304" pitchFamily="18" charset="0"/>
                <a:cs typeface="Times New Roman" panose="02020603050405020304" pitchFamily="18" charset="0"/>
              </a:rPr>
              <a:t>кп</a:t>
            </a:r>
            <a:r>
              <a:rPr lang="ru-RU" sz="3600" dirty="0" smtClean="0">
                <a:solidFill>
                  <a:srgbClr val="FF0000"/>
                </a:solidFill>
                <a:latin typeface="Times New Roman" panose="02020603050405020304" pitchFamily="18" charset="0"/>
                <a:cs typeface="Times New Roman" panose="02020603050405020304" pitchFamily="18" charset="0"/>
              </a:rPr>
              <a:t> </a:t>
            </a:r>
            <a:r>
              <a:rPr lang="ru-RU" sz="3600" dirty="0" err="1" smtClean="0">
                <a:solidFill>
                  <a:srgbClr val="FF0000"/>
                </a:solidFill>
                <a:latin typeface="Times New Roman" panose="02020603050405020304" pitchFamily="18" charset="0"/>
                <a:cs typeface="Times New Roman" panose="02020603050405020304" pitchFamily="18" charset="0"/>
              </a:rPr>
              <a:t>мидеген</a:t>
            </a:r>
            <a:r>
              <a:rPr lang="ru-RU" sz="3600" dirty="0" smtClean="0">
                <a:solidFill>
                  <a:srgbClr val="FF0000"/>
                </a:solidFill>
                <a:latin typeface="Times New Roman" panose="02020603050405020304" pitchFamily="18" charset="0"/>
                <a:cs typeface="Times New Roman" panose="02020603050405020304" pitchFamily="18" charset="0"/>
              </a:rPr>
              <a:t> </a:t>
            </a:r>
            <a:r>
              <a:rPr lang="ru-RU" sz="3600" dirty="0" err="1" smtClean="0">
                <a:solidFill>
                  <a:srgbClr val="FF0000"/>
                </a:solidFill>
                <a:latin typeface="Times New Roman" panose="02020603050405020304" pitchFamily="18" charset="0"/>
                <a:cs typeface="Times New Roman" panose="02020603050405020304" pitchFamily="18" charset="0"/>
              </a:rPr>
              <a:t>жылдан</a:t>
            </a:r>
            <a:r>
              <a:rPr lang="ru-RU" sz="3600" dirty="0" smtClean="0">
                <a:solidFill>
                  <a:srgbClr val="FF0000"/>
                </a:solidFill>
                <a:latin typeface="Times New Roman" panose="02020603050405020304" pitchFamily="18" charset="0"/>
                <a:cs typeface="Times New Roman" panose="02020603050405020304" pitchFamily="18" charset="0"/>
              </a:rPr>
              <a:t> бери </a:t>
            </a:r>
            <a:r>
              <a:rPr lang="ru-RU" sz="3600" dirty="0" err="1" smtClean="0">
                <a:solidFill>
                  <a:srgbClr val="FF0000"/>
                </a:solidFill>
                <a:latin typeface="Times New Roman" panose="02020603050405020304" pitchFamily="18" charset="0"/>
                <a:cs typeface="Times New Roman" panose="02020603050405020304" pitchFamily="18" charset="0"/>
              </a:rPr>
              <a:t>жашап</a:t>
            </a:r>
            <a:r>
              <a:rPr lang="ru-RU" sz="3600" dirty="0" smtClean="0">
                <a:solidFill>
                  <a:srgbClr val="FF0000"/>
                </a:solidFill>
                <a:latin typeface="Times New Roman" panose="02020603050405020304" pitchFamily="18" charset="0"/>
                <a:cs typeface="Times New Roman" panose="02020603050405020304" pitchFamily="18" charset="0"/>
              </a:rPr>
              <a:t> </a:t>
            </a:r>
            <a:r>
              <a:rPr lang="ru-RU" sz="3600" dirty="0" err="1" smtClean="0">
                <a:solidFill>
                  <a:srgbClr val="FF0000"/>
                </a:solidFill>
                <a:latin typeface="Times New Roman" panose="02020603050405020304" pitchFamily="18" charset="0"/>
                <a:cs typeface="Times New Roman" panose="02020603050405020304" pitchFamily="18" charset="0"/>
              </a:rPr>
              <a:t>келе</a:t>
            </a:r>
            <a:r>
              <a:rPr lang="ru-RU" sz="3600" dirty="0" smtClean="0">
                <a:solidFill>
                  <a:srgbClr val="FF0000"/>
                </a:solidFill>
                <a:latin typeface="Times New Roman" panose="02020603050405020304" pitchFamily="18" charset="0"/>
                <a:cs typeface="Times New Roman" panose="02020603050405020304" pitchFamily="18" charset="0"/>
              </a:rPr>
              <a:t> </a:t>
            </a:r>
            <a:r>
              <a:rPr lang="ru-RU" sz="3600" dirty="0" err="1" smtClean="0">
                <a:solidFill>
                  <a:srgbClr val="FF0000"/>
                </a:solidFill>
                <a:latin typeface="Times New Roman" panose="02020603050405020304" pitchFamily="18" charset="0"/>
                <a:cs typeface="Times New Roman" panose="02020603050405020304" pitchFamily="18" charset="0"/>
              </a:rPr>
              <a:t>жатат,бул</a:t>
            </a:r>
            <a:r>
              <a:rPr lang="ru-RU" sz="3600" dirty="0" smtClean="0">
                <a:solidFill>
                  <a:srgbClr val="FF0000"/>
                </a:solidFill>
                <a:latin typeface="Times New Roman" panose="02020603050405020304" pitchFamily="18" charset="0"/>
                <a:cs typeface="Times New Roman" panose="02020603050405020304" pitchFamily="18" charset="0"/>
              </a:rPr>
              <a:t> </a:t>
            </a:r>
            <a:r>
              <a:rPr lang="ru-RU" sz="3600" dirty="0" err="1" smtClean="0">
                <a:solidFill>
                  <a:srgbClr val="FF0000"/>
                </a:solidFill>
                <a:latin typeface="Times New Roman" panose="02020603050405020304" pitchFamily="18" charset="0"/>
                <a:cs typeface="Times New Roman" panose="02020603050405020304" pitchFamily="18" charset="0"/>
              </a:rPr>
              <a:t>мезгилдин</a:t>
            </a:r>
            <a:r>
              <a:rPr lang="ru-RU" sz="3600" dirty="0" smtClean="0">
                <a:solidFill>
                  <a:srgbClr val="FF0000"/>
                </a:solidFill>
                <a:latin typeface="Times New Roman" panose="02020603050405020304" pitchFamily="18" charset="0"/>
                <a:cs typeface="Times New Roman" panose="02020603050405020304" pitchFamily="18" charset="0"/>
              </a:rPr>
              <a:t> </a:t>
            </a:r>
            <a:r>
              <a:rPr lang="ru-RU" sz="3600" dirty="0" err="1" smtClean="0">
                <a:solidFill>
                  <a:srgbClr val="FF0000"/>
                </a:solidFill>
                <a:latin typeface="Times New Roman" panose="02020603050405020304" pitchFamily="18" charset="0"/>
                <a:cs typeface="Times New Roman" panose="02020603050405020304" pitchFamily="18" charset="0"/>
              </a:rPr>
              <a:t>ичинде</a:t>
            </a:r>
            <a:r>
              <a:rPr lang="ru-RU" sz="3600" dirty="0" smtClean="0">
                <a:solidFill>
                  <a:srgbClr val="FF0000"/>
                </a:solidFill>
                <a:latin typeface="Times New Roman" panose="02020603050405020304" pitchFamily="18" charset="0"/>
                <a:cs typeface="Times New Roman" panose="02020603050405020304" pitchFamily="18" charset="0"/>
              </a:rPr>
              <a:t> ага да, </a:t>
            </a:r>
            <a:r>
              <a:rPr lang="ru-RU" sz="3600" dirty="0" err="1" smtClean="0">
                <a:solidFill>
                  <a:srgbClr val="FF0000"/>
                </a:solidFill>
                <a:latin typeface="Times New Roman" panose="02020603050405020304" pitchFamily="18" charset="0"/>
                <a:cs typeface="Times New Roman" panose="02020603050405020304" pitchFamily="18" charset="0"/>
              </a:rPr>
              <a:t>буга</a:t>
            </a:r>
            <a:r>
              <a:rPr lang="ru-RU" sz="3600" dirty="0" smtClean="0">
                <a:solidFill>
                  <a:srgbClr val="FF0000"/>
                </a:solidFill>
                <a:latin typeface="Times New Roman" panose="02020603050405020304" pitchFamily="18" charset="0"/>
                <a:cs typeface="Times New Roman" panose="02020603050405020304" pitchFamily="18" charset="0"/>
              </a:rPr>
              <a:t> да </a:t>
            </a:r>
            <a:r>
              <a:rPr lang="ru-RU" sz="3600" dirty="0" err="1" smtClean="0">
                <a:solidFill>
                  <a:srgbClr val="FF0000"/>
                </a:solidFill>
                <a:latin typeface="Times New Roman" panose="02020603050405020304" pitchFamily="18" charset="0"/>
                <a:cs typeface="Times New Roman" panose="02020603050405020304" pitchFamily="18" charset="0"/>
              </a:rPr>
              <a:t>жашоо</a:t>
            </a:r>
            <a:r>
              <a:rPr lang="ru-RU" sz="3600" dirty="0" smtClean="0">
                <a:solidFill>
                  <a:srgbClr val="FF0000"/>
                </a:solidFill>
                <a:latin typeface="Times New Roman" panose="02020603050405020304" pitchFamily="18" charset="0"/>
                <a:cs typeface="Times New Roman" panose="02020603050405020304" pitchFamily="18" charset="0"/>
              </a:rPr>
              <a:t> </a:t>
            </a:r>
            <a:r>
              <a:rPr lang="ru-RU" sz="3600" dirty="0" err="1" smtClean="0">
                <a:solidFill>
                  <a:srgbClr val="FF0000"/>
                </a:solidFill>
                <a:latin typeface="Times New Roman" panose="02020603050405020304" pitchFamily="18" charset="0"/>
                <a:cs typeface="Times New Roman" panose="02020603050405020304" pitchFamily="18" charset="0"/>
              </a:rPr>
              <a:t>үчүн</a:t>
            </a:r>
            <a:r>
              <a:rPr lang="ru-RU" sz="3600" dirty="0" smtClean="0">
                <a:solidFill>
                  <a:srgbClr val="FF0000"/>
                </a:solidFill>
                <a:latin typeface="Times New Roman" panose="02020603050405020304" pitchFamily="18" charset="0"/>
                <a:cs typeface="Times New Roman" panose="02020603050405020304" pitchFamily="18" charset="0"/>
              </a:rPr>
              <a:t> зарыл </a:t>
            </a:r>
            <a:r>
              <a:rPr lang="ru-RU" sz="3600" dirty="0" err="1" smtClean="0">
                <a:solidFill>
                  <a:srgbClr val="FF0000"/>
                </a:solidFill>
                <a:latin typeface="Times New Roman" panose="02020603050405020304" pitchFamily="18" charset="0"/>
                <a:cs typeface="Times New Roman" panose="02020603050405020304" pitchFamily="18" charset="0"/>
              </a:rPr>
              <a:t>болгон</a:t>
            </a:r>
            <a:r>
              <a:rPr lang="ru-RU" sz="3600" dirty="0" smtClean="0">
                <a:solidFill>
                  <a:srgbClr val="FF0000"/>
                </a:solidFill>
                <a:latin typeface="Times New Roman" panose="02020603050405020304" pitchFamily="18" charset="0"/>
                <a:cs typeface="Times New Roman" panose="02020603050405020304" pitchFamily="18" charset="0"/>
              </a:rPr>
              <a:t> </a:t>
            </a:r>
            <a:r>
              <a:rPr lang="ru-RU" sz="3600" dirty="0" err="1" smtClean="0">
                <a:solidFill>
                  <a:srgbClr val="FF0000"/>
                </a:solidFill>
                <a:latin typeface="Times New Roman" panose="02020603050405020304" pitchFamily="18" charset="0"/>
                <a:cs typeface="Times New Roman" panose="02020603050405020304" pitchFamily="18" charset="0"/>
              </a:rPr>
              <a:t>жаратылыштын</a:t>
            </a:r>
            <a:r>
              <a:rPr lang="ru-RU" sz="3600" dirty="0" smtClean="0">
                <a:solidFill>
                  <a:srgbClr val="FF0000"/>
                </a:solidFill>
                <a:latin typeface="Times New Roman" panose="02020603050405020304" pitchFamily="18" charset="0"/>
                <a:cs typeface="Times New Roman" panose="02020603050405020304" pitchFamily="18" charset="0"/>
              </a:rPr>
              <a:t> </a:t>
            </a:r>
            <a:r>
              <a:rPr lang="ru-RU" sz="3600" dirty="0" err="1" smtClean="0">
                <a:solidFill>
                  <a:srgbClr val="FF0000"/>
                </a:solidFill>
                <a:latin typeface="Times New Roman" panose="02020603050405020304" pitchFamily="18" charset="0"/>
                <a:cs typeface="Times New Roman" panose="02020603050405020304" pitchFamily="18" charset="0"/>
              </a:rPr>
              <a:t>тең</a:t>
            </a:r>
            <a:r>
              <a:rPr lang="ru-RU" sz="3600" dirty="0" smtClean="0">
                <a:solidFill>
                  <a:srgbClr val="FF0000"/>
                </a:solidFill>
                <a:latin typeface="Times New Roman" panose="02020603050405020304" pitchFamily="18" charset="0"/>
                <a:cs typeface="Times New Roman" panose="02020603050405020304" pitchFamily="18" charset="0"/>
              </a:rPr>
              <a:t> </a:t>
            </a:r>
            <a:r>
              <a:rPr lang="ru-RU" sz="3600" dirty="0" err="1" smtClean="0">
                <a:solidFill>
                  <a:srgbClr val="FF0000"/>
                </a:solidFill>
                <a:latin typeface="Times New Roman" panose="02020603050405020304" pitchFamily="18" charset="0"/>
                <a:cs typeface="Times New Roman" panose="02020603050405020304" pitchFamily="18" charset="0"/>
              </a:rPr>
              <a:t>салмактуулугу</a:t>
            </a:r>
            <a:r>
              <a:rPr lang="ru-RU" sz="3600" dirty="0" smtClean="0">
                <a:solidFill>
                  <a:srgbClr val="FF0000"/>
                </a:solidFill>
                <a:latin typeface="Times New Roman" panose="02020603050405020304" pitchFamily="18" charset="0"/>
                <a:cs typeface="Times New Roman" panose="02020603050405020304" pitchFamily="18" charset="0"/>
              </a:rPr>
              <a:t> </a:t>
            </a:r>
            <a:r>
              <a:rPr lang="ru-RU" sz="3600" dirty="0" err="1" smtClean="0">
                <a:solidFill>
                  <a:srgbClr val="FF0000"/>
                </a:solidFill>
                <a:latin typeface="Times New Roman" panose="02020603050405020304" pitchFamily="18" charset="0"/>
                <a:cs typeface="Times New Roman" panose="02020603050405020304" pitchFamily="18" charset="0"/>
              </a:rPr>
              <a:t>калыптанган</a:t>
            </a:r>
            <a:r>
              <a:rPr lang="ru-RU" sz="4000" dirty="0" smtClean="0">
                <a:solidFill>
                  <a:srgbClr val="FF0000"/>
                </a:solidFill>
                <a:latin typeface="Times New Roman" panose="02020603050405020304" pitchFamily="18" charset="0"/>
                <a:cs typeface="Times New Roman" panose="02020603050405020304" pitchFamily="18" charset="0"/>
              </a:rPr>
              <a:t>.</a:t>
            </a:r>
            <a:endParaRPr lang="ru-RU" sz="4000" dirty="0">
              <a:solidFill>
                <a:srgbClr val="FF0000"/>
              </a:solidFill>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7166610" y="574875"/>
            <a:ext cx="4762500" cy="3810000"/>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Pin on paisaje"/>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1999" cy="6755130"/>
          </a:xfrm>
          <a:prstGeom prst="rect">
            <a:avLst/>
          </a:prstGeom>
          <a:noFill/>
          <a:extLst>
            <a:ext uri="{909E8E84-426E-40DD-AFC4-6F175D3DCCD1}">
              <a14:hiddenFill xmlns:a14="http://schemas.microsoft.com/office/drawing/2010/main">
                <a:solidFill>
                  <a:srgbClr val="FFFFFF"/>
                </a:solidFill>
              </a14:hiddenFill>
            </a:ext>
          </a:extLst>
        </p:spPr>
      </p:pic>
      <p:sp>
        <p:nvSpPr>
          <p:cNvPr id="3" name="Объект 2"/>
          <p:cNvSpPr>
            <a:spLocks noGrp="1"/>
          </p:cNvSpPr>
          <p:nvPr>
            <p:ph idx="1"/>
          </p:nvPr>
        </p:nvSpPr>
        <p:spPr>
          <a:xfrm>
            <a:off x="1286634" y="0"/>
            <a:ext cx="6371465" cy="6755130"/>
          </a:xfrm>
        </p:spPr>
        <p:txBody>
          <a:bodyPr>
            <a:normAutofit/>
          </a:bodyPr>
          <a:lstStyle/>
          <a:p>
            <a:pPr marL="0" indent="0">
              <a:buNone/>
            </a:pPr>
            <a:endParaRPr lang="en-US" sz="3200" dirty="0" smtClean="0">
              <a:solidFill>
                <a:srgbClr val="FF0000"/>
              </a:solidFill>
              <a:latin typeface="Times New Roman" panose="02020603050405020304" pitchFamily="18" charset="0"/>
              <a:cs typeface="Times New Roman" panose="02020603050405020304" pitchFamily="18" charset="0"/>
            </a:endParaRPr>
          </a:p>
          <a:p>
            <a:pPr marL="0" indent="0">
              <a:buNone/>
            </a:pPr>
            <a:r>
              <a:rPr lang="en-US" sz="3200" dirty="0">
                <a:solidFill>
                  <a:srgbClr val="FF0000"/>
                </a:solidFill>
                <a:latin typeface="Times New Roman" panose="02020603050405020304" pitchFamily="18" charset="0"/>
                <a:cs typeface="Times New Roman" panose="02020603050405020304" pitchFamily="18" charset="0"/>
              </a:rPr>
              <a:t> </a:t>
            </a:r>
            <a:r>
              <a:rPr lang="en-US" sz="3200" dirty="0" smtClean="0">
                <a:solidFill>
                  <a:srgbClr val="FF0000"/>
                </a:solidFill>
                <a:latin typeface="Times New Roman" panose="02020603050405020304" pitchFamily="18" charset="0"/>
                <a:cs typeface="Times New Roman" panose="02020603050405020304" pitchFamily="18" charset="0"/>
              </a:rPr>
              <a:t>    </a:t>
            </a:r>
            <a:r>
              <a:rPr lang="en-US" dirty="0" smtClean="0">
                <a:solidFill>
                  <a:srgbClr val="FF0000"/>
                </a:solidFill>
                <a:latin typeface="Times New Roman" panose="02020603050405020304" pitchFamily="18" charset="0"/>
                <a:cs typeface="Times New Roman" panose="02020603050405020304" pitchFamily="18" charset="0"/>
              </a:rPr>
              <a:t>Адам жаратылыштын тең салмактуулугуну унутпашы зарыл.</a:t>
            </a:r>
            <a:endParaRPr lang="en-US" dirty="0" smtClean="0">
              <a:solidFill>
                <a:srgbClr val="FF0000"/>
              </a:solidFill>
              <a:latin typeface="Times New Roman" panose="02020603050405020304" pitchFamily="18" charset="0"/>
              <a:cs typeface="Times New Roman" panose="02020603050405020304" pitchFamily="18" charset="0"/>
            </a:endParaRPr>
          </a:p>
          <a:p>
            <a:pPr marL="0" indent="0">
              <a:buNone/>
            </a:pPr>
            <a:r>
              <a:rPr lang="en-US" dirty="0">
                <a:solidFill>
                  <a:srgbClr val="FF0000"/>
                </a:solidFill>
                <a:latin typeface="Times New Roman" panose="02020603050405020304" pitchFamily="18" charset="0"/>
                <a:cs typeface="Times New Roman" panose="02020603050405020304" pitchFamily="18" charset="0"/>
              </a:rPr>
              <a:t> </a:t>
            </a:r>
            <a:r>
              <a:rPr lang="en-US" dirty="0" smtClean="0">
                <a:solidFill>
                  <a:srgbClr val="FF0000"/>
                </a:solidFill>
                <a:latin typeface="Times New Roman" panose="02020603050405020304" pitchFamily="18" charset="0"/>
                <a:cs typeface="Times New Roman" panose="02020603050405020304" pitchFamily="18" charset="0"/>
              </a:rPr>
              <a:t>    Адамдар ар кандай уу химикаттарды жасашты. Аны самолёт менен талааларга жана бактарга чачса, зыяндуу курт-кумурскалар жок болот. Бирок алар менен кошо пайдалуу айбанаттар да зыянга учурайт.Анткени миңдеген канаттуулар жана жаныбарлар ууланган азыкты жеп , аны менен кошо өлүмгө учурашы мүмкүн.</a:t>
            </a:r>
            <a:endParaRPr lang="ru-RU" dirty="0">
              <a:solidFill>
                <a:srgbClr val="FF0000"/>
              </a:solidFill>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2"/>
          <a:stretch>
            <a:fillRect/>
          </a:stretch>
        </p:blipFill>
        <p:spPr>
          <a:xfrm>
            <a:off x="7658100" y="857250"/>
            <a:ext cx="4130136" cy="3787140"/>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5268</Words>
  <Application>WPS Presentation</Application>
  <PresentationFormat>Произвольный</PresentationFormat>
  <Paragraphs>92</Paragraphs>
  <Slides>22</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22</vt:i4>
      </vt:variant>
    </vt:vector>
  </HeadingPairs>
  <TitlesOfParts>
    <vt:vector size="31" baseType="lpstr">
      <vt:lpstr>Arial</vt:lpstr>
      <vt:lpstr>SimSun</vt:lpstr>
      <vt:lpstr>Wingdings</vt:lpstr>
      <vt:lpstr>Times New Roman</vt:lpstr>
      <vt:lpstr>Microsoft YaHei</vt:lpstr>
      <vt:lpstr>Arial Unicode MS</vt:lpstr>
      <vt:lpstr>Calibri Light</vt:lpstr>
      <vt:lpstr>Calibri</vt:lpstr>
      <vt:lpstr>Тема 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Жаратылышты сактоо үчүн адамдар эмне жасоо керек? </vt:lpstr>
      <vt:lpstr>PowerPoint 演示文稿</vt:lpstr>
      <vt:lpstr>PowerPoint 演示文稿</vt:lpstr>
      <vt:lpstr>PowerPoint 演示文稿</vt:lpstr>
      <vt:lpstr>Жаратылышты сактоо үчүн эмне кылышыбыз керек?</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SkyNet</dc:creator>
  <cp:lastModifiedBy>admin</cp:lastModifiedBy>
  <cp:revision>38</cp:revision>
  <cp:lastPrinted>2021-05-12T06:54:00Z</cp:lastPrinted>
  <dcterms:created xsi:type="dcterms:W3CDTF">2021-05-07T08:54:00Z</dcterms:created>
  <dcterms:modified xsi:type="dcterms:W3CDTF">2024-06-01T05:54:06Z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A0119AF755C7427E91A6A62BAC6526AC_13</vt:lpwstr>
  </property>
  <property fmtid="{D5CDD505-2E9C-101B-9397-08002B2CF9AE}" pid="3" name="KSOProductBuildVer">
    <vt:lpwstr>1033-12.2.0.16909</vt:lpwstr>
  </property>
</Properties>
</file>