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1"/>
  </p:notesMasterIdLst>
  <p:sldIdLst>
    <p:sldId id="295" r:id="rId2"/>
    <p:sldId id="297" r:id="rId3"/>
    <p:sldId id="298" r:id="rId4"/>
    <p:sldId id="299" r:id="rId5"/>
    <p:sldId id="296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3" r:id="rId19"/>
    <p:sldId id="312" r:id="rId20"/>
    <p:sldId id="256" r:id="rId21"/>
    <p:sldId id="288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9" r:id="rId30"/>
    <p:sldId id="264" r:id="rId31"/>
    <p:sldId id="265" r:id="rId32"/>
    <p:sldId id="291" r:id="rId33"/>
    <p:sldId id="267" r:id="rId34"/>
    <p:sldId id="292" r:id="rId35"/>
    <p:sldId id="268" r:id="rId36"/>
    <p:sldId id="270" r:id="rId37"/>
    <p:sldId id="293" r:id="rId38"/>
    <p:sldId id="289" r:id="rId39"/>
    <p:sldId id="271" r:id="rId40"/>
    <p:sldId id="273" r:id="rId41"/>
    <p:sldId id="294" r:id="rId42"/>
    <p:sldId id="272" r:id="rId43"/>
    <p:sldId id="274" r:id="rId44"/>
    <p:sldId id="275" r:id="rId45"/>
    <p:sldId id="276" r:id="rId46"/>
    <p:sldId id="277" r:id="rId47"/>
    <p:sldId id="278" r:id="rId48"/>
    <p:sldId id="279" r:id="rId49"/>
    <p:sldId id="280" r:id="rId50"/>
    <p:sldId id="281" r:id="rId51"/>
    <p:sldId id="282" r:id="rId52"/>
    <p:sldId id="283" r:id="rId53"/>
    <p:sldId id="284" r:id="rId54"/>
    <p:sldId id="285" r:id="rId55"/>
    <p:sldId id="286" r:id="rId56"/>
    <p:sldId id="315" r:id="rId57"/>
    <p:sldId id="290" r:id="rId58"/>
    <p:sldId id="314" r:id="rId59"/>
    <p:sldId id="316" r:id="rId60"/>
  </p:sldIdLst>
  <p:sldSz cx="9144000" cy="6858000" type="screen4x3"/>
  <p:notesSz cx="6669088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FF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71" autoAdjust="0"/>
  </p:normalViewPr>
  <p:slideViewPr>
    <p:cSldViewPr>
      <p:cViewPr varScale="1">
        <p:scale>
          <a:sx n="65" d="100"/>
          <a:sy n="65" d="100"/>
        </p:scale>
        <p:origin x="1324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82" y="-108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83E33C0-6272-4A63-9779-E092450A8D3C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D4A78BB-9B01-4F92-B50A-C6CA0F955A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повысить интерес к теме;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создать презентацию для использования её во вне урочной профориентационной работе с учащимися.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638064B2-F2CF-4A20-9933-CACE14EF2B5F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25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algn="ctr"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Самый длинный эскалатор – </a:t>
            </a:r>
          </a:p>
          <a:p>
            <a:pPr algn="ctr"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на станции «Парк Победы» </a:t>
            </a:r>
          </a:p>
          <a:p>
            <a:pPr algn="ctr"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Самые короткие эскалаторы на станции «Аэропорт», </a:t>
            </a:r>
          </a:p>
          <a:p>
            <a:pPr algn="ctr"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«Чеховская» и «Пушкинская</a:t>
            </a: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20105D84-5A61-42D6-8321-CAD37B9D5519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600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Система обеспечения безопасности Московского Метрополитена</a:t>
            </a:r>
          </a:p>
          <a:p>
            <a:pPr marL="503238" lvl="1" eaLnBrk="1" hangingPunct="1">
              <a:spcBef>
                <a:spcPct val="0"/>
              </a:spcBef>
            </a:pPr>
            <a:r>
              <a:rPr lang="ru-RU" sz="2000" i="1" smtClean="0">
                <a:latin typeface="Arial" charset="0"/>
                <a:ea typeface="Arial Unicode MS" pitchFamily="34" charset="-128"/>
                <a:cs typeface="Arial" charset="0"/>
              </a:rPr>
              <a:t>В систему входят технические средства – специальное радио и телефонная связь, тревожная сигнализация, системы громкого оповещения на всех станциях и перегонах. </a:t>
            </a:r>
          </a:p>
          <a:p>
            <a:pPr marL="503238" lvl="1" eaLnBrk="1" hangingPunct="1">
              <a:spcBef>
                <a:spcPct val="0"/>
              </a:spcBef>
            </a:pPr>
            <a:endParaRPr lang="ru-RU" sz="2000" smtClean="0">
              <a:latin typeface="Georgia" pitchFamily="18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ru-RU" sz="20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Ситуационный центр метрополитена</a:t>
            </a:r>
          </a:p>
          <a:p>
            <a:pPr eaLnBrk="1" hangingPunct="1">
              <a:spcBef>
                <a:spcPct val="0"/>
              </a:spcBef>
            </a:pPr>
            <a:endParaRPr lang="ru-RU" sz="2000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2900" smtClean="0"/>
              <a:t>Московское метро в цифрах</a:t>
            </a:r>
          </a:p>
          <a:p>
            <a:pPr eaLnBrk="1" hangingPunct="1">
              <a:spcBef>
                <a:spcPct val="0"/>
              </a:spcBef>
            </a:pPr>
            <a:r>
              <a:rPr lang="ru-RU" sz="1600" smtClean="0"/>
              <a:t>Видеонаблюдение в московском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</a:rPr>
              <a:t>Системами видеонаблюдения оборудовано свыше 100 станций. Всего свыше 2000 видеокамер</a:t>
            </a:r>
            <a:r>
              <a:rPr lang="ru-RU" sz="2400" smtClean="0">
                <a:latin typeface="Georgia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18F8782A-E2B9-4135-888B-3DD8D4D849D5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29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27 декабря 2003 года была открыта первая линия легкого метро Московского Метрополитена</a:t>
            </a:r>
            <a:endParaRPr lang="nl-NL" smtClean="0">
              <a:latin typeface="Georgia" pitchFamily="18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ru-RU" sz="13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Бутовская линия Московского метро (Л1)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330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Количество линий метро-12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Количество станций-188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Пассажиропоток за  1 день-6,5 миллионов человек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Пассажиропоток за 1 год-2,4 миллиарда человек 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Протяжённость линий метро-313,1 километров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86CAA28D-627D-42B7-A962-5FE8578232FE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25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eaLnBrk="1" hangingPunct="1">
              <a:spcBef>
                <a:spcPct val="0"/>
              </a:spcBef>
            </a:pPr>
            <a:r>
              <a:rPr lang="ru-RU" sz="29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Крупнейшие метрополитены мира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Токийское метро</a:t>
            </a:r>
          </a:p>
          <a:p>
            <a:pPr eaLnBrk="1" hangingPunct="1">
              <a:spcBef>
                <a:spcPct val="5000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Нью-Йоркское метро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8A801B2A-9CBD-442E-84F0-A833BE1514B3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accent3">
                    <a:lumMod val="75000"/>
                  </a:schemeClr>
                </a:solidFill>
              </a:rPr>
              <a:t>Сравнение Московского метро с подземками других городов мира</a:t>
            </a:r>
            <a:r>
              <a:rPr sz="3300" dirty="0"/>
              <a:t/>
            </a:r>
            <a:br>
              <a:rPr sz="3300" dirty="0"/>
            </a:br>
            <a:endParaRPr sz="3300" dirty="0"/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dirty="0" smtClean="0"/>
              <a:t>Московское метро занимает следующие места: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dirty="0" smtClean="0"/>
              <a:t>Пятое место в мире по числу станций после нью-йоркского, лондонского, токийского и парижского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dirty="0" smtClean="0"/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dirty="0" smtClean="0"/>
              <a:t>Четвертое, третье места в мире по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dirty="0" smtClean="0"/>
              <a:t>количеству линий после нью-йоркского и токийского метро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dirty="0" smtClean="0"/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u="sng" dirty="0" smtClean="0">
                <a:solidFill>
                  <a:schemeClr val="accent3">
                    <a:lumMod val="75000"/>
                  </a:schemeClr>
                </a:solidFill>
              </a:rPr>
              <a:t>Первое</a:t>
            </a:r>
            <a:r>
              <a:rPr dirty="0" smtClean="0"/>
              <a:t> место в мире по  следующим показателям: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dirty="0" smtClean="0"/>
              <a:t>По пассажиропотоку в год – 2,4 млрд. пассажиров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dirty="0" smtClean="0"/>
              <a:t>По архитектурно-художественному оформлению станций, вестибюлей, наземных павильонов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dirty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78FC1874-2C2A-440A-A200-28DF263C3A32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Голубой экспресс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Именные поезда Московского метрополитена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BC8FFB-5EAE-4FAD-B30B-DB047CB18FC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Именные поезда</a:t>
            </a:r>
          </a:p>
          <a:p>
            <a:pPr eaLnBrk="1" hangingPunct="1">
              <a:spcBef>
                <a:spcPct val="0"/>
              </a:spcBef>
            </a:pPr>
            <a:r>
              <a:rPr lang="ru-RU" b="1" smtClean="0"/>
              <a:t>Именные поезда Московского метрополитена</a:t>
            </a:r>
            <a:r>
              <a:rPr lang="ru-RU" smtClean="0"/>
              <a:t> — составы, имеющие собственные имена, присвоенные в честь каких-либо людей, событий, в рамках тематических акций.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мпоезд «Поэзия в метро» посвященный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120-летию со дня рождения В. Маяковского.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Особенности: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 таблички на головных вагонах или внутри них;  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оригинальное оформление всех вагонов,  не только изнутри но и снаружи.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823DBC-D982-46FD-B00E-E3920267EF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«175 лет РЖД»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Поезд, запущен к 175-летию Российских железных дорог и  посвящен истории железнодорожного транспорта. С 1 августа 2012 года поезд совершил поездку по Филёвской линии, а затем начал регулярное движение по Кольцевой линии</a:t>
            </a:r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97FF8D-7ADA-4C20-BEE2-AFA94F44D5D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познакомить учащихся с наиболее значимыми фактами, событиями, цифрами Московского Метро;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исследовать процесс модернизации подвижного состава, повышение комфортабельности вагонов Московского Метро;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способствовать профориентации учащихся по профессиям, востребованным в Метро;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способствовать развитию  у участников проекта познавательных интересов, исследовательских навыков и умений работать в группе.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B91CA2F8-F024-4739-B49A-AF8F0D8AF13C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«Акварель»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 6 сентября 2012 года экспозиция поезда «Акварель» состоит из репродукций экспонатов Музея-панорамы «Бородинская битва», посвящённых Отечественной войне 1812 года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D7E23-C2FD-41F3-AF48-B884F4D5BA6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«Красная стрела»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Запущен на Сокольнической линии 9 октября 2006 года в честь 75-й годовщины первого фирменного поезда Москва — Санкт-Петербург «Красная стрела».</a:t>
            </a:r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2B1046-77A3-46C0-9CDF-9D2B7D4CA08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«Курская дуга»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Бронепоезд «Московский метрополитен»  1943 г.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«Курская дуга» в 2003 г.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Состав запущен 8 мая 2003 года по Сокольнической линии в память о 60-летии Курской битвы в Великой Отечественной Войне.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A27B58-43FA-4E65-A527-1210922B4CE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Ретропоезд «Сокольники»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Ретропоезд «Сокольники» стилизован под первый поезд московского метрополитена. Состав пущен 15 мая 2010 г. в день 75-летнего юбилея московского метро на Сокольнической линии метро.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E3CBE2-971E-4979-9CB8-2DDC60E4496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«Читающая Москва»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Шестивагонный состав литературного метропоезда имеет художественное оформление с обозначением «Читающая Москва».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CE5A2B-4419-46BB-8533-06C28BA3A8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Голубой экспресс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Мытищинский машиностроительный завод «</a:t>
            </a:r>
            <a:r>
              <a:rPr lang="ru-RU" dirty="0" err="1" smtClean="0"/>
              <a:t>Метровагонмаш</a:t>
            </a:r>
            <a:r>
              <a:rPr lang="ru-RU" dirty="0" smtClean="0"/>
              <a:t>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Московское метро обеспечивается вагонами отечественного производства. Их создаёт Мытищинский машиностроительный завод. 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В течении десятилетий происходила постепенная модернизация базовой модели вагона.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86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08A8D5-8CC8-4731-84A5-A5110C18353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Модернизация моделей подвижного состава Московского метрополитена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06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E61A71-D358-4B0E-936A-87C8BDFCE49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Тип «А»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Первая двухвагонная секция была изготовлена в конце 1934 года. Электровагоны получили наименование типа А.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71830-7415-47B6-9316-8CC9BC06ACF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Тип «Еж» и «Еж 1»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1970 году начался выпуск вагонов по проекту «Еж». Первая партия вагонов поступила в эксплуатацию в депо «Выхино» Московского метрополитена.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4CAAFB-01ED-4990-B1EB-E05348DF2D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Модернизация подвижного состава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Вагон типа «Еж»      1970 год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процессе выпуска вагонов в конструкцию внесены различные изменения: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Вместо одноместных сидений были установлены трёхместные сидения.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Для обшивки пассажирского салона стал использоваться слоистый пластик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68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1674F9-1E00-49C5-9575-4579CB053E2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3554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Метро - внеуличная рельсовая система скоростного электрического транспорта для массовой перевозки пассажиров.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Тип «81-717.5»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В 1993 году Мытищинский машиностроительный завод начал  выпускать номерные вагоны типа «81-717.5»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788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C4F60B-996F-47AD-963D-124EE0807E4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Модернизация подвижного состава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Вагон типа 81-540/541    1997 год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Для тепло- и шумоизоляции в пассажирском салоне используется бумажно-слоистый пластик. Для всех окон используются полированные закалённые стёкла толщиной 6 мм. Пассажирские салоны освещаются люминесцентными светильниками. Сидения обиты мебельной тканью. 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EC5276-D1E7-4872-88C5-6E50875BA1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Тип «Русич»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 2002 года «Метровагонмаш» начал выпуск составов типа «Русич». Состав используется на линиях метрополитена с открытыми участками путей, так как он пригоден к эксплуатации на зимнем воздухе.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29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8767A2-BD8A-4855-B124-E1061E34709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Тип «Ока»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Составы введены в эксплуатацию 19 апреля 2012 года . Выпускаются заводом «Метровагонмаш» и курсируют на Калининской, Кольцевой, Серпуховско-Тимирязевской линиях Московского метро.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49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05DBB5-E21B-4D8E-AA83-3470C7B18D2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Модернизация подвижного состава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Вагон типа «Ока»              2012 год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Пассажирский салон вагона оборудован восемью боковыми двухстворчатыми прислонно-сдвижными дверями.  Двери оборудованы системой защиты от зажатия пассажиров, световой и звуковой сигнализацией закрытия дверей. Пассажирские диваны имеют вандалостойкую полужесткую конструкцию. Салоны вагонов оборудованы цифровой информационной системой, системами видеонаблюдения, системой вентиляции, обеспечивающей обеззараживание воздуха. В салонах вагонов предусмотрено место для размещения одной инвалидной коляски или коляски для детей.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70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3F9E4E-EEEA-4071-9D33-C2D80D59DAE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«Таинственный вагон»</a:t>
            </a:r>
          </a:p>
        </p:txBody>
      </p:sp>
      <p:sp>
        <p:nvSpPr>
          <p:cNvPr id="890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DAE25-FD0E-4CA2-9C00-8AE10B7F711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Сотрудники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Машинисты 1936 года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Наиболее значимая фигура в метро - это машинисты, которые передают эстафету следующим поколениям.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47889C-0F60-4CDA-B598-35C903231F1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Сотрудники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Участник проекта Дудулин Илья провел опрос машинистов метрополитена.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Цель: выяснить специфику работы машиниста электропоезда метро.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Анкета для опроса машинистов.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1) Сколько лет вы работаете в метро?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2) Где можно получить профессию "Машинист электропоезда"?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3) Чем нравится эта профессия?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4) Что вам нравится и не нравится в Московском метрополитене?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5) Есть ли какое-нибудь другое метро, которое вам нравится больше?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6) Чем отличается номерной поезд от обычного?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7) На какой вы линии московского метрополитена работаете?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8) Какой у вас поезд?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9) Какое у вас депо?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878F2A-B67C-4104-B3D4-85E1EB2E18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Машинисты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Михаил Болучевский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Станислав Клещерев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52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3AE6D7-A14E-4379-A2E3-EA7819A439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Сотрудники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Результаты: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Стаж работы машинистов 6-8 лет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Нравится профессия так как она востребована и нужна людям. Нравится четкая организация труда.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Гибкий график, высокая заработная плата, льготная пенсия и бесплатны проезд на метро.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Нравится умные и понимающие пассажиры, но машинисты отмечают низкую культуру некоторых пассажиров.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Все машинисты получили профессию в «Учебно-производственном центре» московского метро.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72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56C1A4-8679-42EE-AE3A-DF117D5245B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5602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eaLnBrk="1" hangingPunct="1">
              <a:spcBef>
                <a:spcPct val="0"/>
              </a:spcBef>
            </a:pPr>
            <a:r>
              <a:rPr lang="en-US" i="1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Московское метро  – это  </a:t>
            </a:r>
            <a:r>
              <a:rPr lang="ru-RU" i="1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303</a:t>
            </a:r>
            <a:r>
              <a:rPr lang="en-US" i="1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ru-RU" i="1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1 </a:t>
            </a:r>
            <a:r>
              <a:rPr lang="en-US" i="1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км железнодорожных путей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Профессию «машинист электропоезда» можно получить в Учебно-производственном центре № 278 при Московском метрополитене.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93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68B762-9054-4B73-9794-D6C66499A27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 осуществляет подготовку, переподготовку и повышение квалификации по 27 профессиям в соответствии с потребностями Московского метрополитена.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13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F18407-1537-41CA-9063-DE9D03DD12C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Учебно-производственном центре готовят машинистов и помощников машинистов электропоездов, дежурных по станции, дежурных по посту централизации, машинистов эскалаторов, электромонтеров, контролеров автоматических пропускных пунктов, электромонтеров СЦБ и связи и других специалистов</a:t>
            </a:r>
          </a:p>
        </p:txBody>
      </p:sp>
      <p:sp>
        <p:nvSpPr>
          <p:cNvPr id="1034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AAC3CA-678A-48D9-9444-6F4EC09F5C8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Учебно-производственном центре аудитории оснащены всеми видами оборудования вагонов метрополитена.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54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D389F3-2A4B-48CD-AE5F-25A1A72C701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Автоматизированный контрольно-пропускной пункт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Разработаны и внедрены уникальные модели тренажеров, моделирующие работу пневматических приборов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75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6C77C8-4D3C-4315-8F95-F7D96BEE170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аудиториях установлены действующие модели кабины управления вагонов, силовые электрические аппараты, электрические схемы вагонов и другое оборудование.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95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00A649-D7AD-4125-8AFE-3D35817C67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873250" y="744538"/>
            <a:ext cx="3886200" cy="29162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Заметки 2"/>
          <p:cNvSpPr>
            <a:spLocks noGrp="1"/>
          </p:cNvSpPr>
          <p:nvPr>
            <p:ph type="body" idx="1"/>
          </p:nvPr>
        </p:nvSpPr>
        <p:spPr bwMode="auto">
          <a:xfrm>
            <a:off x="533400" y="4103688"/>
            <a:ext cx="5335588" cy="446722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Особое внимание уделяется профессиям, востребованным в службе движения и службе пути. Имеются многочисленные модели действующего оборудования, светофоров и автостопов, пультов управления стрелками и сигналами.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16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0874CD-E69C-4A8D-9E6E-C43E5122400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Учебно-производственный центр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За 2010 год Учебно-производственным центром было подготовлено 4674 человек, из которых: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подготовка и переподготовка работников метрополитена – 922 человек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повышение квалификации работников метрополитена – 814 человек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36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BA2C83-12B2-44C0-A963-6EBE6420CD0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Наиболее часто задаваемые вопросы машинистам 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Отвечает Максим Пикулин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Какова максимальная допустимая скорость в московском метрополитене?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Ответ: 90 км/ч-это конструкционная скорость, а максимально допустимая-80км/ч.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При превышении скорости 80км/ч система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АРС автоматически даёт команду на торможение.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57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716BEE-62C9-48C7-A366-515EF939A47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Наиболее часто задаваемые вопросы машинистам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Кабина машиниста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Как правильно называется и какое имеет назначение находящийся в кабине поезда руль/штурвал?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Ответ: “руль” имеет то же назначение, что и в электропоездах в наземке - это ручной тормоз.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77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3C4FA9-80DC-44BA-8F7E-42D8B011A9F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z="22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algn="ctr"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Поезд «Акварель» на станции «Пятницкое шоссе»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SzPct val="45000"/>
              <a:buFont typeface="StarSymbol"/>
              <a:buNone/>
            </a:pPr>
            <a:r>
              <a:rPr lang="ru-RU" i="1" smtClean="0">
                <a:solidFill>
                  <a:srgbClr val="000099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По московским путям движется почти 4428 пассажирских вагонов</a:t>
            </a:r>
          </a:p>
          <a:p>
            <a:pPr eaLnBrk="1" hangingPunct="1">
              <a:lnSpc>
                <a:spcPct val="60000"/>
              </a:lnSpc>
              <a:spcBef>
                <a:spcPct val="0"/>
              </a:spcBef>
              <a:buSzPct val="45000"/>
              <a:buFont typeface="StarSymbol"/>
              <a:buNone/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60D84066-68F2-47C6-86A1-EDBED4B0673C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Наиболее часто задаваемые вопросы машинистам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Может ли женщина работать машинистом?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Ответ: Постановление правительства РФ №162 «Перечень тяжёлых работ и работ с вредными или опасными условиями труда, при выполнении которых запрещается использование труда женщин» запрещает женщинам работать машинистом. Но есть исключение - это Наталья Владимировна Корниенко.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98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8FFD7-D350-4EBC-8284-D55B5A9C656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Женщина машинист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Наталья Владимировна Корниенко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Станция метро «Воробьёвы горы»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E65AFD-75FF-49C5-8F76-DE1ABE58AE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Наиболее часто задаваемые вопросы машинистам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Как проверяют рельсы на наличие повреждений?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Обходчики пути в московском метрополитене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Ответ: визуально-на наличие трещин, изломов, сколов и других видимых глазом дефектов рельсов проверка выполняется обходчиками пути. Дефектоскопом (ультразвуковым) проверяются скрытые дефекты, брак.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39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8384B5-6A64-435B-A203-8CFEB5C23D6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Метро-это мощнейшее транспортное предприятие, и сложная технологическая система, и бесконечная художественная галерея, и колоссальный историко-архитектурный ансамбль, и уникальный геологический музей.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Метро постоянно вбирает в себя последние достижения во всех отраслях и видах знания- науки, техники, искусства.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80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50738A-2B18-4DD8-8EC4-E535653784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969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z="25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algn="ctr"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Депо «Братеево»</a:t>
            </a:r>
          </a:p>
          <a:p>
            <a:pPr algn="ctr" eaLnBrk="1" hangingPunct="1">
              <a:spcBef>
                <a:spcPct val="0"/>
              </a:spcBef>
              <a:buSzPct val="45000"/>
              <a:buFont typeface="StarSymbol"/>
              <a:buNone/>
            </a:pPr>
            <a:r>
              <a:rPr lang="ru-RU" i="1" smtClean="0">
                <a:solidFill>
                  <a:srgbClr val="A50021"/>
                </a:solidFill>
                <a:latin typeface="Arial" charset="0"/>
                <a:ea typeface="Arial Unicode MS" pitchFamily="34" charset="-128"/>
                <a:cs typeface="Arial" charset="0"/>
              </a:rPr>
              <a:t>Московское метро располагает  </a:t>
            </a:r>
            <a:r>
              <a:rPr lang="ru-RU" i="1" smtClean="0">
                <a:solidFill>
                  <a:srgbClr val="A5002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хозяйством из 15 депо и 19 линейных пунктов для отстоя, текущей профилактики и мелкого ремонта</a:t>
            </a:r>
          </a:p>
          <a:p>
            <a:pPr eaLnBrk="1" hangingPunct="1">
              <a:spcBef>
                <a:spcPct val="0"/>
              </a:spcBef>
            </a:pPr>
            <a:endParaRPr lang="ru-RU" smtClean="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1507" name="Заметки 2"/>
          <p:cNvSpPr txBox="1">
            <a:spLocks noGrp="1"/>
          </p:cNvSpPr>
          <p:nvPr>
            <p:ph type="body" sz="quarter" idx="1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dirty="0" smtClean="0"/>
              <a:t>Московское метро в цифрах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dirty="0" smtClean="0"/>
              <a:t>Станция «Площадь Революции»</a:t>
            </a:r>
          </a:p>
          <a:p>
            <a:pPr marL="392593" indent="-294444" algn="ctr" eaLnBrk="1" fontAlgn="auto" hangingPunct="1">
              <a:spcBef>
                <a:spcPts val="0"/>
              </a:spcBef>
              <a:spcAft>
                <a:spcPts val="0"/>
              </a:spcAft>
              <a:buSzPct val="45000"/>
              <a:tabLst>
                <a:tab pos="323312" algn="l"/>
                <a:tab pos="646623" algn="l"/>
                <a:tab pos="968492" algn="l"/>
                <a:tab pos="1291803" algn="l"/>
                <a:tab pos="1616558" algn="l"/>
                <a:tab pos="1939869" algn="l"/>
                <a:tab pos="2261738" algn="l"/>
                <a:tab pos="2585049" algn="l"/>
                <a:tab pos="2909804" algn="l"/>
                <a:tab pos="3233115" algn="l"/>
                <a:tab pos="3556427" algn="l"/>
                <a:tab pos="3878295" algn="l"/>
              </a:tabLst>
              <a:defRPr/>
            </a:pPr>
            <a:r>
              <a:rPr lang="en-US" i="1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На </a:t>
            </a:r>
            <a:r>
              <a:rPr i="1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двенадцати</a:t>
            </a:r>
            <a:r>
              <a:rPr lang="en-US" i="1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действующих линий "большого московского метро” нанизано 18</a:t>
            </a:r>
            <a:r>
              <a:rPr i="1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8</a:t>
            </a:r>
            <a:r>
              <a:rPr lang="en-US" i="1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станци</a:t>
            </a:r>
            <a:r>
              <a:rPr i="1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й</a:t>
            </a:r>
            <a:endParaRPr lang="en-US" i="1" dirty="0" smtClean="0">
              <a:solidFill>
                <a:srgbClr val="000000"/>
              </a:solidFill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dirty="0" smtClean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2531" name="Заметки 2"/>
          <p:cNvSpPr txBox="1">
            <a:spLocks noGrp="1"/>
          </p:cNvSpPr>
          <p:nvPr>
            <p:ph type="body" sz="quarter" idx="1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2900" dirty="0"/>
              <a:t>Московское метро в цифрах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i="1" dirty="0" smtClean="0"/>
              <a:t>Контрольно-пропускной пункт на станции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i="1" dirty="0" smtClean="0"/>
              <a:t>«Зябликово»</a:t>
            </a:r>
          </a:p>
          <a:p>
            <a:pPr marL="392593" indent="-294444" algn="ctr" eaLnBrk="1" fontAlgn="auto" hangingPunct="1">
              <a:spcBef>
                <a:spcPts val="0"/>
              </a:spcBef>
              <a:spcAft>
                <a:spcPts val="0"/>
              </a:spcAft>
              <a:buSzPct val="45000"/>
              <a:tabLst>
                <a:tab pos="323312" algn="l"/>
                <a:tab pos="646623" algn="l"/>
                <a:tab pos="968492" algn="l"/>
                <a:tab pos="1291803" algn="l"/>
                <a:tab pos="1616558" algn="l"/>
                <a:tab pos="1939869" algn="l"/>
                <a:tab pos="2261738" algn="l"/>
                <a:tab pos="2585049" algn="l"/>
                <a:tab pos="2909804" algn="l"/>
                <a:tab pos="3233115" algn="l"/>
                <a:tab pos="3556427" algn="l"/>
                <a:tab pos="3878295" algn="l"/>
              </a:tabLst>
              <a:defRPr/>
            </a:pPr>
            <a:r>
              <a:rPr lang="en-US" i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На станции приходится более 270 наземных и подземных вестибюлей. Здесь находятся контрольно-пропускные пункты, оборудованные 2100 магнитными турникетами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dirty="0" smtClean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z="33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Московское метро в цифрах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Эскалаторы Московского метро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Более чем на 120 станциях действуют подвижные лестницы – эскалаторы. Их в московском метро более 678 эскалаторов, их общая протяженность свыше 70км. Значит, общая высота подъема эскалаторов - около 35км.</a:t>
            </a: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BA3CF45C-C127-4C55-A642-933101316118}" type="slidenum">
              <a:rPr lang="ru-RU" smtClean="0"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440BF-1377-494F-9FE2-7EBF1E4C9993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41CC5-5391-4295-95E8-042394DD46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E76FC-C936-4308-B46A-C509FC7E377B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AFA80-1909-4390-A237-90C9E13CB0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BDFC9-23F7-4804-9157-9D332239BB1D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FD72-5FF2-40AC-9071-249D2551DE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9600" cy="11449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6480" y="1604329"/>
            <a:ext cx="8229600" cy="4526396"/>
          </a:xfrm>
        </p:spPr>
        <p:txBody>
          <a:bodyPr rtlCol="0"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6813"/>
            <a:ext cx="2130425" cy="4746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7375" y="6246813"/>
            <a:ext cx="2897188" cy="4746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6375" y="6246813"/>
            <a:ext cx="2130425" cy="4746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2F8AA-DA2D-4A45-94C1-03709B82C0BD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7AC8E-9663-456F-B14B-9EC2F9EA095B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71E9-1D7C-4EC3-80A6-C1B6057919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2ECA5-CECE-40C5-83ED-4C22445A96FB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75089-3C83-476E-899E-60F6C2E35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0189F-60EE-4344-A80B-F615D8251609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E48F6-7042-4E98-A7F3-83190F7E24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1A71-87A9-4E14-B137-A157215E52C0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55E21-17D0-4897-992B-74A7E99607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FD282-3E11-4105-92E1-CE4BE0F43659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0135-3558-4957-B88D-933203479A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D8C5-B87B-426E-942F-15362C3DA5D5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D9091-47B3-4E40-88E2-B0F26083C3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626C9-B1C1-4092-8CE5-E84E1BE57DB4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38B83-205F-42E4-BC6D-E99CE0B17C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D2891-F798-4DE8-838C-1E55F9E916E1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A3F5-595D-41F4-8808-1C050248A9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A92009-3843-4D54-AE61-71436F6E5164}" type="datetimeFigureOut">
              <a:rPr lang="ru-RU"/>
              <a:pPr>
                <a:defRPr/>
              </a:pPr>
              <a:t>01.06.2024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B5D197-0693-41D0-9D5E-8B00E6A46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70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romost.com/alb/foto/003-058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4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oncertHall\Desktop\&#1087;&#1088;&#1086;&#1077;&#1082;&#1090;%20&#1080;&#1089;&#1090;&#1086;&#1088;&#1080;&#1103;\&#1058;&#1072;&#1080;&#1085;&#1089;&#1090;&#1074;&#1077;&#1085;&#1085;&#1099;&#1081;%20&#1074;&#1072;&#1075;&#1086;&#1085;.mp4" TargetMode="External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oncertHall\Desktop\&#1087;&#1088;&#1086;&#1077;&#1082;&#1090;%20&#1080;&#1089;&#1090;&#1086;&#1088;&#1080;&#1103;\&#1060;&#1080;&#1085;&#1072;&#1083;_&#1052;&#1072;&#1096;&#1080;&#1085;&#1080;&#1089;&#1090;.mpg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1187450" y="549275"/>
            <a:ext cx="6662738" cy="5654512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/>
          <a:p>
            <a:pPr algn="ctr">
              <a:defRPr/>
            </a:pPr>
            <a:r>
              <a:rPr lang="ru-RU" dirty="0">
                <a:latin typeface="Georgia" pitchFamily="18" charset="0"/>
                <a:cs typeface="Arial" charset="0"/>
              </a:rPr>
              <a:t>ГБОУ </a:t>
            </a:r>
            <a:r>
              <a:rPr lang="ru-RU" dirty="0" smtClean="0">
                <a:latin typeface="Georgia" pitchFamily="18" charset="0"/>
                <a:cs typeface="Arial" charset="0"/>
              </a:rPr>
              <a:t>РШИ </a:t>
            </a:r>
            <a:r>
              <a:rPr lang="ru-RU" dirty="0">
                <a:latin typeface="Georgia" pitchFamily="18" charset="0"/>
                <a:cs typeface="Arial" charset="0"/>
              </a:rPr>
              <a:t>№32 Департамента </a:t>
            </a:r>
            <a:r>
              <a:rPr lang="ru-RU" dirty="0" smtClean="0">
                <a:latin typeface="Georgia" pitchFamily="18" charset="0"/>
                <a:cs typeface="Arial" charset="0"/>
              </a:rPr>
              <a:t>социальной защиты населения </a:t>
            </a:r>
            <a:r>
              <a:rPr lang="ru-RU" dirty="0" smtClean="0">
                <a:latin typeface="Georgia" pitchFamily="18" charset="0"/>
                <a:cs typeface="Arial" charset="0"/>
              </a:rPr>
              <a:t> </a:t>
            </a:r>
            <a:r>
              <a:rPr lang="ru-RU" dirty="0">
                <a:latin typeface="Georgia" pitchFamily="18" charset="0"/>
                <a:cs typeface="Arial" charset="0"/>
              </a:rPr>
              <a:t>г. Москвы</a:t>
            </a:r>
          </a:p>
          <a:p>
            <a:pPr>
              <a:defRPr/>
            </a:pPr>
            <a:endParaRPr lang="ru-RU" dirty="0">
              <a:latin typeface="Georgia" pitchFamily="18" charset="0"/>
              <a:cs typeface="Arial" charset="0"/>
            </a:endParaRPr>
          </a:p>
          <a:p>
            <a:pPr>
              <a:defRPr/>
            </a:pPr>
            <a:endParaRPr lang="ru-RU" dirty="0">
              <a:latin typeface="Georgia" pitchFamily="18" charset="0"/>
              <a:cs typeface="Arial" charset="0"/>
            </a:endParaRPr>
          </a:p>
          <a:p>
            <a:pPr>
              <a:defRPr/>
            </a:pPr>
            <a:endParaRPr lang="ru-RU" dirty="0"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ru-RU" sz="73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cs typeface="Courier New" pitchFamily="49" charset="0"/>
              </a:rPr>
              <a:t>Московское Метро</a:t>
            </a:r>
            <a:endParaRPr lang="ru-RU" sz="7300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ru-RU" dirty="0">
              <a:latin typeface="Calibri" pitchFamily="34" charset="0"/>
              <a:cs typeface="Arial" charset="0"/>
            </a:endParaRPr>
          </a:p>
          <a:p>
            <a:pPr algn="r">
              <a:defRPr/>
            </a:pPr>
            <a:r>
              <a:rPr lang="ru-RU" dirty="0">
                <a:latin typeface="Georgia" pitchFamily="18" charset="0"/>
                <a:cs typeface="Arial" charset="0"/>
              </a:rPr>
              <a:t>Авторы: </a:t>
            </a:r>
            <a:r>
              <a:rPr lang="ru-RU" dirty="0" smtClean="0">
                <a:latin typeface="Georgia" pitchFamily="18" charset="0"/>
                <a:cs typeface="Arial" charset="0"/>
              </a:rPr>
              <a:t>Усенко Тимофей</a:t>
            </a:r>
            <a:r>
              <a:rPr lang="ru-RU" dirty="0" smtClean="0">
                <a:latin typeface="Georgia" pitchFamily="18" charset="0"/>
                <a:cs typeface="Arial" charset="0"/>
              </a:rPr>
              <a:t>,</a:t>
            </a:r>
            <a:endParaRPr lang="ru-RU" dirty="0">
              <a:latin typeface="Georgia" pitchFamily="18" charset="0"/>
              <a:cs typeface="Arial" charset="0"/>
            </a:endParaRPr>
          </a:p>
          <a:p>
            <a:pPr algn="r">
              <a:defRPr/>
            </a:pPr>
            <a:r>
              <a:rPr lang="ru-RU" dirty="0" smtClean="0">
                <a:latin typeface="Georgia" pitchFamily="18" charset="0"/>
                <a:cs typeface="Arial" charset="0"/>
              </a:rPr>
              <a:t>Путятин Николай</a:t>
            </a:r>
            <a:r>
              <a:rPr lang="ru-RU" dirty="0" smtClean="0">
                <a:latin typeface="Georgia" pitchFamily="18" charset="0"/>
                <a:cs typeface="Arial" charset="0"/>
              </a:rPr>
              <a:t>,</a:t>
            </a:r>
            <a:endParaRPr lang="ru-RU" dirty="0">
              <a:latin typeface="Georgia" pitchFamily="18" charset="0"/>
              <a:cs typeface="Arial" charset="0"/>
            </a:endParaRPr>
          </a:p>
          <a:p>
            <a:pPr algn="r">
              <a:defRPr/>
            </a:pPr>
            <a:r>
              <a:rPr lang="ru-RU" dirty="0" err="1" smtClean="0">
                <a:latin typeface="Georgia" pitchFamily="18" charset="0"/>
                <a:cs typeface="Arial" charset="0"/>
              </a:rPr>
              <a:t>Попадюк</a:t>
            </a:r>
            <a:r>
              <a:rPr lang="ru-RU" dirty="0" smtClean="0">
                <a:latin typeface="Georgia" pitchFamily="18" charset="0"/>
                <a:cs typeface="Arial" charset="0"/>
              </a:rPr>
              <a:t> Анна</a:t>
            </a:r>
            <a:r>
              <a:rPr lang="ru-RU" dirty="0" smtClean="0">
                <a:latin typeface="Georgia" pitchFamily="18" charset="0"/>
                <a:cs typeface="Arial" charset="0"/>
              </a:rPr>
              <a:t>,</a:t>
            </a:r>
            <a:endParaRPr lang="ru-RU" dirty="0">
              <a:latin typeface="Georgia" pitchFamily="18" charset="0"/>
              <a:cs typeface="Arial" charset="0"/>
            </a:endParaRPr>
          </a:p>
          <a:p>
            <a:pPr algn="r">
              <a:defRPr/>
            </a:pPr>
            <a:r>
              <a:rPr lang="ru-RU" dirty="0" smtClean="0">
                <a:latin typeface="Georgia" pitchFamily="18" charset="0"/>
                <a:cs typeface="Arial" charset="0"/>
              </a:rPr>
              <a:t>Люков Артем</a:t>
            </a:r>
            <a:r>
              <a:rPr lang="ru-RU" dirty="0" smtClean="0">
                <a:latin typeface="Georgia" pitchFamily="18" charset="0"/>
                <a:cs typeface="Arial" charset="0"/>
              </a:rPr>
              <a:t>,</a:t>
            </a:r>
            <a:endParaRPr lang="ru-RU" dirty="0">
              <a:latin typeface="Georgia" pitchFamily="18" charset="0"/>
              <a:cs typeface="Arial" charset="0"/>
            </a:endParaRPr>
          </a:p>
          <a:p>
            <a:pPr algn="r">
              <a:defRPr/>
            </a:pPr>
            <a:r>
              <a:rPr lang="ru-RU" dirty="0" err="1" smtClean="0">
                <a:latin typeface="Georgia" pitchFamily="18" charset="0"/>
                <a:cs typeface="Arial" charset="0"/>
              </a:rPr>
              <a:t>Кальдина</a:t>
            </a:r>
            <a:r>
              <a:rPr lang="ru-RU" dirty="0" smtClean="0">
                <a:latin typeface="Georgia" pitchFamily="18" charset="0"/>
                <a:cs typeface="Arial" charset="0"/>
              </a:rPr>
              <a:t> Анна</a:t>
            </a:r>
            <a:endParaRPr lang="ru-RU" dirty="0">
              <a:latin typeface="Georgia" pitchFamily="18" charset="0"/>
              <a:cs typeface="Arial" charset="0"/>
            </a:endParaRPr>
          </a:p>
          <a:p>
            <a:pPr algn="r">
              <a:defRPr/>
            </a:pPr>
            <a:r>
              <a:rPr lang="ru-RU" dirty="0">
                <a:latin typeface="Georgia" pitchFamily="18" charset="0"/>
                <a:cs typeface="Arial" charset="0"/>
              </a:rPr>
              <a:t>Руководитель: </a:t>
            </a:r>
            <a:r>
              <a:rPr lang="ru-RU" dirty="0" smtClean="0">
                <a:latin typeface="Georgia" pitchFamily="18" charset="0"/>
                <a:cs typeface="Arial" charset="0"/>
              </a:rPr>
              <a:t>Иванова Н.Г</a:t>
            </a:r>
            <a:r>
              <a:rPr lang="ru-RU" dirty="0" smtClean="0">
                <a:latin typeface="Calibri" pitchFamily="34" charset="0"/>
                <a:cs typeface="Arial" charset="0"/>
              </a:rPr>
              <a:t>.</a:t>
            </a:r>
            <a:endParaRPr lang="ru-RU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Текст 1"/>
          <p:cNvSpPr>
            <a:spLocks noGrp="1"/>
          </p:cNvSpPr>
          <p:nvPr>
            <p:ph type="body" idx="4294967295"/>
          </p:nvPr>
        </p:nvSpPr>
        <p:spPr>
          <a:xfrm>
            <a:off x="587375" y="5264150"/>
            <a:ext cx="8228013" cy="1436688"/>
          </a:xfrm>
        </p:spPr>
        <p:txBody>
          <a:bodyPr/>
          <a:lstStyle/>
          <a:p>
            <a:pPr marL="390525" indent="-293688" algn="ctr" eaLnBrk="1" hangingPunct="1">
              <a:buSzPct val="45000"/>
              <a:buFont typeface="Arial" charset="0"/>
              <a:buNone/>
              <a:tabLst>
                <a:tab pos="322263" algn="l"/>
                <a:tab pos="644525" algn="l"/>
                <a:tab pos="965200" algn="l"/>
                <a:tab pos="1287463" algn="l"/>
                <a:tab pos="1611313" algn="l"/>
                <a:tab pos="1935163" algn="l"/>
                <a:tab pos="2255838" algn="l"/>
                <a:tab pos="2578100" algn="l"/>
                <a:tab pos="2901950" algn="l"/>
                <a:tab pos="3224213" algn="l"/>
                <a:tab pos="3548063" algn="l"/>
                <a:tab pos="3868738" algn="l"/>
              </a:tabLst>
            </a:pPr>
            <a:r>
              <a:rPr lang="en-US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На </a:t>
            </a:r>
            <a:r>
              <a:rPr lang="ru-RU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двенадцати</a:t>
            </a:r>
            <a:r>
              <a:rPr lang="en-US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 действующих линий "большого московского метро” нанизано 18</a:t>
            </a:r>
            <a:r>
              <a:rPr lang="ru-RU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8</a:t>
            </a:r>
            <a:r>
              <a:rPr lang="en-US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 станци</a:t>
            </a:r>
            <a:r>
              <a:rPr lang="ru-RU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й</a:t>
            </a:r>
            <a:endParaRPr lang="en-US" sz="2000" smtClean="0">
              <a:solidFill>
                <a:srgbClr val="000000"/>
              </a:solidFill>
              <a:latin typeface="Georgi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22" name="Picture 5" descr="Площадь Револю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0563" y="882650"/>
            <a:ext cx="54848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2743200" y="6369050"/>
            <a:ext cx="2089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  <a:cs typeface="Arial" charset="0"/>
            </a:endParaRPr>
          </a:p>
        </p:txBody>
      </p: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392113" y="568325"/>
            <a:ext cx="47021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Станция «Площадь Революции»</a:t>
            </a:r>
          </a:p>
        </p:txBody>
      </p:sp>
      <p:sp>
        <p:nvSpPr>
          <p:cNvPr id="7174" name="Прямоугольник 1"/>
          <p:cNvSpPr>
            <a:spLocks noChangeArrowheads="1"/>
          </p:cNvSpPr>
          <p:nvPr/>
        </p:nvSpPr>
        <p:spPr bwMode="auto">
          <a:xfrm>
            <a:off x="1785938" y="38100"/>
            <a:ext cx="5267325" cy="530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2945" tIns="41473" rIns="82945" bIns="4147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Текст 1"/>
          <p:cNvSpPr>
            <a:spLocks noGrp="1"/>
          </p:cNvSpPr>
          <p:nvPr>
            <p:ph type="body" idx="4294967295"/>
          </p:nvPr>
        </p:nvSpPr>
        <p:spPr>
          <a:xfrm>
            <a:off x="914400" y="5584825"/>
            <a:ext cx="7935913" cy="1046163"/>
          </a:xfrm>
        </p:spPr>
        <p:txBody>
          <a:bodyPr/>
          <a:lstStyle/>
          <a:p>
            <a:pPr marL="390525" indent="-293688" algn="ctr" eaLnBrk="1" hangingPunct="1">
              <a:buSzPct val="45000"/>
              <a:buFont typeface="Arial" charset="0"/>
              <a:buNone/>
              <a:tabLst>
                <a:tab pos="322263" algn="l"/>
                <a:tab pos="644525" algn="l"/>
                <a:tab pos="965200" algn="l"/>
                <a:tab pos="1287463" algn="l"/>
                <a:tab pos="1611313" algn="l"/>
                <a:tab pos="1935163" algn="l"/>
                <a:tab pos="2255838" algn="l"/>
                <a:tab pos="2578100" algn="l"/>
                <a:tab pos="2901950" algn="l"/>
                <a:tab pos="3224213" algn="l"/>
                <a:tab pos="3548063" algn="l"/>
                <a:tab pos="3868738" algn="l"/>
              </a:tabLst>
            </a:pPr>
            <a:r>
              <a:rPr lang="en-US" sz="2000" smtClean="0">
                <a:solidFill>
                  <a:srgbClr val="000000"/>
                </a:solidFill>
                <a:latin typeface="Georgia" pitchFamily="18" charset="0"/>
                <a:ea typeface="Arial Unicode MS" pitchFamily="34" charset="-128"/>
                <a:cs typeface="Arial" charset="0"/>
              </a:rPr>
              <a:t>На станции приходится более 270 наземных и подземных вестибюлей. Здесь находятся контрольно-пропускные пункты, оборудованные 2100 магнитными турникетами</a:t>
            </a:r>
          </a:p>
        </p:txBody>
      </p:sp>
      <p:pic>
        <p:nvPicPr>
          <p:cNvPr id="32770" name="Picture 4" descr="Турнике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701675"/>
            <a:ext cx="6411913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7380288" y="1863725"/>
            <a:ext cx="1692275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/>
            <a:r>
              <a:rPr lang="ru-RU">
                <a:latin typeface="Georgia" pitchFamily="18" charset="0"/>
                <a:cs typeface="Arial" charset="0"/>
              </a:rPr>
              <a:t>Контрольно-пропускной пункт на станции </a:t>
            </a:r>
          </a:p>
          <a:p>
            <a:pPr algn="ctr"/>
            <a:r>
              <a:rPr lang="ru-RU">
                <a:latin typeface="Georgia" pitchFamily="18" charset="0"/>
                <a:cs typeface="Arial" charset="0"/>
              </a:rPr>
              <a:t>«Зябликово»</a:t>
            </a:r>
          </a:p>
        </p:txBody>
      </p:sp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1524000" y="169863"/>
            <a:ext cx="5268913" cy="530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2945" tIns="41473" rIns="82945" bIns="4147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30163" y="5762625"/>
            <a:ext cx="9144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 sz="2000">
                <a:latin typeface="Georgia" pitchFamily="18" charset="0"/>
              </a:rPr>
              <a:t>Более чем на 120 станциях действуют подвижные лестницы – эскалаторы. Их в московском метро более 678 эскалаторов, их общая протяженность свыше 70км. Значит, общая высота подъема эскалаторов - около 35км.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013" y="1049338"/>
            <a:ext cx="8181975" cy="4637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5308600" y="688975"/>
            <a:ext cx="3721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>
                <a:latin typeface="Georgia" pitchFamily="18" charset="0"/>
                <a:cs typeface="Arial" charset="0"/>
              </a:rPr>
              <a:t>Эскалаторы Московского метро</a:t>
            </a:r>
          </a:p>
        </p:txBody>
      </p:sp>
      <p:sp>
        <p:nvSpPr>
          <p:cNvPr id="9221" name="Прямоугольник 2"/>
          <p:cNvSpPr>
            <a:spLocks noChangeArrowheads="1"/>
          </p:cNvSpPr>
          <p:nvPr/>
        </p:nvSpPr>
        <p:spPr bwMode="auto">
          <a:xfrm>
            <a:off x="1436688" y="169863"/>
            <a:ext cx="5268912" cy="530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2945" tIns="41473" rIns="82945" bIns="4147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ChangeArrowheads="1"/>
          </p:cNvSpPr>
          <p:nvPr/>
        </p:nvSpPr>
        <p:spPr bwMode="auto">
          <a:xfrm>
            <a:off x="5029200" y="5716588"/>
            <a:ext cx="381793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sz="2000">
                <a:latin typeface="Georgia" pitchFamily="18" charset="0"/>
              </a:rPr>
              <a:t>Самые короткие эскалаторы на станции «Аэропорт», </a:t>
            </a:r>
          </a:p>
          <a:p>
            <a:pPr algn="ctr"/>
            <a:r>
              <a:rPr lang="ru-RU" sz="2000">
                <a:latin typeface="Georgia" pitchFamily="18" charset="0"/>
              </a:rPr>
              <a:t>«Чеховская» и «Пушкинская» </a:t>
            </a:r>
          </a:p>
        </p:txBody>
      </p:sp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4899025" y="2319338"/>
            <a:ext cx="367188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sz="2000">
                <a:latin typeface="Georgia" pitchFamily="18" charset="0"/>
              </a:rPr>
              <a:t>Самый длинный эскалатор – </a:t>
            </a:r>
          </a:p>
          <a:p>
            <a:pPr algn="ctr"/>
            <a:r>
              <a:rPr lang="ru-RU" sz="2000">
                <a:latin typeface="Georgia" pitchFamily="18" charset="0"/>
              </a:rPr>
              <a:t>на станции «Парк Победы» </a:t>
            </a:r>
          </a:p>
        </p:txBody>
      </p:sp>
      <p:pic>
        <p:nvPicPr>
          <p:cNvPr id="15364" name="Picture 6" descr="Картинка 4 из 4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025" y="3525838"/>
            <a:ext cx="4114800" cy="3087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6868" name="Picture 8" descr="Парк Побед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0350" y="293688"/>
            <a:ext cx="4179888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1"/>
          <p:cNvSpPr txBox="1">
            <a:spLocks noChangeArrowheads="1"/>
          </p:cNvSpPr>
          <p:nvPr/>
        </p:nvSpPr>
        <p:spPr bwMode="auto">
          <a:xfrm>
            <a:off x="4899025" y="179388"/>
            <a:ext cx="3787775" cy="977900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8" name="Управляющая кнопка: в начало 7">
            <a:hlinkClick r:id="rId6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838575" y="1468438"/>
            <a:ext cx="5226050" cy="5365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>
                <a:latin typeface="Georgia" pitchFamily="18" charset="0"/>
              </a:rPr>
              <a:t>Система обеспечения безопасности Московского Метрополитена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98425" y="2122488"/>
            <a:ext cx="3460750" cy="2808287"/>
          </a:xfrm>
        </p:spPr>
        <p:txBody>
          <a:bodyPr rtlCol="0">
            <a:normAutofit lnSpcReduction="10000"/>
          </a:bodyPr>
          <a:lstStyle/>
          <a:p>
            <a:pPr marL="456487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i="1">
                <a:latin typeface="Arial" pitchFamily="34" charset="0"/>
                <a:cs typeface="Arial" pitchFamily="34" charset="0"/>
              </a:rPr>
              <a:t>	</a:t>
            </a:r>
            <a:r>
              <a:rPr lang="ru-RU" sz="2000">
                <a:latin typeface="Georgia" pitchFamily="18" charset="0"/>
                <a:cs typeface="Arial" pitchFamily="34" charset="0"/>
              </a:rPr>
              <a:t>В систему входят технические средства – специальное радио и телефонная связь, тревожная сигнализация, системы громкого оповещения на всех станциях и перегонах. </a:t>
            </a:r>
          </a:p>
          <a:p>
            <a:pPr marL="456487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>
              <a:latin typeface="Georgia" pitchFamily="18" charset="0"/>
            </a:endParaRPr>
          </a:p>
        </p:txBody>
      </p:sp>
      <p:pic>
        <p:nvPicPr>
          <p:cNvPr id="3891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2688" y="2187575"/>
            <a:ext cx="5335587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4732338" y="5853113"/>
            <a:ext cx="41767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>
                <a:latin typeface="Georgia" pitchFamily="18" charset="0"/>
                <a:cs typeface="Arial" charset="0"/>
              </a:rPr>
              <a:t>Ситуационный центр метрополитена</a:t>
            </a:r>
          </a:p>
        </p:txBody>
      </p:sp>
      <p:sp>
        <p:nvSpPr>
          <p:cNvPr id="11270" name="TextBox 2"/>
          <p:cNvSpPr txBox="1">
            <a:spLocks noChangeArrowheads="1"/>
          </p:cNvSpPr>
          <p:nvPr/>
        </p:nvSpPr>
        <p:spPr bwMode="auto">
          <a:xfrm>
            <a:off x="1828800" y="347663"/>
            <a:ext cx="6662738" cy="528637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1198563" y="946150"/>
            <a:ext cx="6269037" cy="406400"/>
          </a:xfrm>
        </p:spPr>
        <p:txBody>
          <a:bodyPr/>
          <a:lstStyle/>
          <a:p>
            <a:pPr eaLnBrk="1" hangingPunct="1"/>
            <a:r>
              <a:rPr lang="ru-RU" sz="1600" smtClean="0">
                <a:latin typeface="Georgia" pitchFamily="18" charset="0"/>
              </a:rPr>
              <a:t>Видеонаблюдение в московском метро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782638" y="6102350"/>
            <a:ext cx="7921625" cy="7556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Georgia" pitchFamily="18" charset="0"/>
              </a:rPr>
              <a:t>Системами видеонаблюдения оборудовано свыше 100 станций. Всего свыше 2000 видеокамер.</a:t>
            </a: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62088"/>
            <a:ext cx="8164513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1"/>
          <p:cNvSpPr txBox="1">
            <a:spLocks noChangeArrowheads="1"/>
          </p:cNvSpPr>
          <p:nvPr/>
        </p:nvSpPr>
        <p:spPr bwMode="auto">
          <a:xfrm>
            <a:off x="1763713" y="331788"/>
            <a:ext cx="6597650" cy="528637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ТРОЙКА БУТ ЛИН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560763"/>
            <a:ext cx="6397625" cy="3227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3010" name="Text Box 4"/>
          <p:cNvSpPr>
            <a:spLocks noGrp="1"/>
          </p:cNvSpPr>
          <p:nvPr>
            <p:ph type="subTitle" idx="1"/>
          </p:nvPr>
        </p:nvSpPr>
        <p:spPr>
          <a:xfrm>
            <a:off x="4767263" y="1860550"/>
            <a:ext cx="3967162" cy="144462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ru-RU" sz="1800" smtClean="0">
                <a:solidFill>
                  <a:schemeClr val="tx1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27 декабря 2003 года была открыта первая линия легкого метро Московского Метрополитена</a:t>
            </a:r>
            <a:endParaRPr lang="nl-NL" sz="1800" smtClean="0">
              <a:solidFill>
                <a:schemeClr val="tx1"/>
              </a:solidFill>
              <a:latin typeface="Georgi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4" name="Содержимое 23" descr="2959368_large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98425"/>
            <a:ext cx="3921125" cy="2952750"/>
          </a:xfrm>
          <a:prstGeom prst="rect">
            <a:avLst/>
          </a:prstGeom>
          <a:noFill/>
          <a:ln w="9525">
            <a:solidFill>
              <a:srgbClr val="0099CC"/>
            </a:solidFill>
            <a:miter lim="800000"/>
            <a:headEnd/>
            <a:tailEnd/>
          </a:ln>
        </p:spPr>
      </p:pic>
      <p:sp>
        <p:nvSpPr>
          <p:cNvPr id="13318" name="TextBox 2"/>
          <p:cNvSpPr txBox="1">
            <a:spLocks noChangeArrowheads="1"/>
          </p:cNvSpPr>
          <p:nvPr/>
        </p:nvSpPr>
        <p:spPr bwMode="auto">
          <a:xfrm>
            <a:off x="4967288" y="98425"/>
            <a:ext cx="3330575" cy="977900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43013" name="Text Box 4"/>
          <p:cNvSpPr txBox="1">
            <a:spLocks/>
          </p:cNvSpPr>
          <p:nvPr/>
        </p:nvSpPr>
        <p:spPr bwMode="auto">
          <a:xfrm>
            <a:off x="4767263" y="1870075"/>
            <a:ext cx="3967162" cy="1444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0" tIns="45711" rIns="91420" bIns="45711"/>
          <a:lstStyle/>
          <a:p>
            <a:pPr algn="ctr" defTabSz="1006475">
              <a:lnSpc>
                <a:spcPct val="95000"/>
              </a:lnSpc>
              <a:spcBef>
                <a:spcPct val="20000"/>
              </a:spcBef>
              <a:buFont typeface="Arial" charset="0"/>
              <a:buNone/>
            </a:pPr>
            <a:r>
              <a:rPr lang="ru-RU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27 декабря 2003 года была открыта первая линия легкого метро Московского Метрополитена</a:t>
            </a:r>
            <a:endParaRPr lang="nl-NL">
              <a:latin typeface="Georgi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014" name="TextBox 1"/>
          <p:cNvSpPr txBox="1">
            <a:spLocks noChangeArrowheads="1"/>
          </p:cNvSpPr>
          <p:nvPr/>
        </p:nvSpPr>
        <p:spPr bwMode="auto">
          <a:xfrm>
            <a:off x="722313" y="3033713"/>
            <a:ext cx="3265487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 sz="1300">
                <a:latin typeface="Georgia" pitchFamily="18" charset="0"/>
                <a:cs typeface="Arial" charset="0"/>
              </a:rPr>
              <a:t>Бутовская линия Московского метро (Л1)</a:t>
            </a:r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 descr="Артемий Лебедев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637317" y="750701"/>
            <a:ext cx="4339058" cy="5186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4732338" y="6434138"/>
            <a:ext cx="42449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Схема Московского метро в 2013 год</a:t>
            </a:r>
          </a:p>
        </p:txBody>
      </p:sp>
      <p:sp>
        <p:nvSpPr>
          <p:cNvPr id="45059" name="Text Box 7"/>
          <p:cNvSpPr txBox="1">
            <a:spLocks noChangeArrowheads="1"/>
          </p:cNvSpPr>
          <p:nvPr/>
        </p:nvSpPr>
        <p:spPr bwMode="auto">
          <a:xfrm>
            <a:off x="327025" y="3897313"/>
            <a:ext cx="3722688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Количество линий метро-12</a:t>
            </a:r>
          </a:p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Количество станций-188</a:t>
            </a:r>
          </a:p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Пассажиропоток за  1 день-6,5 миллионов человек</a:t>
            </a:r>
          </a:p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Пассажиропоток за 1 год-2,4 миллиарда человек </a:t>
            </a:r>
          </a:p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Протяжённость линий метро-313,1 километров</a:t>
            </a:r>
          </a:p>
        </p:txBody>
      </p:sp>
      <p:sp>
        <p:nvSpPr>
          <p:cNvPr id="14341" name="Прямоугольник 3"/>
          <p:cNvSpPr>
            <a:spLocks noChangeArrowheads="1"/>
          </p:cNvSpPr>
          <p:nvPr/>
        </p:nvSpPr>
        <p:spPr bwMode="auto">
          <a:xfrm>
            <a:off x="587375" y="188913"/>
            <a:ext cx="4049713" cy="977900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85311" y="1186022"/>
            <a:ext cx="3456000" cy="2592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/>
          </p:cNvSpPr>
          <p:nvPr>
            <p:ph type="title"/>
          </p:nvPr>
        </p:nvSpPr>
        <p:spPr>
          <a:xfrm>
            <a:off x="468313" y="1730375"/>
            <a:ext cx="8231187" cy="476250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Georgia" pitchFamily="18" charset="0"/>
              </a:rPr>
              <a:t>Крупнейшие метрополитены мира</a:t>
            </a:r>
          </a:p>
        </p:txBody>
      </p:sp>
      <p:pic>
        <p:nvPicPr>
          <p:cNvPr id="49154" name="Picture 4" descr="Токийское метр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763" y="2366963"/>
            <a:ext cx="4427537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5" descr="Метро Нью-Йор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2384425"/>
            <a:ext cx="41529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468313" y="6113463"/>
            <a:ext cx="280828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>
                <a:latin typeface="Georgia" pitchFamily="18" charset="0"/>
                <a:cs typeface="Arial" charset="0"/>
              </a:rPr>
              <a:t>Токийское метро</a:t>
            </a:r>
          </a:p>
        </p:txBody>
      </p:sp>
      <p:sp>
        <p:nvSpPr>
          <p:cNvPr id="49157" name="Text Box 7"/>
          <p:cNvSpPr txBox="1">
            <a:spLocks noChangeArrowheads="1"/>
          </p:cNvSpPr>
          <p:nvPr/>
        </p:nvSpPr>
        <p:spPr bwMode="auto">
          <a:xfrm>
            <a:off x="5580063" y="6096000"/>
            <a:ext cx="30416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>
                <a:latin typeface="Georgia" pitchFamily="18" charset="0"/>
                <a:cs typeface="Arial" charset="0"/>
              </a:rPr>
              <a:t>Нью-Йоркское метро</a:t>
            </a:r>
          </a:p>
        </p:txBody>
      </p:sp>
      <p:sp>
        <p:nvSpPr>
          <p:cNvPr id="16391" name="TextBox 1"/>
          <p:cNvSpPr txBox="1">
            <a:spLocks noChangeArrowheads="1"/>
          </p:cNvSpPr>
          <p:nvPr/>
        </p:nvSpPr>
        <p:spPr bwMode="auto">
          <a:xfrm>
            <a:off x="2239963" y="720725"/>
            <a:ext cx="5270500" cy="528638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92113" y="1468438"/>
            <a:ext cx="8231187" cy="4762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Сравнение Московского метро с подземками других городов мира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>
          <a:xfrm>
            <a:off x="587375" y="2254250"/>
            <a:ext cx="8231188" cy="378777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Московское метро занимает следующие места: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Пятое место в мире по числу станций после нью-йоркского, лондонского, токийского и парижского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Georgia" pitchFamily="18" charset="0"/>
            </a:endParaRP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Четвертое, третье места в мире по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количеству линий после нью-йоркского и токийского метро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Georgia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u="sng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Первое</a:t>
            </a:r>
            <a:r>
              <a:rPr lang="ru-RU" sz="2000" dirty="0">
                <a:latin typeface="Georgia" pitchFamily="18" charset="0"/>
              </a:rPr>
              <a:t> место в мире по  следующим показателям: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По пассажиропотоку в год – 2,4 млрд. пассажиров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По архитектурно-художественному оформлению станций, вестибюлей, наземных павильонов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024063" y="358775"/>
            <a:ext cx="5422900" cy="530225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90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Цель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latin typeface="Georgia" pitchFamily="18" charset="0"/>
              </a:rPr>
              <a:t>повысить интерес к теме;</a:t>
            </a:r>
          </a:p>
          <a:p>
            <a:pPr eaLnBrk="1" hangingPunct="1"/>
            <a:r>
              <a:rPr lang="ru-RU" sz="2000" smtClean="0">
                <a:latin typeface="Georgia" pitchFamily="18" charset="0"/>
              </a:rPr>
              <a:t>создать презентацию для использования её во внеурочной профориентационной работе с учащимися.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3090863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Голубой экспресс</a:t>
            </a:r>
            <a:endParaRPr lang="ru-RU" sz="6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12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4508500"/>
            <a:ext cx="7377112" cy="1752600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7030A0"/>
                </a:solidFill>
                <a:latin typeface="Georgia" pitchFamily="18" charset="0"/>
              </a:rPr>
              <a:t>Именные поезда Московского метрополитена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3528" y="243473"/>
            <a:ext cx="3810000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477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Именные поезда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10080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b="1" smtClean="0">
                <a:latin typeface="Georgia" pitchFamily="18" charset="0"/>
              </a:rPr>
              <a:t>Именные поезда Московского метрополитена</a:t>
            </a:r>
            <a:r>
              <a:rPr lang="ru-RU" sz="2200" smtClean="0">
                <a:latin typeface="Georgia" pitchFamily="18" charset="0"/>
              </a:rPr>
              <a:t> — составы, имеющие собственные имена, присвоенные в честь каких-либо людей, событий, в рамках тематических акций. </a:t>
            </a:r>
          </a:p>
        </p:txBody>
      </p:sp>
      <p:pic>
        <p:nvPicPr>
          <p:cNvPr id="53251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700213"/>
            <a:ext cx="3313112" cy="4979987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53252" name="Прямоугольник 5"/>
          <p:cNvSpPr>
            <a:spLocks noChangeArrowheads="1"/>
          </p:cNvSpPr>
          <p:nvPr/>
        </p:nvSpPr>
        <p:spPr bwMode="auto">
          <a:xfrm>
            <a:off x="4427538" y="3194050"/>
            <a:ext cx="4140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Georgia" pitchFamily="18" charset="0"/>
              </a:rPr>
              <a:t>Особенности: </a:t>
            </a:r>
          </a:p>
          <a:p>
            <a:pPr lvl="1">
              <a:buFontTx/>
              <a:buChar char="-"/>
            </a:pPr>
            <a:r>
              <a:rPr lang="ru-RU" sz="2400">
                <a:latin typeface="Georgia" pitchFamily="18" charset="0"/>
              </a:rPr>
              <a:t> таблички на головных вагонах или внутри них;   </a:t>
            </a:r>
          </a:p>
          <a:p>
            <a:pPr lvl="1">
              <a:buFontTx/>
              <a:buChar char="-"/>
            </a:pPr>
            <a:r>
              <a:rPr lang="ru-RU" sz="2400">
                <a:latin typeface="Georgia" pitchFamily="18" charset="0"/>
              </a:rPr>
              <a:t>оригинальное оформление всех вагонов,  не только изнутри, но и снаружи. </a:t>
            </a:r>
          </a:p>
        </p:txBody>
      </p:sp>
      <p:sp>
        <p:nvSpPr>
          <p:cNvPr id="53253" name="TextBox 6"/>
          <p:cNvSpPr txBox="1">
            <a:spLocks noChangeArrowheads="1"/>
          </p:cNvSpPr>
          <p:nvPr/>
        </p:nvSpPr>
        <p:spPr bwMode="auto">
          <a:xfrm>
            <a:off x="4103688" y="1989138"/>
            <a:ext cx="47879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поезд «Поэзия в метро» посвященный </a:t>
            </a:r>
          </a:p>
          <a:p>
            <a:r>
              <a:rPr lang="ru-RU">
                <a:latin typeface="Georgia" pitchFamily="18" charset="0"/>
              </a:rPr>
              <a:t>120-летию со дня рождения В. Маяковского.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074025" cy="777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«175 лет РЖД»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692150"/>
            <a:ext cx="6523037" cy="4097338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55299" name="TextBox 3"/>
          <p:cNvSpPr txBox="1">
            <a:spLocks noChangeArrowheads="1"/>
          </p:cNvSpPr>
          <p:nvPr/>
        </p:nvSpPr>
        <p:spPr bwMode="auto">
          <a:xfrm>
            <a:off x="1116013" y="4941888"/>
            <a:ext cx="727233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Поезд, запущен к 175-летию Российских железных дорог и  посвящен истории железнодорожного транспорта. С 1 августа 2012 года поезд совершил поездку по Филёвской линии, а затем начал регулярное движение по Кольцевой линии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-242888"/>
            <a:ext cx="8229600" cy="114300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«Акварель»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908050"/>
            <a:ext cx="7546975" cy="4249738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57347" name="TextBox 3"/>
          <p:cNvSpPr txBox="1">
            <a:spLocks noChangeArrowheads="1"/>
          </p:cNvSpPr>
          <p:nvPr/>
        </p:nvSpPr>
        <p:spPr bwMode="auto">
          <a:xfrm>
            <a:off x="827088" y="5300663"/>
            <a:ext cx="77771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С 6 сентября 2012 года экспозиция поезда «Акварель» состоит из репродукций экспонатов Музея-панорамы «Бородинская битва», посвящённых Отечественной войне 1812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98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«Красная стрела»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3350" y="1125538"/>
            <a:ext cx="6408738" cy="4478337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59395" name="TextBox 3"/>
          <p:cNvSpPr txBox="1">
            <a:spLocks noChangeArrowheads="1"/>
          </p:cNvSpPr>
          <p:nvPr/>
        </p:nvSpPr>
        <p:spPr bwMode="auto">
          <a:xfrm>
            <a:off x="395288" y="5589588"/>
            <a:ext cx="82089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Запущен на Сокольнической линии 9 октября 2006 года в честь 75-й годовщины первого фирменного поезда Москва — Санкт-Петербург «Красная стрела».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«Курская дуга»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968500"/>
            <a:ext cx="4113213" cy="2981325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123950"/>
            <a:ext cx="4467225" cy="2981325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61444" name="TextBox 3"/>
          <p:cNvSpPr txBox="1">
            <a:spLocks noChangeArrowheads="1"/>
          </p:cNvSpPr>
          <p:nvPr/>
        </p:nvSpPr>
        <p:spPr bwMode="auto">
          <a:xfrm>
            <a:off x="468313" y="1322388"/>
            <a:ext cx="3382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Бронепоезд «Московский метрополитен»  1943 г.</a:t>
            </a:r>
          </a:p>
        </p:txBody>
      </p:sp>
      <p:sp>
        <p:nvSpPr>
          <p:cNvPr id="61445" name="TextBox 5"/>
          <p:cNvSpPr txBox="1">
            <a:spLocks noChangeArrowheads="1"/>
          </p:cNvSpPr>
          <p:nvPr/>
        </p:nvSpPr>
        <p:spPr bwMode="auto">
          <a:xfrm>
            <a:off x="4687888" y="4365625"/>
            <a:ext cx="4032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«Курская дуга» в 2003 г.</a:t>
            </a:r>
          </a:p>
        </p:txBody>
      </p:sp>
      <p:sp>
        <p:nvSpPr>
          <p:cNvPr id="61446" name="TextBox 6"/>
          <p:cNvSpPr txBox="1">
            <a:spLocks noChangeArrowheads="1"/>
          </p:cNvSpPr>
          <p:nvPr/>
        </p:nvSpPr>
        <p:spPr bwMode="auto">
          <a:xfrm>
            <a:off x="250825" y="5229225"/>
            <a:ext cx="87169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Состав запущен 8 мая 2003 года по Сокольнической линии в память о 60-летии Курской битвы в Великой Отечественной Войне.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-242888"/>
            <a:ext cx="8229600" cy="114300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Ретропоезд «Сокольники»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23963" y="836613"/>
            <a:ext cx="7019925" cy="4679950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63491" name="TextBox 3"/>
          <p:cNvSpPr txBox="1">
            <a:spLocks noChangeArrowheads="1"/>
          </p:cNvSpPr>
          <p:nvPr/>
        </p:nvSpPr>
        <p:spPr bwMode="auto">
          <a:xfrm>
            <a:off x="665163" y="5427663"/>
            <a:ext cx="78501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Ретропоезд «Сокольники» стилизован под первый поезд московского метрополитена. Состав пущен 15 мая 2010 г. в день 75-летнего юбилея московского метро на Сокольнической линии.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«Читающая Москва»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5538" name="TextBox 3"/>
          <p:cNvSpPr txBox="1">
            <a:spLocks noChangeArrowheads="1"/>
          </p:cNvSpPr>
          <p:nvPr/>
        </p:nvSpPr>
        <p:spPr bwMode="auto">
          <a:xfrm>
            <a:off x="1116013" y="5661025"/>
            <a:ext cx="67691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Шестивагонный состав литературного метропоезда имеет художественное оформление с обозначением «Читающая Москва». </a:t>
            </a: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347913"/>
            <a:ext cx="4164013" cy="2808287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554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1388" y="908050"/>
            <a:ext cx="4257675" cy="2881313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6477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Голубой экспресс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586" name="Объект 2"/>
          <p:cNvSpPr>
            <a:spLocks noGrp="1"/>
          </p:cNvSpPr>
          <p:nvPr>
            <p:ph idx="1"/>
          </p:nvPr>
        </p:nvSpPr>
        <p:spPr>
          <a:xfrm>
            <a:off x="251520" y="4869160"/>
            <a:ext cx="9144000" cy="135731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dirty="0" smtClean="0">
                <a:latin typeface="Georgia" pitchFamily="18" charset="0"/>
              </a:rPr>
              <a:t>Московское метро обеспечивается вагонами отечественного производства. Их создаёт Мытищинский машиностроительный завод.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dirty="0" smtClean="0">
                <a:latin typeface="Georgia" pitchFamily="18" charset="0"/>
              </a:rPr>
              <a:t>В течении десятилетий происходила постепенная модернизация базовой модели вагона.</a:t>
            </a:r>
          </a:p>
        </p:txBody>
      </p:sp>
      <p:pic>
        <p:nvPicPr>
          <p:cNvPr id="67587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863" y="936625"/>
            <a:ext cx="5903912" cy="3922713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67588" name="TextBox 4"/>
          <p:cNvSpPr txBox="1">
            <a:spLocks noChangeArrowheads="1"/>
          </p:cNvSpPr>
          <p:nvPr/>
        </p:nvSpPr>
        <p:spPr bwMode="auto">
          <a:xfrm>
            <a:off x="684213" y="566738"/>
            <a:ext cx="7416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 </a:t>
            </a:r>
            <a:r>
              <a:rPr lang="ru-RU" dirty="0">
                <a:latin typeface="Georgia" pitchFamily="18" charset="0"/>
              </a:rPr>
              <a:t>Мытищинский машиностроительный завод «</a:t>
            </a:r>
            <a:r>
              <a:rPr lang="ru-RU" dirty="0" err="1">
                <a:latin typeface="Georgia" pitchFamily="18" charset="0"/>
              </a:rPr>
              <a:t>Метровагонмаш</a:t>
            </a:r>
            <a:r>
              <a:rPr lang="ru-RU" dirty="0">
                <a:latin typeface="Georgia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5128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Модернизация моделей подвижного состава </a:t>
            </a:r>
            <a:r>
              <a:rPr lang="ru-RU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осковского метрополитена</a:t>
            </a:r>
            <a:endParaRPr lang="ru-RU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03350" y="1773238"/>
          <a:ext cx="6096000" cy="4392615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Периоды модернизации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Типы вагонов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1930 – 1950 годы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«А»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«Б»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1960 – 1980 годы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«Еж»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«Еж 1»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1990 – 2000 годы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«81-717.5»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«Яуза»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2000 – 2013 годы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«Русич»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Тип «Ока»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Задачи</a:t>
            </a:r>
            <a:r>
              <a:rPr lang="ru-RU" smtClean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познакомить учащихся с наиболее значимыми фактами, событиями, цифрами Московского Метро;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исследовать процесс модернизации подвижного состава, повышение комфортабельности вагонов Московского Метро;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способствовать профориентации учащихся по профессиям, востребованным в Метро;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способствовать развитию  у участников проекта познавательных интересов, исследовательских навыков и умений работать в группе.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888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Тип «А»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1682" name="Объект 2"/>
          <p:cNvSpPr>
            <a:spLocks noGrp="1"/>
          </p:cNvSpPr>
          <p:nvPr>
            <p:ph idx="1"/>
          </p:nvPr>
        </p:nvSpPr>
        <p:spPr>
          <a:xfrm>
            <a:off x="468313" y="5805488"/>
            <a:ext cx="8548687" cy="85407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Первая двухвагонная секция была изготовлена в конце 1934 года. Электровагоны получили наименование типа А. </a:t>
            </a: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268413"/>
            <a:ext cx="5586413" cy="4195762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Тип «Еж» и «Еж 1»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3730" name="Объект 2"/>
          <p:cNvSpPr>
            <a:spLocks noGrp="1"/>
          </p:cNvSpPr>
          <p:nvPr>
            <p:ph idx="1"/>
          </p:nvPr>
        </p:nvSpPr>
        <p:spPr>
          <a:xfrm>
            <a:off x="539750" y="5516563"/>
            <a:ext cx="8229600" cy="1185862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В 1970 году начался выпуск вагонов по проекту «Еж». Первая партия вагонов поступила в эксплуатацию в депо «Выхино» Московского метрополитена.</a:t>
            </a:r>
          </a:p>
        </p:txBody>
      </p:sp>
      <p:pic>
        <p:nvPicPr>
          <p:cNvPr id="737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268413"/>
            <a:ext cx="6099175" cy="4067175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Модернизация подвижного состава</a:t>
            </a:r>
          </a:p>
        </p:txBody>
      </p:sp>
      <p:sp>
        <p:nvSpPr>
          <p:cNvPr id="75778" name="Объект 2"/>
          <p:cNvSpPr>
            <a:spLocks noGrp="1"/>
          </p:cNvSpPr>
          <p:nvPr>
            <p:ph idx="1"/>
          </p:nvPr>
        </p:nvSpPr>
        <p:spPr>
          <a:xfrm>
            <a:off x="146050" y="4508500"/>
            <a:ext cx="9144000" cy="1401763"/>
          </a:xfrm>
        </p:spPr>
        <p:txBody>
          <a:bodyPr/>
          <a:lstStyle/>
          <a:p>
            <a:pPr eaLnBrk="1" hangingPunct="1"/>
            <a:r>
              <a:rPr lang="ru-RU" sz="2200" dirty="0" smtClean="0">
                <a:latin typeface="Georgia" pitchFamily="18" charset="0"/>
              </a:rPr>
              <a:t>В процессе выпуска вагонов в конструкцию внесены различные изменения:</a:t>
            </a:r>
          </a:p>
          <a:p>
            <a:pPr eaLnBrk="1" hangingPunct="1"/>
            <a:r>
              <a:rPr lang="ru-RU" sz="2200" dirty="0" smtClean="0">
                <a:latin typeface="Georgia" pitchFamily="18" charset="0"/>
              </a:rPr>
              <a:t>Вместо одноместных сидений были установлены трёхместные сидения.</a:t>
            </a:r>
          </a:p>
          <a:p>
            <a:pPr eaLnBrk="1" hangingPunct="1"/>
            <a:r>
              <a:rPr lang="ru-RU" sz="2200" dirty="0" smtClean="0">
                <a:latin typeface="Georgia" pitchFamily="18" charset="0"/>
              </a:rPr>
              <a:t>Для обшивки пассажирского салона стал использоваться слоистый пластик.</a:t>
            </a:r>
          </a:p>
        </p:txBody>
      </p:sp>
      <p:pic>
        <p:nvPicPr>
          <p:cNvPr id="75779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223963"/>
            <a:ext cx="4902200" cy="3287712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75780" name="TextBox 4"/>
          <p:cNvSpPr txBox="1">
            <a:spLocks noChangeArrowheads="1"/>
          </p:cNvSpPr>
          <p:nvPr/>
        </p:nvSpPr>
        <p:spPr bwMode="auto">
          <a:xfrm>
            <a:off x="1725613" y="825500"/>
            <a:ext cx="56880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Вагон типа «Еж»      1970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Тип «81-717.5»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7826" name="Объект 2"/>
          <p:cNvSpPr>
            <a:spLocks noGrp="1"/>
          </p:cNvSpPr>
          <p:nvPr>
            <p:ph idx="1"/>
          </p:nvPr>
        </p:nvSpPr>
        <p:spPr>
          <a:xfrm>
            <a:off x="468313" y="5732463"/>
            <a:ext cx="8229600" cy="8985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dirty="0" smtClean="0">
                <a:latin typeface="Georgia" pitchFamily="18" charset="0"/>
              </a:rPr>
              <a:t>В 1993 году Мытищинский машиностроительный завод начал  выпускать номерные вагоны типа «81-717.5»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1154113"/>
            <a:ext cx="6792913" cy="4486275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313" y="115888"/>
            <a:ext cx="7858125" cy="4921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Модернизация подвижного состава</a:t>
            </a:r>
            <a:endParaRPr lang="ru-RU" sz="3200" b="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9874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2275" y="981075"/>
            <a:ext cx="5727700" cy="3816350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79875" name="Текст 5"/>
          <p:cNvSpPr>
            <a:spLocks noGrp="1"/>
          </p:cNvSpPr>
          <p:nvPr>
            <p:ph type="body" sz="half" idx="2"/>
          </p:nvPr>
        </p:nvSpPr>
        <p:spPr>
          <a:xfrm>
            <a:off x="684213" y="5013325"/>
            <a:ext cx="8147050" cy="1557338"/>
          </a:xfrm>
        </p:spPr>
        <p:txBody>
          <a:bodyPr/>
          <a:lstStyle/>
          <a:p>
            <a:pPr eaLnBrk="1" hangingPunct="1"/>
            <a:r>
              <a:rPr lang="ru-RU" sz="2200" dirty="0" smtClean="0">
                <a:latin typeface="Georgia" pitchFamily="18" charset="0"/>
              </a:rPr>
              <a:t>Для тепло и шумоизоляции в пассажирском салоне используется бумажно-слоистый пластик. Для всех окон используются полированные закалённые стёкла толщиной 6 мм. Пассажирские салоны освещаются люминесцентными светильниками. Сидения обиты мебельной тканью. </a:t>
            </a:r>
          </a:p>
          <a:p>
            <a:pPr eaLnBrk="1" hangingPunct="1"/>
            <a:endParaRPr lang="ru-RU" sz="2200" dirty="0" smtClean="0">
              <a:latin typeface="Georgia" pitchFamily="18" charset="0"/>
            </a:endParaRPr>
          </a:p>
        </p:txBody>
      </p:sp>
      <p:sp>
        <p:nvSpPr>
          <p:cNvPr id="79876" name="TextBox 7"/>
          <p:cNvSpPr txBox="1">
            <a:spLocks noChangeArrowheads="1"/>
          </p:cNvSpPr>
          <p:nvPr/>
        </p:nvSpPr>
        <p:spPr bwMode="auto">
          <a:xfrm>
            <a:off x="1979613" y="525463"/>
            <a:ext cx="4824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Вагон типа 81-540</a:t>
            </a:r>
            <a:r>
              <a:rPr lang="en-US">
                <a:latin typeface="Georgia" pitchFamily="18" charset="0"/>
              </a:rPr>
              <a:t>/</a:t>
            </a:r>
            <a:r>
              <a:rPr lang="ru-RU">
                <a:latin typeface="Georgia" pitchFamily="18" charset="0"/>
              </a:rPr>
              <a:t>541 </a:t>
            </a:r>
            <a:r>
              <a:rPr lang="en-US">
                <a:latin typeface="Georgia" pitchFamily="18" charset="0"/>
              </a:rPr>
              <a:t>   1997 </a:t>
            </a:r>
            <a:r>
              <a:rPr lang="ru-RU">
                <a:latin typeface="Georgia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Тип «Русич»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1922" name="Объект 2"/>
          <p:cNvSpPr>
            <a:spLocks noGrp="1"/>
          </p:cNvSpPr>
          <p:nvPr>
            <p:ph idx="1"/>
          </p:nvPr>
        </p:nvSpPr>
        <p:spPr>
          <a:xfrm>
            <a:off x="539750" y="5359400"/>
            <a:ext cx="8229600" cy="1400175"/>
          </a:xfrm>
        </p:spPr>
        <p:txBody>
          <a:bodyPr/>
          <a:lstStyle/>
          <a:p>
            <a:pPr eaLnBrk="1" hangingPunct="1"/>
            <a:r>
              <a:rPr lang="ru-RU" sz="2200" smtClean="0">
                <a:latin typeface="Georgia" pitchFamily="18" charset="0"/>
              </a:rPr>
              <a:t>С 2002 года «Метровагонмаш» начал выпуск составов типа «Русич». Состав используется на линиях метрополитена с открытыми участками путей, так как он пригоден к эксплуатации на зимнем воздухе.</a:t>
            </a:r>
          </a:p>
        </p:txBody>
      </p:sp>
      <p:pic>
        <p:nvPicPr>
          <p:cNvPr id="81923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4350" y="765175"/>
            <a:ext cx="6272213" cy="4594225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Тип «Ока»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3970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76375" y="1196975"/>
            <a:ext cx="6178550" cy="4103688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83971" name="Прямоугольник 4"/>
          <p:cNvSpPr>
            <a:spLocks noChangeArrowheads="1"/>
          </p:cNvSpPr>
          <p:nvPr/>
        </p:nvSpPr>
        <p:spPr bwMode="auto">
          <a:xfrm>
            <a:off x="1016000" y="5373688"/>
            <a:ext cx="7632700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Georgia" pitchFamily="18" charset="0"/>
              </a:rPr>
              <a:t>Составы введены в эксплуатацию 19 апреля 2012 года . Выпускаются заводом «Метровагонмаш» и курсируют на Калининской, Кольцевой, Серпуховско-Тимирязевской линиях Московского метро.</a:t>
            </a:r>
          </a:p>
          <a:p>
            <a:endParaRPr lang="ru-RU" sz="2200">
              <a:latin typeface="Georgia" pitchFamily="18" charset="0"/>
            </a:endParaRPr>
          </a:p>
          <a:p>
            <a:r>
              <a:rPr lang="ru-RU" sz="220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8"/>
            <a:ext cx="8229600" cy="777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Модернизация подвижного состава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6018" name="Объект 2"/>
          <p:cNvSpPr>
            <a:spLocks noGrp="1"/>
          </p:cNvSpPr>
          <p:nvPr>
            <p:ph idx="1"/>
          </p:nvPr>
        </p:nvSpPr>
        <p:spPr>
          <a:xfrm>
            <a:off x="301625" y="3716338"/>
            <a:ext cx="8589963" cy="2333625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Georgia" pitchFamily="18" charset="0"/>
              </a:rPr>
              <a:t>Пассажирский салон вагона оборудован восемью боковыми двухстворчатыми прислонно-сдвижными дверями.  Двери оборудованы системой защиты от зажатия пассажиров, световой и звуковой сигнализацией закрытия дверей. Пассажирские диваны имеют вандалостойкую полужесткую конструкцию. Салоны вагонов оборудованы цифровой информационной системой, системами видеонаблюдения, системой вентиляции, обеспечивающей обеззараживание воздуха. В салонах вагонов предусмотрено место для размещения одной инвалидной коляски или коляски для детей. </a:t>
            </a:r>
          </a:p>
        </p:txBody>
      </p:sp>
      <p:pic>
        <p:nvPicPr>
          <p:cNvPr id="86019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212850"/>
            <a:ext cx="3360737" cy="252095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86020" name="TextBox 4"/>
          <p:cNvSpPr txBox="1">
            <a:spLocks noChangeArrowheads="1"/>
          </p:cNvSpPr>
          <p:nvPr/>
        </p:nvSpPr>
        <p:spPr bwMode="auto">
          <a:xfrm>
            <a:off x="1920875" y="827088"/>
            <a:ext cx="496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Вагон типа «Ока»              2012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«Таинственный вагон»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Таинственный вагон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1124744"/>
            <a:ext cx="7392821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713" y="-90488"/>
            <a:ext cx="8229600" cy="114300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Сотрудники метро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0114" name="Объект 2"/>
          <p:cNvSpPr>
            <a:spLocks noGrp="1"/>
          </p:cNvSpPr>
          <p:nvPr>
            <p:ph idx="1"/>
          </p:nvPr>
        </p:nvSpPr>
        <p:spPr>
          <a:xfrm>
            <a:off x="468313" y="5589588"/>
            <a:ext cx="8229600" cy="10414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Наиболее значимая фигура в метро - это машинисты, которые передают эстафету следующим поколениям.</a:t>
            </a:r>
          </a:p>
        </p:txBody>
      </p:sp>
      <p:sp>
        <p:nvSpPr>
          <p:cNvPr id="90115" name="TextBox 3"/>
          <p:cNvSpPr txBox="1">
            <a:spLocks noChangeArrowheads="1"/>
          </p:cNvSpPr>
          <p:nvPr/>
        </p:nvSpPr>
        <p:spPr bwMode="auto">
          <a:xfrm>
            <a:off x="827088" y="692150"/>
            <a:ext cx="75612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Georgia" pitchFamily="18" charset="0"/>
              </a:rPr>
              <a:t>Машинисты 1936 года</a:t>
            </a:r>
            <a:r>
              <a:rPr lang="ru-RU">
                <a:latin typeface="Calibri" pitchFamily="34" charset="0"/>
              </a:rPr>
              <a:t>.</a:t>
            </a:r>
          </a:p>
          <a:p>
            <a:pPr algn="ctr"/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90116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6588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dirty="0" smtClean="0">
                <a:latin typeface="Georgia" pitchFamily="18" charset="0"/>
                <a:hlinkClick r:id="rId2" action="ppaction://hlinksldjump"/>
              </a:rPr>
              <a:t>Метро</a:t>
            </a:r>
            <a:endParaRPr lang="ru-RU" dirty="0" smtClean="0">
              <a:latin typeface="Georgia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dirty="0" smtClean="0">
                <a:latin typeface="Georgia" pitchFamily="18" charset="0"/>
                <a:hlinkClick r:id="rId3" action="ppaction://hlinksldjump"/>
              </a:rPr>
              <a:t>Московское метро в цифрах</a:t>
            </a:r>
            <a:endParaRPr lang="ru-RU" dirty="0" smtClean="0">
              <a:latin typeface="Georgia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dirty="0" smtClean="0">
                <a:solidFill>
                  <a:srgbClr val="000099"/>
                </a:solidFill>
                <a:latin typeface="Georgia" pitchFamily="18" charset="0"/>
                <a:hlinkClick r:id="rId4" action="ppaction://hlinksldjump"/>
              </a:rPr>
              <a:t>Голубой экспресс</a:t>
            </a:r>
            <a:endParaRPr lang="ru-RU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Сотрудники метро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Участник проекта Дудулин Илья провел опрос машинистов </a:t>
            </a:r>
            <a:r>
              <a:rPr lang="ru-RU" sz="4000" dirty="0" smtClean="0">
                <a:latin typeface="Georgia" pitchFamily="18" charset="0"/>
              </a:rPr>
              <a:t>Метрополитена</a:t>
            </a:r>
            <a:r>
              <a:rPr lang="ru-RU" sz="4000" dirty="0">
                <a:latin typeface="Georgia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Цель: выяснить специфику работы машиниста электропоезда метро</a:t>
            </a:r>
            <a:r>
              <a:rPr lang="ru-RU" sz="4000" dirty="0" smtClean="0">
                <a:latin typeface="Georgia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Georgia" pitchFamily="18" charset="0"/>
              </a:rPr>
              <a:t>Анкета для опроса машинистов</a:t>
            </a:r>
            <a:r>
              <a:rPr lang="ru-RU" sz="46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Georgia" pitchFamily="18" charset="0"/>
              </a:rPr>
              <a:t>1) Сколько лет вы работаете в </a:t>
            </a:r>
            <a:r>
              <a:rPr lang="ru-RU" dirty="0" smtClean="0">
                <a:latin typeface="Georgia" pitchFamily="18" charset="0"/>
              </a:rPr>
              <a:t>метро</a:t>
            </a:r>
            <a:r>
              <a:rPr lang="ru-RU" dirty="0">
                <a:latin typeface="Georgia" pitchFamily="18" charset="0"/>
              </a:rPr>
              <a:t>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Georgia" pitchFamily="18" charset="0"/>
              </a:rPr>
              <a:t>2) Где можно получить </a:t>
            </a:r>
            <a:r>
              <a:rPr lang="ru-RU" dirty="0" smtClean="0">
                <a:latin typeface="Georgia" pitchFamily="18" charset="0"/>
              </a:rPr>
              <a:t>профессию </a:t>
            </a:r>
            <a:r>
              <a:rPr lang="ru-RU" dirty="0">
                <a:latin typeface="Georgia" pitchFamily="18" charset="0"/>
              </a:rPr>
              <a:t>"Машинист электропоезда</a:t>
            </a:r>
            <a:r>
              <a:rPr lang="ru-RU" dirty="0" smtClean="0">
                <a:latin typeface="Georgia" pitchFamily="18" charset="0"/>
              </a:rPr>
              <a:t>"?</a:t>
            </a:r>
            <a:endParaRPr lang="ru-RU" dirty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Georgia" pitchFamily="18" charset="0"/>
              </a:rPr>
              <a:t>3) Чем нравится эта </a:t>
            </a:r>
            <a:r>
              <a:rPr lang="ru-RU" dirty="0" smtClean="0">
                <a:latin typeface="Georgia" pitchFamily="18" charset="0"/>
              </a:rPr>
              <a:t>профессия?</a:t>
            </a:r>
            <a:endParaRPr lang="ru-RU" dirty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Georgia" pitchFamily="18" charset="0"/>
              </a:rPr>
              <a:t>4) Что вам нравится и не нравится в М</a:t>
            </a:r>
            <a:r>
              <a:rPr lang="ru-RU" dirty="0" smtClean="0">
                <a:latin typeface="Georgia" pitchFamily="18" charset="0"/>
              </a:rPr>
              <a:t>осковском метрополитене?</a:t>
            </a:r>
            <a:endParaRPr lang="ru-RU" dirty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Georgia" pitchFamily="18" charset="0"/>
              </a:rPr>
              <a:t>5) Есть ли какое-нибудь другое </a:t>
            </a:r>
            <a:r>
              <a:rPr lang="ru-RU" dirty="0" smtClean="0">
                <a:latin typeface="Georgia" pitchFamily="18" charset="0"/>
              </a:rPr>
              <a:t>метро, </a:t>
            </a:r>
            <a:r>
              <a:rPr lang="ru-RU" dirty="0">
                <a:latin typeface="Georgia" pitchFamily="18" charset="0"/>
              </a:rPr>
              <a:t>которое вам нравится </a:t>
            </a:r>
            <a:r>
              <a:rPr lang="ru-RU" dirty="0" smtClean="0">
                <a:latin typeface="Georgia" pitchFamily="18" charset="0"/>
              </a:rPr>
              <a:t>больше?</a:t>
            </a:r>
            <a:endParaRPr lang="ru-RU" dirty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Georgia" pitchFamily="18" charset="0"/>
              </a:rPr>
              <a:t>6) Чем отличается номерной поезд от </a:t>
            </a:r>
            <a:r>
              <a:rPr lang="ru-RU" dirty="0" smtClean="0">
                <a:latin typeface="Georgia" pitchFamily="18" charset="0"/>
              </a:rPr>
              <a:t>обычного? </a:t>
            </a:r>
            <a:endParaRPr lang="ru-RU" dirty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Georgia" pitchFamily="18" charset="0"/>
              </a:rPr>
              <a:t>7) На </a:t>
            </a:r>
            <a:r>
              <a:rPr lang="ru-RU" dirty="0">
                <a:latin typeface="Georgia" pitchFamily="18" charset="0"/>
              </a:rPr>
              <a:t>какой вы линии </a:t>
            </a:r>
            <a:r>
              <a:rPr lang="ru-RU" dirty="0" smtClean="0">
                <a:latin typeface="Georgia" pitchFamily="18" charset="0"/>
              </a:rPr>
              <a:t>московского метрополитена работаете?</a:t>
            </a:r>
            <a:endParaRPr lang="ru-RU" dirty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Georgia" pitchFamily="18" charset="0"/>
              </a:rPr>
              <a:t>8) </a:t>
            </a:r>
            <a:r>
              <a:rPr lang="ru-RU" dirty="0">
                <a:latin typeface="Georgia" pitchFamily="18" charset="0"/>
              </a:rPr>
              <a:t>Какой у вас </a:t>
            </a:r>
            <a:r>
              <a:rPr lang="ru-RU" dirty="0" smtClean="0">
                <a:latin typeface="Georgia" pitchFamily="18" charset="0"/>
              </a:rPr>
              <a:t>поезд</a:t>
            </a:r>
            <a:r>
              <a:rPr lang="ru-RU" dirty="0">
                <a:latin typeface="Georgia" pitchFamily="18" charset="0"/>
              </a:rPr>
              <a:t>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Georgia" pitchFamily="18" charset="0"/>
              </a:rPr>
              <a:t>9) Какое </a:t>
            </a:r>
            <a:r>
              <a:rPr lang="ru-RU" dirty="0">
                <a:latin typeface="Georgia" pitchFamily="18" charset="0"/>
              </a:rPr>
              <a:t>у вас </a:t>
            </a:r>
            <a:r>
              <a:rPr lang="ru-RU" dirty="0" smtClean="0">
                <a:latin typeface="Georgia" pitchFamily="18" charset="0"/>
              </a:rPr>
              <a:t>депо</a:t>
            </a:r>
            <a:r>
              <a:rPr lang="ru-RU" dirty="0">
                <a:latin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Машинисты метро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4210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412875"/>
            <a:ext cx="4992687" cy="3744913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94211" name="TextBox 4"/>
          <p:cNvSpPr txBox="1">
            <a:spLocks noChangeArrowheads="1"/>
          </p:cNvSpPr>
          <p:nvPr/>
        </p:nvSpPr>
        <p:spPr bwMode="auto">
          <a:xfrm>
            <a:off x="438150" y="5157788"/>
            <a:ext cx="3241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Михаил Болучевский</a:t>
            </a:r>
          </a:p>
        </p:txBody>
      </p:sp>
      <p:pic>
        <p:nvPicPr>
          <p:cNvPr id="94212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3086100"/>
            <a:ext cx="4643438" cy="348615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94213" name="TextBox 6"/>
          <p:cNvSpPr txBox="1">
            <a:spLocks noChangeArrowheads="1"/>
          </p:cNvSpPr>
          <p:nvPr/>
        </p:nvSpPr>
        <p:spPr bwMode="auto">
          <a:xfrm>
            <a:off x="5867400" y="2716213"/>
            <a:ext cx="3168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Станислав Клещерев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Сотрудники метро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62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dirty="0" smtClean="0">
                <a:latin typeface="Georgia" pitchFamily="18" charset="0"/>
              </a:rPr>
              <a:t>Результаты: </a:t>
            </a:r>
          </a:p>
          <a:p>
            <a:pPr marL="0" indent="0" eaLnBrk="1" hangingPunct="1"/>
            <a:r>
              <a:rPr lang="ru-RU" sz="2200" dirty="0" smtClean="0">
                <a:latin typeface="Georgia" pitchFamily="18" charset="0"/>
              </a:rPr>
              <a:t>Стаж работы машинистов 6-8 лет</a:t>
            </a:r>
          </a:p>
          <a:p>
            <a:pPr marL="0" indent="0" eaLnBrk="1" hangingPunct="1"/>
            <a:r>
              <a:rPr lang="ru-RU" sz="2200" dirty="0" smtClean="0">
                <a:latin typeface="Georgia" pitchFamily="18" charset="0"/>
              </a:rPr>
              <a:t>Нравится профессия, так как она востребована и нужна людям. Нравится четкая организация труда.</a:t>
            </a:r>
          </a:p>
          <a:p>
            <a:pPr marL="0" indent="0" eaLnBrk="1" hangingPunct="1"/>
            <a:r>
              <a:rPr lang="ru-RU" sz="2200" dirty="0" smtClean="0">
                <a:latin typeface="Georgia" pitchFamily="18" charset="0"/>
              </a:rPr>
              <a:t>Гибкий график, высокая заработная плата, льготная пенсия и бесплатный проезд на метро.</a:t>
            </a:r>
          </a:p>
          <a:p>
            <a:pPr marL="0" indent="0" eaLnBrk="1" hangingPunct="1"/>
            <a:r>
              <a:rPr lang="ru-RU" sz="2200" dirty="0" smtClean="0">
                <a:latin typeface="Georgia" pitchFamily="18" charset="0"/>
              </a:rPr>
              <a:t>Нравятся умные и понимающие пассажиры, но машинисты отмечают низкую культуру некоторых пассажиров. </a:t>
            </a:r>
          </a:p>
          <a:p>
            <a:pPr marL="0" indent="0" eaLnBrk="1" hangingPunct="1"/>
            <a:r>
              <a:rPr lang="ru-RU" sz="2200" dirty="0" smtClean="0">
                <a:latin typeface="Georgia" pitchFamily="18" charset="0"/>
              </a:rPr>
              <a:t>Все машинисты получили профессию в «Учебно-производственном центре» московского метро.</a:t>
            </a:r>
          </a:p>
          <a:p>
            <a:pPr marL="0" indent="0" eaLnBrk="1" hangingPunct="1"/>
            <a:endParaRPr lang="ru-RU" sz="2200" dirty="0" smtClean="0">
              <a:latin typeface="Georgia" pitchFamily="18" charset="0"/>
            </a:endParaRPr>
          </a:p>
          <a:p>
            <a:pPr marL="0" indent="0" eaLnBrk="1" hangingPunct="1"/>
            <a:endParaRPr lang="ru-RU" sz="2200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1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центр</a:t>
            </a:r>
          </a:p>
        </p:txBody>
      </p:sp>
      <p:sp>
        <p:nvSpPr>
          <p:cNvPr id="98306" name="Объект 2"/>
          <p:cNvSpPr>
            <a:spLocks noGrp="1"/>
          </p:cNvSpPr>
          <p:nvPr>
            <p:ph idx="1"/>
          </p:nvPr>
        </p:nvSpPr>
        <p:spPr>
          <a:xfrm>
            <a:off x="539750" y="5445125"/>
            <a:ext cx="8229600" cy="12795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Профессию «машинист электропоезда» можно получить в Учебно-производственном центре № 278 при Московском метрополитене.</a:t>
            </a:r>
          </a:p>
        </p:txBody>
      </p:sp>
      <p:pic>
        <p:nvPicPr>
          <p:cNvPr id="983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038225"/>
            <a:ext cx="5832475" cy="4383088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центр</a:t>
            </a:r>
          </a:p>
        </p:txBody>
      </p:sp>
      <p:sp>
        <p:nvSpPr>
          <p:cNvPr id="100354" name="Объект 2"/>
          <p:cNvSpPr>
            <a:spLocks noGrp="1"/>
          </p:cNvSpPr>
          <p:nvPr>
            <p:ph idx="1"/>
          </p:nvPr>
        </p:nvSpPr>
        <p:spPr>
          <a:xfrm>
            <a:off x="539750" y="5329238"/>
            <a:ext cx="8229600" cy="132873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Учебно-производственный центр осуществляет подготовку, переподготовку и повышение квалификации по 27 профессиям в соответствии с потребностями Московского метрополитена.</a:t>
            </a:r>
          </a:p>
        </p:txBody>
      </p:sp>
      <p:pic>
        <p:nvPicPr>
          <p:cNvPr id="1003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836613"/>
            <a:ext cx="5976938" cy="4491037"/>
          </a:xfrm>
          <a:prstGeom prst="rect">
            <a:avLst/>
          </a:prstGeom>
          <a:solidFill>
            <a:srgbClr val="7030A0"/>
          </a:solidFill>
          <a:ln w="127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центр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2402" name="Объект 2"/>
          <p:cNvSpPr>
            <a:spLocks noGrp="1"/>
          </p:cNvSpPr>
          <p:nvPr>
            <p:ph idx="1"/>
          </p:nvPr>
        </p:nvSpPr>
        <p:spPr>
          <a:xfrm>
            <a:off x="384175" y="4724400"/>
            <a:ext cx="8229600" cy="16176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В Учебно-производственном центре готовят машинистов и помощников машинистов электропоездов, дежурных по станции, дежурных по посту централизации, машинистов эскалаторов, электромонтеров, контролеров автоматических пропускных пунктов, электромонтеров СЦБ и связи и других специалистов.</a:t>
            </a:r>
          </a:p>
        </p:txBody>
      </p:sp>
      <p:pic>
        <p:nvPicPr>
          <p:cNvPr id="102403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3" y="692150"/>
            <a:ext cx="2798762" cy="403225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2404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692150"/>
            <a:ext cx="4935538" cy="3290888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1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центр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021388"/>
            <a:ext cx="8229600" cy="681037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Georgia" pitchFamily="18" charset="0"/>
              </a:rPr>
              <a:t>В Учебно-производственном центре </a:t>
            </a:r>
            <a:r>
              <a:rPr lang="ru-RU" dirty="0" smtClean="0">
                <a:latin typeface="Georgia" pitchFamily="18" charset="0"/>
              </a:rPr>
              <a:t>аудитории оснащены всеми видами оборудования </a:t>
            </a:r>
            <a:r>
              <a:rPr lang="ru-RU" dirty="0">
                <a:latin typeface="Georgia" pitchFamily="18" charset="0"/>
              </a:rPr>
              <a:t>вагонов метрополитена.</a:t>
            </a:r>
          </a:p>
        </p:txBody>
      </p:sp>
      <p:pic>
        <p:nvPicPr>
          <p:cNvPr id="10445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981075"/>
            <a:ext cx="6553200" cy="4924425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Заголовок 1"/>
          <p:cNvSpPr>
            <a:spLocks noGrp="1"/>
          </p:cNvSpPr>
          <p:nvPr>
            <p:ph type="title"/>
          </p:nvPr>
        </p:nvSpPr>
        <p:spPr>
          <a:xfrm>
            <a:off x="900113" y="5589588"/>
            <a:ext cx="7437437" cy="458787"/>
          </a:xfrm>
        </p:spPr>
        <p:txBody>
          <a:bodyPr/>
          <a:lstStyle/>
          <a:p>
            <a:pPr eaLnBrk="1" hangingPunct="1"/>
            <a:r>
              <a:rPr lang="ru-RU" sz="1600" smtClean="0">
                <a:latin typeface="Georgia" pitchFamily="18" charset="0"/>
              </a:rPr>
              <a:t>Автоматизированный контрольно-пропускной пункт</a:t>
            </a:r>
          </a:p>
        </p:txBody>
      </p:sp>
      <p:sp>
        <p:nvSpPr>
          <p:cNvPr id="106498" name="Объект 2"/>
          <p:cNvSpPr>
            <a:spLocks noGrp="1"/>
          </p:cNvSpPr>
          <p:nvPr>
            <p:ph idx="1"/>
          </p:nvPr>
        </p:nvSpPr>
        <p:spPr>
          <a:xfrm>
            <a:off x="611188" y="6045200"/>
            <a:ext cx="8229600" cy="7842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Разработаны и внедрены уникальные модели тренажеров, моделирующие работу пневматических приборов. </a:t>
            </a:r>
          </a:p>
        </p:txBody>
      </p:sp>
      <p:pic>
        <p:nvPicPr>
          <p:cNvPr id="1064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908050"/>
            <a:ext cx="6697663" cy="4745038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06500" name="TextBox 4"/>
          <p:cNvSpPr txBox="1">
            <a:spLocks noChangeArrowheads="1"/>
          </p:cNvSpPr>
          <p:nvPr/>
        </p:nvSpPr>
        <p:spPr bwMode="auto">
          <a:xfrm>
            <a:off x="1535113" y="184150"/>
            <a:ext cx="66960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omic Sans MS" pitchFamily="66" charset="0"/>
              </a:rPr>
              <a:t>Учебно-производственный центр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1270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центр</a:t>
            </a:r>
          </a:p>
        </p:txBody>
      </p:sp>
      <p:sp>
        <p:nvSpPr>
          <p:cNvPr id="108546" name="Объект 2"/>
          <p:cNvSpPr>
            <a:spLocks noGrp="1"/>
          </p:cNvSpPr>
          <p:nvPr>
            <p:ph idx="1"/>
          </p:nvPr>
        </p:nvSpPr>
        <p:spPr>
          <a:xfrm>
            <a:off x="496888" y="5589588"/>
            <a:ext cx="8229600" cy="11525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В аудиториях установлены действующие модели кабины управления вагонов, силовые электрические аппараты, электрические схемы вагонов и другое оборудование.</a:t>
            </a:r>
          </a:p>
        </p:txBody>
      </p:sp>
      <p:pic>
        <p:nvPicPr>
          <p:cNvPr id="1085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196975"/>
            <a:ext cx="5567363" cy="4176713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688" y="-100013"/>
            <a:ext cx="8229600" cy="114300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центр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688" y="5456238"/>
            <a:ext cx="8229600" cy="1401762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Georgia" pitchFamily="18" charset="0"/>
              </a:rPr>
              <a:t>Особое внимание уделяется профессиям, востребованным в службе движения и службе пути. Имеются многочисленные модели действующего оборудования, светофоров и автостопов, пультов управления стрелками и сигналами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05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052513"/>
            <a:ext cx="5545137" cy="4005262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Метрополитен</a:t>
            </a:r>
            <a:b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(понятие)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Название Метрополитен (от английского-столичный) появилось в Лондоне. Первую в мире подземную городскую железную дорогу длинной 3,6 километра построила компания </a:t>
            </a:r>
            <a:r>
              <a:rPr lang="it-IT" sz="2200" dirty="0"/>
              <a:t>«Metropolitan Railway»</a:t>
            </a:r>
            <a:endParaRPr lang="ru-RU" sz="2000" dirty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Georgia" pitchFamily="18" charset="0"/>
              </a:rPr>
              <a:t>Сегодня в разных городах метро называют по-разному: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в Лондоне-</a:t>
            </a:r>
            <a:r>
              <a:rPr lang="en-US" sz="2000" dirty="0">
                <a:latin typeface="Georgia" pitchFamily="18" charset="0"/>
              </a:rPr>
              <a:t>tube</a:t>
            </a:r>
            <a:r>
              <a:rPr lang="ru-RU" sz="2000" dirty="0">
                <a:latin typeface="Georgia" pitchFamily="18" charset="0"/>
              </a:rPr>
              <a:t> (трубой),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в Нью-Йорке-</a:t>
            </a:r>
            <a:r>
              <a:rPr lang="en-US" sz="2000" dirty="0">
                <a:latin typeface="Georgia" pitchFamily="18" charset="0"/>
              </a:rPr>
              <a:t>subway (</a:t>
            </a:r>
            <a:r>
              <a:rPr lang="ru-RU" sz="2000" dirty="0">
                <a:latin typeface="Georgia" pitchFamily="18" charset="0"/>
              </a:rPr>
              <a:t>метро)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в Париже и Москве-</a:t>
            </a:r>
            <a:r>
              <a:rPr lang="en-US" sz="2000" dirty="0">
                <a:latin typeface="Georgia" pitchFamily="18" charset="0"/>
              </a:rPr>
              <a:t>métro</a:t>
            </a:r>
            <a:r>
              <a:rPr lang="ru-RU" sz="2000" dirty="0">
                <a:latin typeface="Georgia" pitchFamily="18" charset="0"/>
              </a:rPr>
              <a:t> и метро</a:t>
            </a:r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375" y="3395663"/>
            <a:ext cx="38576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5"/>
          <p:cNvSpPr>
            <a:spLocks noChangeArrowheads="1"/>
          </p:cNvSpPr>
          <p:nvPr/>
        </p:nvSpPr>
        <p:spPr bwMode="auto">
          <a:xfrm>
            <a:off x="4573588" y="6272213"/>
            <a:ext cx="45704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>
                <a:latin typeface="Calibri" pitchFamily="34" charset="0"/>
              </a:rPr>
              <a:t>1863г. Лондон. Первая в мире линия метро</a:t>
            </a:r>
            <a:r>
              <a:rPr lang="ru-RU" b="1">
                <a:latin typeface="Calibri" pitchFamily="34" charset="0"/>
              </a:rPr>
              <a:t>.</a:t>
            </a:r>
            <a:r>
              <a:rPr lang="ru-RU">
                <a:latin typeface="Calibri" pitchFamily="34" charset="0"/>
              </a:rPr>
              <a:t> </a:t>
            </a:r>
          </a:p>
        </p:txBody>
      </p:sp>
      <p:sp>
        <p:nvSpPr>
          <p:cNvPr id="4" name="Управляющая кнопка: в начало 3">
            <a:hlinkClick r:id="rId3" action="ppaction://hlinksldjump" highlightClick="1"/>
          </p:cNvPr>
          <p:cNvSpPr/>
          <p:nvPr/>
        </p:nvSpPr>
        <p:spPr>
          <a:xfrm>
            <a:off x="179388" y="6451600"/>
            <a:ext cx="288925" cy="29051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Учебно-производственный </a:t>
            </a: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2642" name="Объект 2"/>
          <p:cNvSpPr>
            <a:spLocks noGrp="1"/>
          </p:cNvSpPr>
          <p:nvPr>
            <p:ph idx="1"/>
          </p:nvPr>
        </p:nvSpPr>
        <p:spPr>
          <a:xfrm>
            <a:off x="179388" y="4581525"/>
            <a:ext cx="8856662" cy="11811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За 2010 год Учебно-производственным центром было подготовлено 4674 человека, из которых: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подготовка и переподготовка работников метрополитена – 922 человека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повышение квалификации работников метрополитена – 814 человек</a:t>
            </a:r>
          </a:p>
        </p:txBody>
      </p:sp>
      <p:pic>
        <p:nvPicPr>
          <p:cNvPr id="1126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981075"/>
            <a:ext cx="3054350" cy="349885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13" y="-317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Наиболее часто задаваемые вопросы машинистам  метро</a:t>
            </a:r>
            <a:endParaRPr lang="ru-RU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4690" name="Объект 2"/>
          <p:cNvSpPr>
            <a:spLocks noGrp="1"/>
          </p:cNvSpPr>
          <p:nvPr>
            <p:ph idx="1"/>
          </p:nvPr>
        </p:nvSpPr>
        <p:spPr>
          <a:xfrm>
            <a:off x="457200" y="4076700"/>
            <a:ext cx="8229600" cy="25209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Какова максимальная допустимая скорость в московском метрополитене?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Georgia" pitchFamily="18" charset="0"/>
              </a:rPr>
              <a:t>Ответ: 90 км/ч-это конструкционная скорость, а максимально допустимая-80км/ч.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Georgia" pitchFamily="18" charset="0"/>
              </a:rPr>
              <a:t>При превышении скорости 80км/ч система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Georgia" pitchFamily="18" charset="0"/>
              </a:rPr>
              <a:t>АРС автоматически даёт команду на торможение. </a:t>
            </a:r>
          </a:p>
        </p:txBody>
      </p:sp>
      <p:sp>
        <p:nvSpPr>
          <p:cNvPr id="114691" name="TextBox 3"/>
          <p:cNvSpPr txBox="1">
            <a:spLocks noChangeArrowheads="1"/>
          </p:cNvSpPr>
          <p:nvPr/>
        </p:nvSpPr>
        <p:spPr bwMode="auto">
          <a:xfrm>
            <a:off x="4319588" y="3413125"/>
            <a:ext cx="4824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</a:t>
            </a:r>
            <a:r>
              <a:rPr lang="ru-RU">
                <a:latin typeface="Georgia" pitchFamily="18" charset="0"/>
              </a:rPr>
              <a:t>Отвечает Максим Пикулин</a:t>
            </a:r>
          </a:p>
        </p:txBody>
      </p:sp>
      <p:pic>
        <p:nvPicPr>
          <p:cNvPr id="114692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222375"/>
            <a:ext cx="3835400" cy="255905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Наиболее часто задаваемые вопросы машинистам метро</a:t>
            </a:r>
          </a:p>
        </p:txBody>
      </p:sp>
      <p:sp>
        <p:nvSpPr>
          <p:cNvPr id="116738" name="Объект 2"/>
          <p:cNvSpPr>
            <a:spLocks noGrp="1"/>
          </p:cNvSpPr>
          <p:nvPr>
            <p:ph idx="1"/>
          </p:nvPr>
        </p:nvSpPr>
        <p:spPr>
          <a:xfrm>
            <a:off x="539750" y="4797425"/>
            <a:ext cx="8229600" cy="18288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Georgia" pitchFamily="18" charset="0"/>
              </a:rPr>
              <a:t>Как правильно называется и какое имеет назначение находящийся в кабине поезда руль/штурвал?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Georgia" pitchFamily="18" charset="0"/>
              </a:rPr>
              <a:t>Ответ: </a:t>
            </a:r>
            <a:r>
              <a:rPr lang="en-US" sz="2200" i="1" smtClean="0">
                <a:latin typeface="Georgia" pitchFamily="18" charset="0"/>
              </a:rPr>
              <a:t>“</a:t>
            </a:r>
            <a:r>
              <a:rPr lang="ru-RU" sz="2200" i="1" smtClean="0">
                <a:latin typeface="Georgia" pitchFamily="18" charset="0"/>
              </a:rPr>
              <a:t>руль</a:t>
            </a:r>
            <a:r>
              <a:rPr lang="en-US" sz="2200" i="1" smtClean="0">
                <a:latin typeface="Georgia" pitchFamily="18" charset="0"/>
              </a:rPr>
              <a:t>”</a:t>
            </a:r>
            <a:r>
              <a:rPr lang="ru-RU" sz="2200" i="1" smtClean="0">
                <a:latin typeface="Georgia" pitchFamily="18" charset="0"/>
              </a:rPr>
              <a:t> имеет то же назначение, что и в электропоездах в наземке - это ручной тормоз. </a:t>
            </a:r>
          </a:p>
        </p:txBody>
      </p:sp>
      <p:pic>
        <p:nvPicPr>
          <p:cNvPr id="116739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341438"/>
            <a:ext cx="4824413" cy="3208337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16740" name="TextBox 4"/>
          <p:cNvSpPr txBox="1">
            <a:spLocks noChangeArrowheads="1"/>
          </p:cNvSpPr>
          <p:nvPr/>
        </p:nvSpPr>
        <p:spPr bwMode="auto">
          <a:xfrm>
            <a:off x="5435600" y="4549775"/>
            <a:ext cx="2592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Кабина машиниста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Наиболее часто задаваемые вопросы машинистам метро</a:t>
            </a:r>
          </a:p>
        </p:txBody>
      </p:sp>
      <p:sp>
        <p:nvSpPr>
          <p:cNvPr id="118786" name="Объект 2"/>
          <p:cNvSpPr>
            <a:spLocks noGrp="1"/>
          </p:cNvSpPr>
          <p:nvPr>
            <p:ph idx="1"/>
          </p:nvPr>
        </p:nvSpPr>
        <p:spPr>
          <a:xfrm>
            <a:off x="457200" y="1566863"/>
            <a:ext cx="8229600" cy="28702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3000" smtClean="0">
                <a:latin typeface="Georgia" pitchFamily="18" charset="0"/>
              </a:rPr>
              <a:t>Может ли женщина работать машинистом?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Georgia" pitchFamily="18" charset="0"/>
              </a:rPr>
              <a:t>Ответ: Постановление правительства РФ №162 «Перечень тяжёлых работ и работ с вредными или опасными условиями труда, при выполнении которых запрещается использование труда женщин» запрещает женщинам работать машинистом. Но есть исключение - это Наталья Владимировна Корниенко.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Женщина машинист 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083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700213"/>
            <a:ext cx="6034087" cy="4525962"/>
          </a:xfrm>
          <a:solidFill>
            <a:srgbClr val="7030A0"/>
          </a:solidFill>
          <a:ln>
            <a:solidFill>
              <a:srgbClr val="7030A0"/>
            </a:solidFill>
          </a:ln>
        </p:spPr>
      </p:pic>
      <p:sp>
        <p:nvSpPr>
          <p:cNvPr id="120835" name="Прямоугольник 4"/>
          <p:cNvSpPr>
            <a:spLocks noChangeArrowheads="1"/>
          </p:cNvSpPr>
          <p:nvPr/>
        </p:nvSpPr>
        <p:spPr bwMode="auto">
          <a:xfrm>
            <a:off x="2484438" y="1125538"/>
            <a:ext cx="4021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Georgia" pitchFamily="18" charset="0"/>
              </a:rPr>
              <a:t>Наталья Владимировна Корниенко</a:t>
            </a:r>
          </a:p>
        </p:txBody>
      </p:sp>
      <p:sp>
        <p:nvSpPr>
          <p:cNvPr id="120836" name="TextBox 5"/>
          <p:cNvSpPr txBox="1">
            <a:spLocks noChangeArrowheads="1"/>
          </p:cNvSpPr>
          <p:nvPr/>
        </p:nvSpPr>
        <p:spPr bwMode="auto">
          <a:xfrm>
            <a:off x="5003800" y="6381750"/>
            <a:ext cx="4140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Станция метро «Воробьёвы горы»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3365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Наиболее часто задаваемые вопросы машинистам метро</a:t>
            </a:r>
          </a:p>
        </p:txBody>
      </p:sp>
      <p:sp>
        <p:nvSpPr>
          <p:cNvPr id="122882" name="Объект 2"/>
          <p:cNvSpPr>
            <a:spLocks noGrp="1"/>
          </p:cNvSpPr>
          <p:nvPr>
            <p:ph idx="1"/>
          </p:nvPr>
        </p:nvSpPr>
        <p:spPr>
          <a:xfrm>
            <a:off x="539750" y="4365625"/>
            <a:ext cx="8229600" cy="23320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Как проверяют рельсы на наличие повреждений?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Georgia" pitchFamily="18" charset="0"/>
              </a:rPr>
              <a:t>Ответ: визуально на наличие трещин, изломов, сколов и других видимых глазом дефектов рельсов, проверка выполняется обходчиками пути. Дефектоскопом (ультразвуковым) проверяются скрытые дефекты, брак.</a:t>
            </a:r>
          </a:p>
        </p:txBody>
      </p:sp>
      <p:pic>
        <p:nvPicPr>
          <p:cNvPr id="122883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908050"/>
            <a:ext cx="2303462" cy="346075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22884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1504950"/>
            <a:ext cx="3024188" cy="2268538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22885" name="TextBox 7"/>
          <p:cNvSpPr txBox="1">
            <a:spLocks noChangeArrowheads="1"/>
          </p:cNvSpPr>
          <p:nvPr/>
        </p:nvSpPr>
        <p:spPr bwMode="auto">
          <a:xfrm>
            <a:off x="2484438" y="3776663"/>
            <a:ext cx="48244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Обходчики пути в московском метрополитене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из жизни машиниста московского метрополитена</a:t>
            </a:r>
            <a:endParaRPr lang="ru-RU" dirty="0"/>
          </a:p>
        </p:txBody>
      </p:sp>
      <p:pic>
        <p:nvPicPr>
          <p:cNvPr id="8" name="Финал_Машинист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556792"/>
            <a:ext cx="6720747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54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latin typeface="Georgia" pitchFamily="18" charset="0"/>
              </a:rPr>
              <a:t>Метро - это </a:t>
            </a:r>
            <a:r>
              <a:rPr lang="ru-RU" sz="2200" dirty="0">
                <a:latin typeface="Georgia" pitchFamily="18" charset="0"/>
              </a:rPr>
              <a:t>мощнейшее транспортное предприятие, и сложная технологическая система, и бесконечная художественная галерея, и колоссальный историко-архитектурный ансамбль, и уникальный геологический музей.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>
                <a:latin typeface="Georgia" pitchFamily="18" charset="0"/>
              </a:rPr>
              <a:t>Метро постоянно вбирает в себя последние достижения во всех отраслях и видах </a:t>
            </a:r>
            <a:r>
              <a:rPr lang="ru-RU" sz="2200" dirty="0" smtClean="0">
                <a:latin typeface="Georgia" pitchFamily="18" charset="0"/>
              </a:rPr>
              <a:t>знания - </a:t>
            </a:r>
            <a:r>
              <a:rPr lang="ru-RU" sz="2200" dirty="0">
                <a:latin typeface="Georgia" pitchFamily="18" charset="0"/>
              </a:rPr>
              <a:t>науки, техники, искусства.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latin typeface="Comic Sans MS" pitchFamily="66" charset="0"/>
              </a:rPr>
              <a:t>Источники</a:t>
            </a:r>
            <a:r>
              <a:rPr lang="ru-RU" sz="3200" smtClean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4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Georgia" pitchFamily="18" charset="0"/>
              </a:rPr>
              <a:t>1. М.С </a:t>
            </a:r>
            <a:r>
              <a:rPr lang="ru-RU" sz="4000" dirty="0">
                <a:latin typeface="Georgia" pitchFamily="18" charset="0"/>
              </a:rPr>
              <a:t>Наумов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Под семью холмами: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Прошлое и настоящее московского метро.-М.: АНО ИЦ «Москвоведение»; ОАО «Московские учебники», 2010.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dirty="0" smtClean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Georgia" pitchFamily="18" charset="0"/>
              </a:rPr>
              <a:t>2. </a:t>
            </a:r>
            <a:r>
              <a:rPr lang="ru-RU" sz="4000" dirty="0">
                <a:latin typeface="Georgia" pitchFamily="18" charset="0"/>
              </a:rPr>
              <a:t>Интернет-ресурсы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>
                <a:latin typeface="Georgia" pitchFamily="18" charset="0"/>
              </a:rPr>
              <a:t>Vk</a:t>
            </a:r>
            <a:r>
              <a:rPr lang="ru-RU" sz="4000" dirty="0">
                <a:latin typeface="Georgia" pitchFamily="18" charset="0"/>
              </a:rPr>
              <a:t>.</a:t>
            </a:r>
            <a:r>
              <a:rPr lang="en-US" sz="4000" dirty="0">
                <a:latin typeface="Georgia" pitchFamily="18" charset="0"/>
              </a:rPr>
              <a:t>com</a:t>
            </a:r>
            <a:r>
              <a:rPr lang="ru-RU" sz="4000" dirty="0">
                <a:latin typeface="Georgia" pitchFamily="18" charset="0"/>
              </a:rPr>
              <a:t>/</a:t>
            </a:r>
            <a:r>
              <a:rPr lang="en-US" sz="4000" dirty="0">
                <a:latin typeface="Georgia" pitchFamily="18" charset="0"/>
              </a:rPr>
              <a:t>moscowmetro</a:t>
            </a:r>
            <a:endParaRPr lang="ru-RU" sz="4000" dirty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>
                <a:latin typeface="Georgia" pitchFamily="18" charset="0"/>
              </a:rPr>
              <a:t>Mosmetro</a:t>
            </a:r>
            <a:r>
              <a:rPr lang="ru-RU" sz="4000" dirty="0">
                <a:latin typeface="Georgia" pitchFamily="18" charset="0"/>
              </a:rPr>
              <a:t>.</a:t>
            </a:r>
            <a:r>
              <a:rPr lang="en-US" sz="4000" dirty="0">
                <a:latin typeface="Georgia" pitchFamily="18" charset="0"/>
              </a:rPr>
              <a:t>ru</a:t>
            </a:r>
            <a:endParaRPr lang="ru-RU" sz="4000" dirty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>
                <a:latin typeface="Georgia" pitchFamily="18" charset="0"/>
              </a:rPr>
              <a:t>Vagon</a:t>
            </a:r>
            <a:r>
              <a:rPr lang="ru-RU" sz="4000" dirty="0">
                <a:latin typeface="Georgia" pitchFamily="18" charset="0"/>
              </a:rPr>
              <a:t>.</a:t>
            </a:r>
            <a:r>
              <a:rPr lang="en-US" sz="4000" dirty="0">
                <a:latin typeface="Georgia" pitchFamily="18" charset="0"/>
              </a:rPr>
              <a:t>metro</a:t>
            </a:r>
            <a:r>
              <a:rPr lang="ru-RU" sz="4000" dirty="0">
                <a:latin typeface="Georgia" pitchFamily="18" charset="0"/>
              </a:rPr>
              <a:t>.</a:t>
            </a:r>
            <a:r>
              <a:rPr lang="en-US" sz="4000" dirty="0">
                <a:latin typeface="Georgia" pitchFamily="18" charset="0"/>
              </a:rPr>
              <a:t>ru</a:t>
            </a:r>
            <a:endParaRPr lang="ru-RU" sz="4000" dirty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vk.com/id39271671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vk.com/id13570281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vk.com/hardtechmedia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>
                <a:latin typeface="Georgia" pitchFamily="18" charset="0"/>
              </a:rPr>
              <a:t>Wikipedia.org</a:t>
            </a:r>
            <a:endParaRPr lang="ru-RU" sz="4000" dirty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4000" dirty="0">
                <a:latin typeface="Georgia" pitchFamily="18" charset="0"/>
              </a:rPr>
              <a:t>www.realfacts.ru/index.php?newsid=10</a:t>
            </a:r>
            <a:endParaRPr lang="ru-RU" sz="4000" dirty="0">
              <a:latin typeface="Georg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>
                <a:latin typeface="Georgia" pitchFamily="18" charset="0"/>
              </a:rPr>
              <a:t>vesti.ru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556792"/>
            <a:ext cx="7459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Спасибо за внимание!</a:t>
            </a:r>
            <a:endParaRPr lang="ru-RU" sz="5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028" name="Picture 4" descr="http://ic.pics.livejournal.com/ckonovalov/13186847/109924/109924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096" y="1340768"/>
            <a:ext cx="6188232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Собян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1298575"/>
            <a:ext cx="7967662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652463" y="293688"/>
            <a:ext cx="7789862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 sz="2000">
                <a:latin typeface="Georgia" pitchFamily="18" charset="0"/>
                <a:cs typeface="Arial" charset="0"/>
              </a:rPr>
              <a:t>Метро - внеуличная рельсовая система скоростного электрического транспорта для массовой перевозки пассажиров.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042988" y="6122988"/>
            <a:ext cx="718502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Georgia" pitchFamily="18" charset="0"/>
                <a:cs typeface="Arial" charset="0"/>
              </a:rPr>
              <a:t>Мэр Москвы Собянин С. С на открытии станции «Пятницкое шоссе»</a:t>
            </a:r>
          </a:p>
        </p:txBody>
      </p:sp>
      <p:sp>
        <p:nvSpPr>
          <p:cNvPr id="2" name="Управляющая кнопка: в начало 1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077913"/>
            <a:ext cx="5943600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Текст 1"/>
          <p:cNvSpPr>
            <a:spLocks noGrp="1"/>
          </p:cNvSpPr>
          <p:nvPr>
            <p:ph type="body" idx="4294967295"/>
          </p:nvPr>
        </p:nvSpPr>
        <p:spPr>
          <a:xfrm>
            <a:off x="719138" y="5876925"/>
            <a:ext cx="8032750" cy="981075"/>
          </a:xfrm>
        </p:spPr>
        <p:txBody>
          <a:bodyPr/>
          <a:lstStyle/>
          <a:p>
            <a:pPr marL="390525" indent="-293688" algn="ctr" eaLnBrk="1" hangingPunct="1">
              <a:buSzPct val="45000"/>
              <a:buFont typeface="Arial" charset="0"/>
              <a:buNone/>
              <a:tabLst>
                <a:tab pos="322263" algn="l"/>
                <a:tab pos="644525" algn="l"/>
                <a:tab pos="965200" algn="l"/>
                <a:tab pos="1287463" algn="l"/>
                <a:tab pos="1611313" algn="l"/>
                <a:tab pos="1935163" algn="l"/>
                <a:tab pos="2255838" algn="l"/>
                <a:tab pos="2578100" algn="l"/>
                <a:tab pos="2901950" algn="l"/>
                <a:tab pos="3224213" algn="l"/>
                <a:tab pos="3548063" algn="l"/>
                <a:tab pos="3868738" algn="l"/>
              </a:tabLst>
            </a:pPr>
            <a:r>
              <a:rPr lang="en-US" sz="2000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Московское метро  – это  </a:t>
            </a:r>
            <a:r>
              <a:rPr lang="ru-RU" sz="2000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303</a:t>
            </a:r>
            <a:r>
              <a:rPr lang="en-US" sz="2000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ru-RU" sz="2000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1 </a:t>
            </a:r>
            <a:r>
              <a:rPr lang="en-US" sz="2000" smtClean="0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км железнодорожных путей</a:t>
            </a:r>
          </a:p>
        </p:txBody>
      </p:sp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2089150" y="114300"/>
            <a:ext cx="5618163" cy="530225"/>
          </a:xfrm>
          <a:prstGeom prst="rect">
            <a:avLst/>
          </a:prstGeom>
          <a:noFill/>
          <a:ln>
            <a:noFill/>
          </a:ln>
          <a:extLst/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Акварель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981075"/>
            <a:ext cx="86233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Заголовок 1"/>
          <p:cNvSpPr txBox="1">
            <a:spLocks noGrp="1"/>
          </p:cNvSpPr>
          <p:nvPr>
            <p:ph idx="1"/>
          </p:nvPr>
        </p:nvSpPr>
        <p:spPr>
          <a:xfrm>
            <a:off x="849313" y="6042025"/>
            <a:ext cx="7837487" cy="620713"/>
          </a:xfrm>
        </p:spPr>
        <p:txBody>
          <a:bodyPr rtlCol="0">
            <a:normAutofit lnSpcReduction="10000"/>
          </a:bodyPr>
          <a:lstStyle/>
          <a:p>
            <a:pPr marL="342829" indent="-342829" algn="ctr" defTabSz="914210" eaLnBrk="1" fontAlgn="auto" hangingPunct="1">
              <a:lnSpc>
                <a:spcPct val="80000"/>
              </a:lnSpc>
              <a:spcAft>
                <a:spcPts val="0"/>
              </a:spcAft>
              <a:buSzPct val="45000"/>
              <a:buFont typeface="Arial" pitchFamily="34" charset="0"/>
              <a:buNone/>
              <a:defRPr/>
            </a:pPr>
            <a:r>
              <a:rPr lang="en-US" sz="2200" dirty="0">
                <a:solidFill>
                  <a:srgbClr val="000099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По московским путям движется почти 4</a:t>
            </a:r>
            <a:r>
              <a:rPr sz="2200" dirty="0">
                <a:solidFill>
                  <a:srgbClr val="000099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428</a:t>
            </a:r>
            <a:r>
              <a:rPr lang="en-US" sz="2200" dirty="0">
                <a:solidFill>
                  <a:srgbClr val="000099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 пассажирских вагонов</a:t>
            </a:r>
          </a:p>
          <a:p>
            <a:pPr marL="342829" indent="-342829" defTabSz="914210" eaLnBrk="1" fontAlgn="auto" hangingPunct="1">
              <a:lnSpc>
                <a:spcPct val="60000"/>
              </a:lnSpc>
              <a:spcAft>
                <a:spcPts val="0"/>
              </a:spcAft>
              <a:buSzPct val="45000"/>
              <a:buFont typeface="Arial" pitchFamily="34" charset="0"/>
              <a:buNone/>
              <a:defRPr/>
            </a:pPr>
            <a:endParaRPr lang="en-US" sz="2500" dirty="0"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131763" y="466725"/>
            <a:ext cx="626903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/>
            <a:r>
              <a:rPr lang="ru-RU">
                <a:latin typeface="Georgia" pitchFamily="18" charset="0"/>
                <a:cs typeface="Arial" charset="0"/>
              </a:rPr>
              <a:t>Поезд «Акварель» на станции «Пятницкое шоссе»</a:t>
            </a:r>
          </a:p>
        </p:txBody>
      </p:sp>
      <p:sp>
        <p:nvSpPr>
          <p:cNvPr id="5125" name="Прямоугольник 1"/>
          <p:cNvSpPr>
            <a:spLocks noChangeArrowheads="1"/>
          </p:cNvSpPr>
          <p:nvPr/>
        </p:nvSpPr>
        <p:spPr bwMode="auto">
          <a:xfrm>
            <a:off x="1958975" y="3175"/>
            <a:ext cx="5268913" cy="530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2945" tIns="41473" rIns="82945" bIns="4147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Текст 1"/>
          <p:cNvSpPr>
            <a:spLocks noGrp="1"/>
          </p:cNvSpPr>
          <p:nvPr>
            <p:ph type="body" idx="4294967295"/>
          </p:nvPr>
        </p:nvSpPr>
        <p:spPr>
          <a:xfrm>
            <a:off x="750888" y="5589588"/>
            <a:ext cx="8001000" cy="1042987"/>
          </a:xfrm>
        </p:spPr>
        <p:txBody>
          <a:bodyPr/>
          <a:lstStyle/>
          <a:p>
            <a:pPr marL="390525" indent="-293688" algn="ctr" eaLnBrk="1" hangingPunct="1">
              <a:buSzPct val="45000"/>
              <a:buFont typeface="Arial" charset="0"/>
              <a:buNone/>
            </a:pPr>
            <a:r>
              <a:rPr lang="ru-RU" sz="2000" smtClean="0">
                <a:latin typeface="Georgia" pitchFamily="18" charset="0"/>
                <a:ea typeface="Arial Unicode MS" pitchFamily="34" charset="-128"/>
                <a:cs typeface="Arial" charset="0"/>
              </a:rPr>
              <a:t>Московское метро располагает  хозяйством из 15 депо и 19 линейных пунктов для текущей профилактики и мелкого ремонта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225" y="582613"/>
            <a:ext cx="7380288" cy="4926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6810375" y="246063"/>
            <a:ext cx="22844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/>
            <a:r>
              <a:rPr lang="ru-RU">
                <a:latin typeface="Georgia" pitchFamily="18" charset="0"/>
                <a:cs typeface="Arial" charset="0"/>
              </a:rPr>
              <a:t>Депо «Братеево»</a:t>
            </a:r>
          </a:p>
        </p:txBody>
      </p:sp>
      <p:sp>
        <p:nvSpPr>
          <p:cNvPr id="28676" name="Прямоугольник 2"/>
          <p:cNvSpPr>
            <a:spLocks noChangeArrowheads="1"/>
          </p:cNvSpPr>
          <p:nvPr/>
        </p:nvSpPr>
        <p:spPr bwMode="auto">
          <a:xfrm>
            <a:off x="1643063" y="-7938"/>
            <a:ext cx="5268912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pPr algn="ctr"/>
            <a:r>
              <a:rPr lang="ru-RU" sz="2900">
                <a:solidFill>
                  <a:srgbClr val="000099"/>
                </a:solidFill>
                <a:latin typeface="Comic Sans MS" pitchFamily="66" charset="0"/>
              </a:rPr>
              <a:t>Московское метро в цифрах</a:t>
            </a: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751888" y="6499225"/>
            <a:ext cx="260350" cy="260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1735</TotalTime>
  <Words>3468</Words>
  <Application>Microsoft Office PowerPoint</Application>
  <PresentationFormat>Экран (4:3)</PresentationFormat>
  <Paragraphs>468</Paragraphs>
  <Slides>59</Slides>
  <Notes>53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9" baseType="lpstr">
      <vt:lpstr>Arial</vt:lpstr>
      <vt:lpstr>Arial Unicode MS</vt:lpstr>
      <vt:lpstr>Calibri</vt:lpstr>
      <vt:lpstr>Comic Sans MS</vt:lpstr>
      <vt:lpstr>Courier New</vt:lpstr>
      <vt:lpstr>Georgia</vt:lpstr>
      <vt:lpstr>StarSymbol</vt:lpstr>
      <vt:lpstr>Tahoma</vt:lpstr>
      <vt:lpstr>Times New Roman</vt:lpstr>
      <vt:lpstr>Тема Office</vt:lpstr>
      <vt:lpstr>Презентация PowerPoint</vt:lpstr>
      <vt:lpstr>Цель</vt:lpstr>
      <vt:lpstr>Задачи </vt:lpstr>
      <vt:lpstr>Содержание</vt:lpstr>
      <vt:lpstr>Метрополитен (понятие)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обеспечения безопасности Московского Метрополитена</vt:lpstr>
      <vt:lpstr>Видеонаблюдение в московском метро</vt:lpstr>
      <vt:lpstr>Презентация PowerPoint</vt:lpstr>
      <vt:lpstr>Презентация PowerPoint</vt:lpstr>
      <vt:lpstr>Крупнейшие метрополитены мира</vt:lpstr>
      <vt:lpstr>Сравнение Московского метро с подземками других городов мира</vt:lpstr>
      <vt:lpstr>Голубой экспресс</vt:lpstr>
      <vt:lpstr>Именные поезда</vt:lpstr>
      <vt:lpstr>«175 лет РЖД»</vt:lpstr>
      <vt:lpstr>«Акварель»</vt:lpstr>
      <vt:lpstr>«Красная стрела»</vt:lpstr>
      <vt:lpstr>«Курская дуга»</vt:lpstr>
      <vt:lpstr>Ретропоезд «Сокольники»</vt:lpstr>
      <vt:lpstr>«Читающая Москва»</vt:lpstr>
      <vt:lpstr>Голубой экспресс</vt:lpstr>
      <vt:lpstr>Модернизация моделей подвижного состава Московского метрополитена</vt:lpstr>
      <vt:lpstr> Тип «А»</vt:lpstr>
      <vt:lpstr>Тип «Еж» и «Еж 1»</vt:lpstr>
      <vt:lpstr>Модернизация подвижного состава</vt:lpstr>
      <vt:lpstr>Тип «81-717.5»</vt:lpstr>
      <vt:lpstr>Модернизация подвижного состава</vt:lpstr>
      <vt:lpstr>Тип «Русич»</vt:lpstr>
      <vt:lpstr>Тип «Ока»</vt:lpstr>
      <vt:lpstr>Модернизация подвижного состава</vt:lpstr>
      <vt:lpstr>«Таинственный вагон»</vt:lpstr>
      <vt:lpstr>Сотрудники метро</vt:lpstr>
      <vt:lpstr>Сотрудники метро</vt:lpstr>
      <vt:lpstr>Машинисты метро</vt:lpstr>
      <vt:lpstr>Сотрудники метро</vt:lpstr>
      <vt:lpstr>Учебно-производственный центр</vt:lpstr>
      <vt:lpstr>Учебно-производственный центр</vt:lpstr>
      <vt:lpstr>Учебно-производственный центр</vt:lpstr>
      <vt:lpstr>Учебно-производственный центр</vt:lpstr>
      <vt:lpstr>Автоматизированный контрольно-пропускной пункт</vt:lpstr>
      <vt:lpstr>Учебно-производственный центр</vt:lpstr>
      <vt:lpstr>Учебно-производственный центр</vt:lpstr>
      <vt:lpstr>Учебно-производственный центр</vt:lpstr>
      <vt:lpstr>Наиболее часто задаваемые вопросы машинистам  метро</vt:lpstr>
      <vt:lpstr>Наиболее часто задаваемые вопросы машинистам метро</vt:lpstr>
      <vt:lpstr>Наиболее часто задаваемые вопросы машинистам метро</vt:lpstr>
      <vt:lpstr>Женщина машинист </vt:lpstr>
      <vt:lpstr>Наиболее часто задаваемые вопросы машинистам метро</vt:lpstr>
      <vt:lpstr>День из жизни машиниста московского метрополитена</vt:lpstr>
      <vt:lpstr>Заключение</vt:lpstr>
      <vt:lpstr>Источники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Голубой экспресс</dc:title>
  <dc:creator>user</dc:creator>
  <cp:lastModifiedBy>User</cp:lastModifiedBy>
  <cp:revision>136</cp:revision>
  <cp:lastPrinted>2013-04-18T12:14:01Z</cp:lastPrinted>
  <dcterms:created xsi:type="dcterms:W3CDTF">2013-03-11T11:03:42Z</dcterms:created>
  <dcterms:modified xsi:type="dcterms:W3CDTF">2024-06-01T05:57:12Z</dcterms:modified>
</cp:coreProperties>
</file>