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7" r:id="rId5"/>
    <p:sldId id="258" r:id="rId6"/>
    <p:sldId id="259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kk-K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B1CA-EC1F-4B49-A8BF-C1C351ADE8BE}" type="datetimeFigureOut">
              <a:rPr lang="kk-KZ" smtClean="0"/>
              <a:t>24.04.2020</a:t>
            </a:fld>
            <a:endParaRPr lang="kk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3795-1C9F-4995-BB13-E3DD2682196C}" type="slidenum">
              <a:rPr lang="kk-KZ" smtClean="0"/>
              <a:t>‹#›</a:t>
            </a:fld>
            <a:endParaRPr lang="kk-K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B1CA-EC1F-4B49-A8BF-C1C351ADE8BE}" type="datetimeFigureOut">
              <a:rPr lang="kk-KZ" smtClean="0"/>
              <a:t>24.04.2020</a:t>
            </a:fld>
            <a:endParaRPr lang="kk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3795-1C9F-4995-BB13-E3DD2682196C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B1CA-EC1F-4B49-A8BF-C1C351ADE8BE}" type="datetimeFigureOut">
              <a:rPr lang="kk-KZ" smtClean="0"/>
              <a:t>24.04.2020</a:t>
            </a:fld>
            <a:endParaRPr lang="kk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3795-1C9F-4995-BB13-E3DD2682196C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B1CA-EC1F-4B49-A8BF-C1C351ADE8BE}" type="datetimeFigureOut">
              <a:rPr lang="kk-KZ" smtClean="0"/>
              <a:t>24.04.2020</a:t>
            </a:fld>
            <a:endParaRPr lang="kk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3795-1C9F-4995-BB13-E3DD2682196C}" type="slidenum">
              <a:rPr lang="kk-KZ" smtClean="0"/>
              <a:t>‹#›</a:t>
            </a:fld>
            <a:endParaRPr lang="kk-K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B1CA-EC1F-4B49-A8BF-C1C351ADE8BE}" type="datetimeFigureOut">
              <a:rPr lang="kk-KZ" smtClean="0"/>
              <a:t>24.04.2020</a:t>
            </a:fld>
            <a:endParaRPr lang="kk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3795-1C9F-4995-BB13-E3DD2682196C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B1CA-EC1F-4B49-A8BF-C1C351ADE8BE}" type="datetimeFigureOut">
              <a:rPr lang="kk-KZ" smtClean="0"/>
              <a:t>24.04.2020</a:t>
            </a:fld>
            <a:endParaRPr lang="kk-K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3795-1C9F-4995-BB13-E3DD2682196C}" type="slidenum">
              <a:rPr lang="kk-KZ" smtClean="0"/>
              <a:t>‹#›</a:t>
            </a:fld>
            <a:endParaRPr lang="kk-K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B1CA-EC1F-4B49-A8BF-C1C351ADE8BE}" type="datetimeFigureOut">
              <a:rPr lang="kk-KZ" smtClean="0"/>
              <a:t>24.04.2020</a:t>
            </a:fld>
            <a:endParaRPr lang="kk-K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3795-1C9F-4995-BB13-E3DD2682196C}" type="slidenum">
              <a:rPr lang="kk-KZ" smtClean="0"/>
              <a:t>‹#›</a:t>
            </a:fld>
            <a:endParaRPr lang="kk-K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B1CA-EC1F-4B49-A8BF-C1C351ADE8BE}" type="datetimeFigureOut">
              <a:rPr lang="kk-KZ" smtClean="0"/>
              <a:t>24.04.2020</a:t>
            </a:fld>
            <a:endParaRPr lang="kk-K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3795-1C9F-4995-BB13-E3DD2682196C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B1CA-EC1F-4B49-A8BF-C1C351ADE8BE}" type="datetimeFigureOut">
              <a:rPr lang="kk-KZ" smtClean="0"/>
              <a:t>24.04.2020</a:t>
            </a:fld>
            <a:endParaRPr lang="kk-K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3795-1C9F-4995-BB13-E3DD2682196C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B1CA-EC1F-4B49-A8BF-C1C351ADE8BE}" type="datetimeFigureOut">
              <a:rPr lang="kk-KZ" smtClean="0"/>
              <a:t>24.04.2020</a:t>
            </a:fld>
            <a:endParaRPr lang="kk-K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3795-1C9F-4995-BB13-E3DD2682196C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B1CA-EC1F-4B49-A8BF-C1C351ADE8BE}" type="datetimeFigureOut">
              <a:rPr lang="kk-KZ" smtClean="0"/>
              <a:t>24.04.2020</a:t>
            </a:fld>
            <a:endParaRPr lang="kk-K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3795-1C9F-4995-BB13-E3DD2682196C}" type="slidenum">
              <a:rPr lang="kk-KZ" smtClean="0"/>
              <a:t>‹#›</a:t>
            </a:fld>
            <a:endParaRPr lang="kk-K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4ADB1CA-EC1F-4B49-A8BF-C1C351ADE8BE}" type="datetimeFigureOut">
              <a:rPr lang="kk-KZ" smtClean="0"/>
              <a:t>24.04.2020</a:t>
            </a:fld>
            <a:endParaRPr lang="kk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kk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9313795-1C9F-4995-BB13-E3DD2682196C}" type="slidenum">
              <a:rPr lang="kk-KZ" smtClean="0"/>
              <a:t>‹#›</a:t>
            </a:fld>
            <a:endParaRPr lang="kk-K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Kcy;&amp;acy;&amp;rcy;&amp;tcy;&amp;icy;&amp;ncy;&amp;kcy;&amp;icy; &amp;pcy;&amp;ocy; &amp;zcy;&amp;acy;&amp;pcy;&amp;rcy;&amp;ocy;&amp;scy;&amp;ucy; &amp;chcy;&amp;icy;&amp;ncy;&amp;gcy;&amp;icy;&amp;zcy; &amp;acy;&amp;jcy;&amp;tcy;&amp;mcy;&amp;acy;&amp;tcy;&amp;ocy;&amp;vcy; &amp;dcy;&amp;zhcy;&amp;acy;&amp;mcy;&amp;icy;&amp;lcy;&amp;yacy; &amp;fcy;&amp;ocy;&amp;tcy;&amp;o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6632"/>
            <a:ext cx="5328592" cy="654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71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640960" cy="1143000"/>
          </a:xfrm>
        </p:spPr>
        <p:txBody>
          <a:bodyPr/>
          <a:lstStyle/>
          <a:p>
            <a:r>
              <a:rPr lang="ru-RU" sz="3200" dirty="0" smtClean="0"/>
              <a:t>Вопросы для письменного ответа после прочтения текста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988840"/>
            <a:ext cx="8424936" cy="5112568"/>
          </a:xfrm>
        </p:spPr>
        <p:txBody>
          <a:bodyPr/>
          <a:lstStyle/>
          <a:p>
            <a:r>
              <a:rPr lang="ru-RU" dirty="0"/>
              <a:t>-Как вы думаете, правильно ли поступила Джамиля, когда ушла из </a:t>
            </a:r>
            <a:r>
              <a:rPr lang="ru-RU" dirty="0" smtClean="0"/>
              <a:t>аула</a:t>
            </a:r>
            <a:r>
              <a:rPr lang="ru-RU" dirty="0"/>
              <a:t>, бросив свою семью и поддавшись чувствам?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-Тяжело ли далось ей это решение</a:t>
            </a:r>
            <a:r>
              <a:rPr lang="ru-RU" dirty="0" smtClean="0"/>
              <a:t>? Почему?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-Можно ли оправдать её поступок</a:t>
            </a:r>
            <a:r>
              <a:rPr lang="ru-RU" dirty="0" smtClean="0"/>
              <a:t>? Почему?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-Как вы думаете, что стало последним толчком в принятии решения уйти вместе с </a:t>
            </a:r>
            <a:r>
              <a:rPr lang="ru-RU" dirty="0" err="1"/>
              <a:t>Данияром</a:t>
            </a:r>
            <a:r>
              <a:rPr lang="ru-RU" dirty="0"/>
              <a:t> из </a:t>
            </a:r>
            <a:r>
              <a:rPr lang="ru-RU" dirty="0" smtClean="0"/>
              <a:t>аула</a:t>
            </a:r>
            <a:r>
              <a:rPr lang="ru-RU" dirty="0"/>
              <a:t>?</a:t>
            </a:r>
            <a:br>
              <a:rPr lang="ru-RU" dirty="0"/>
            </a:b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4593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&amp;Kcy;&amp;acy;&amp;rcy;&amp;tcy;&amp;icy;&amp;ncy;&amp;kcy;&amp;icy; &amp;pcy;&amp;ocy; &amp;zcy;&amp;acy;&amp;pcy;&amp;rcy;&amp;ocy;&amp;scy;&amp;ucy; &amp;chcy;&amp;icy;&amp;ncy;&amp;gcy;&amp;icy;&amp;zcy; &amp;acy;&amp;jcy;&amp;tcy;&amp;mcy;&amp;acy;&amp;tcy;&amp;ocy;&amp;vcy; &amp;dcy;&amp;zhcy;&amp;acy;&amp;mcy;&amp;icy;&amp;lcy;&amp;yacy; &amp;fcy;&amp;ocy;&amp;tcy;&amp;o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k-KZ"/>
          </a:p>
        </p:txBody>
      </p:sp>
      <p:sp>
        <p:nvSpPr>
          <p:cNvPr id="5" name="AutoShape 4" descr="&amp;Kcy;&amp;acy;&amp;rcy;&amp;tcy;&amp;icy;&amp;ncy;&amp;kcy;&amp;icy; &amp;pcy;&amp;ocy; &amp;zcy;&amp;acy;&amp;pcy;&amp;rcy;&amp;ocy;&amp;scy;&amp;ucy; &amp;chcy;&amp;icy;&amp;ncy;&amp;gcy;&amp;icy;&amp;zcy; &amp;acy;&amp;jcy;&amp;tcy;&amp;mcy;&amp;acy;&amp;tcy;&amp;ocy;&amp;vcy; &amp;dcy;&amp;zhcy;&amp;acy;&amp;mcy;&amp;icy;&amp;lcy;&amp;yacy; &amp;fcy;&amp;ocy;&amp;tcy;&amp;ocy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k-KZ"/>
          </a:p>
        </p:txBody>
      </p:sp>
      <p:pic>
        <p:nvPicPr>
          <p:cNvPr id="2054" name="Picture 6" descr="&amp;Kcy;&amp;acy;&amp;rcy;&amp;tcy;&amp;icy;&amp;ncy;&amp;kcy;&amp;icy; &amp;pcy;&amp;ocy; &amp;zcy;&amp;acy;&amp;pcy;&amp;rcy;&amp;ocy;&amp;scy;&amp;ucy; &amp;chcy;&amp;icy;&amp;ncy;&amp;gcy;&amp;icy;&amp;zcy; &amp;acy;&amp;jcy;&amp;tcy;&amp;mcy;&amp;acy;&amp;tcy;&amp;ocy;&amp;vcy; &amp;dcy;&amp;zhcy;&amp;acy;&amp;mcy;&amp;icy;&amp;lcy;&amp;yacy; &amp;fcy;&amp;ocy;&amp;tcy;&amp;o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3174">
            <a:off x="604323" y="399495"/>
            <a:ext cx="2735089" cy="41246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&amp;Kcy;&amp;acy;&amp;rcy;&amp;tcy;&amp;icy;&amp;ncy;&amp;kcy;&amp;icy; &amp;pcy;&amp;ocy; &amp;zcy;&amp;acy;&amp;pcy;&amp;rcy;&amp;ocy;&amp;scy;&amp;ucy; &amp;chcy;&amp;icy;&amp;ncy;&amp;gcy;&amp;icy;&amp;zcy; &amp;acy;&amp;jcy;&amp;tcy;&amp;mcy;&amp;acy;&amp;tcy;&amp;ocy;&amp;vcy; &amp;dcy;&amp;zhcy;&amp;acy;&amp;mcy;&amp;icy;&amp;lcy;&amp;yacy; &amp;fcy;&amp;ocy;&amp;tcy;&amp;o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9128">
            <a:off x="5544615" y="436987"/>
            <a:ext cx="2954112" cy="41535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1451">
            <a:off x="3160418" y="2734410"/>
            <a:ext cx="2447156" cy="35867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84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6512511" cy="1143000"/>
          </a:xfrm>
        </p:spPr>
        <p:txBody>
          <a:bodyPr/>
          <a:lstStyle/>
          <a:p>
            <a:r>
              <a:rPr lang="ru-RU" dirty="0" smtClean="0"/>
              <a:t>Назначение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sz="quarter" idx="13"/>
          </p:nvPr>
        </p:nvSpPr>
        <p:spPr bwMode="auto">
          <a:xfrm>
            <a:off x="926058" y="1578859"/>
            <a:ext cx="6957392" cy="212365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рассказе «Джамиля» Чингиз Айтматов в первую очередь хотел описать обычаи киргизского народа, где вдову родственников не отпускают в жестокую жизнь на произвол.</a:t>
            </a:r>
            <a:r>
              <a:rPr kumimoji="0" lang="ru-RU" alt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/>
            </a:r>
            <a:br>
              <a:rPr kumimoji="0" lang="ru-RU" alt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118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119"/>
            <a:ext cx="6512511" cy="1143000"/>
          </a:xfrm>
        </p:spPr>
        <p:txBody>
          <a:bodyPr/>
          <a:lstStyle/>
          <a:p>
            <a:r>
              <a:rPr lang="ru-RU" dirty="0" smtClean="0"/>
              <a:t>О чём?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1145982"/>
            <a:ext cx="7488832" cy="5091329"/>
          </a:xfrm>
        </p:spPr>
        <p:txBody>
          <a:bodyPr>
            <a:normAutofit/>
          </a:bodyPr>
          <a:lstStyle/>
          <a:p>
            <a:r>
              <a:rPr lang="ru-RU" dirty="0"/>
              <a:t> Все начинается с того что Джамиля остаётся одна со всеми трудностями быта, семьи и мужскими обязанностями по хозяйству. Свекровь ей с братьями поручает отвозить зерно на станцию, где приходиться поднимать мешки с тяжестью и перегружать повозку.</a:t>
            </a:r>
          </a:p>
          <a:p>
            <a:r>
              <a:rPr lang="ru-RU" dirty="0"/>
              <a:t>Муж Джамили пропадает на фронте, а брат мужа по имени </a:t>
            </a:r>
            <a:r>
              <a:rPr lang="ru-RU" dirty="0" err="1"/>
              <a:t>Данияр</a:t>
            </a:r>
            <a:r>
              <a:rPr lang="ru-RU" dirty="0"/>
              <a:t> возвращается с ранением в ногу.       Рассказ повествует именно их, историю двух сердец, зажженных трудностями военного времени. Тогда многим, кто не ушёл на войну, приходилось трудиться в колхозе и тем самым помогать солдатам в доставке всего необходимого.</a:t>
            </a:r>
          </a:p>
        </p:txBody>
      </p:sp>
    </p:spTree>
    <p:extLst>
      <p:ext uri="{BB962C8B-B14F-4D97-AF65-F5344CB8AC3E}">
        <p14:creationId xmlns:p14="http://schemas.microsoft.com/office/powerpoint/2010/main" val="3497749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&amp;Kcy;&amp;acy;&amp;rcy;&amp;tcy;&amp;icy;&amp;ncy;&amp;kcy;&amp;icy; &amp;pcy;&amp;ocy; &amp;zcy;&amp;acy;&amp;pcy;&amp;rcy;&amp;ocy;&amp;scy;&amp;ucy; &amp;chcy;&amp;icy;&amp;ncy;&amp;gcy;&amp;icy;&amp;zcy; &amp;acy;&amp;jcy;&amp;tcy;&amp;mcy;&amp;acy;&amp;tcy;&amp;ocy;&amp;vcy; &amp;dcy;&amp;zhcy;&amp;acy;&amp;mcy;&amp;icy;&amp;lcy;&amp;yacy; &amp;fcy;&amp;ocy;&amp;tcy;&amp;o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43" y="332656"/>
            <a:ext cx="3676807" cy="27576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347" y="3473201"/>
            <a:ext cx="3874790" cy="29060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41018" y="946390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  <a:ea typeface="BatangChe" panose="02030609000101010101" pitchFamily="49" charset="-127"/>
              </a:rPr>
              <a:t>Джамиля : </a:t>
            </a:r>
            <a:r>
              <a:rPr lang="kk-KZ" sz="24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  <a:ea typeface="BatangChe" panose="02030609000101010101" pitchFamily="49" charset="-127"/>
              </a:rPr>
              <a:t>«</a:t>
            </a:r>
            <a:r>
              <a:rPr lang="kk-KZ" sz="24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  <a:ea typeface="BatangChe" panose="02030609000101010101" pitchFamily="49" charset="-127"/>
              </a:rPr>
              <a:t>красивая», </a:t>
            </a:r>
            <a:r>
              <a:rPr lang="kk-KZ" sz="24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  <a:ea typeface="BatangChe" panose="02030609000101010101" pitchFamily="49" charset="-127"/>
              </a:rPr>
              <a:t> </a:t>
            </a:r>
          </a:p>
          <a:p>
            <a:r>
              <a:rPr lang="kk-KZ" sz="24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  <a:ea typeface="BatangChe" panose="02030609000101010101" pitchFamily="49" charset="-127"/>
              </a:rPr>
              <a:t> </a:t>
            </a:r>
            <a:r>
              <a:rPr lang="kk-KZ" sz="24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  <a:ea typeface="BatangChe" panose="02030609000101010101" pitchFamily="49" charset="-127"/>
              </a:rPr>
              <a:t>            «</a:t>
            </a:r>
            <a:r>
              <a:rPr lang="kk-KZ" sz="24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  <a:ea typeface="BatangChe" panose="02030609000101010101" pitchFamily="49" charset="-127"/>
              </a:rPr>
              <a:t>красавица», </a:t>
            </a:r>
            <a:r>
              <a:rPr lang="kk-KZ" sz="24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  <a:ea typeface="BatangChe" panose="02030609000101010101" pitchFamily="49" charset="-127"/>
              </a:rPr>
              <a:t> </a:t>
            </a:r>
          </a:p>
          <a:p>
            <a:r>
              <a:rPr lang="kk-KZ" sz="24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  <a:ea typeface="BatangChe" panose="02030609000101010101" pitchFamily="49" charset="-127"/>
              </a:rPr>
              <a:t> </a:t>
            </a:r>
            <a:r>
              <a:rPr lang="kk-KZ" sz="24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  <a:ea typeface="BatangChe" panose="02030609000101010101" pitchFamily="49" charset="-127"/>
              </a:rPr>
              <a:t>            «</a:t>
            </a:r>
            <a:r>
              <a:rPr lang="kk-KZ" sz="24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  <a:ea typeface="BatangChe" panose="02030609000101010101" pitchFamily="49" charset="-127"/>
              </a:rPr>
              <a:t>прекрасная» </a:t>
            </a:r>
          </a:p>
        </p:txBody>
      </p:sp>
      <p:pic>
        <p:nvPicPr>
          <p:cNvPr id="10" name="Picture 6" descr="&amp;Kcy;&amp;acy;&amp;rcy;&amp;tcy;&amp;icy;&amp;ncy;&amp;kcy;&amp;icy; &amp;pcy;&amp;ocy; &amp;zcy;&amp;acy;&amp;pcy;&amp;rcy;&amp;ocy;&amp;scy;&amp;ucy; &amp;chcy;&amp;icy;&amp;ncy;&amp;gcy;&amp;icy;&amp;zcy; &amp;acy;&amp;jcy;&amp;tcy;&amp;mcy;&amp;acy;&amp;tcy;&amp;ocy;&amp;vcy; &amp;dcy;&amp;zhcy;&amp;acy;&amp;mcy;&amp;icy;&amp;lcy;&amp;yacy; &amp;fcy;&amp;ocy;&amp;tcy;&amp;o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13" y="3384744"/>
            <a:ext cx="3132465" cy="30830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444446" y="31736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Monotype Corsiva" panose="03010101010201010101" pitchFamily="66" charset="0"/>
              </a:rPr>
              <a:t>Значение имени</a:t>
            </a:r>
            <a:endParaRPr lang="kk-KZ" sz="3200" b="1" dirty="0">
              <a:solidFill>
                <a:schemeClr val="bg2">
                  <a:lumMod val="25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31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868" y="332656"/>
            <a:ext cx="3960440" cy="29983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861" y="1268760"/>
            <a:ext cx="41217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Данияр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: </a:t>
            </a:r>
            <a:r>
              <a:rPr lang="kk-KZ" sz="24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«дар солнца</a:t>
            </a:r>
            <a:r>
              <a:rPr lang="kk-KZ" sz="24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»,  </a:t>
            </a:r>
            <a:endParaRPr lang="kk-KZ" sz="2400" b="1" dirty="0" smtClean="0">
              <a:solidFill>
                <a:schemeClr val="bg2">
                  <a:lumMod val="2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kk-KZ" sz="2400" b="1" dirty="0" smtClean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«</a:t>
            </a:r>
            <a:r>
              <a:rPr lang="kk-KZ" sz="2400" b="1" dirty="0">
                <a:solidFill>
                  <a:schemeClr val="bg2">
                    <a:lumMod val="25000"/>
                  </a:schemeClr>
                </a:solidFill>
                <a:latin typeface="Comic Sans MS" panose="030F0702030302020204" pitchFamily="66" charset="0"/>
              </a:rPr>
              <a:t>обладатель знаний»</a:t>
            </a:r>
          </a:p>
        </p:txBody>
      </p:sp>
      <p:pic>
        <p:nvPicPr>
          <p:cNvPr id="4098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79" y="4005064"/>
            <a:ext cx="3863727" cy="25758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05063"/>
            <a:ext cx="3744416" cy="25758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0144" y="6778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Monotype Corsiva" panose="03010101010201010101" pitchFamily="66" charset="0"/>
              </a:rPr>
              <a:t>Значение имени</a:t>
            </a:r>
            <a:endParaRPr lang="kk-KZ" sz="3200" b="1" dirty="0">
              <a:solidFill>
                <a:schemeClr val="bg2">
                  <a:lumMod val="25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88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119"/>
            <a:ext cx="6512511" cy="1143000"/>
          </a:xfrm>
        </p:spPr>
        <p:txBody>
          <a:bodyPr/>
          <a:lstStyle/>
          <a:p>
            <a:r>
              <a:rPr lang="ru-RU" dirty="0" smtClean="0"/>
              <a:t>О чём?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1628800"/>
            <a:ext cx="7776864" cy="4968552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dirty="0" smtClean="0"/>
              <a:t>Рассказ передает </a:t>
            </a:r>
            <a:r>
              <a:rPr lang="ru-RU" dirty="0"/>
              <a:t>важность обычая киргизского народа в помощи к самым близким родственникам вплоть до женитьбы лишь бы не остаться одной  женщине и знать горести одиночества. Однако, не смотря на это, находятся люди, которые осуждали их отношения, переросшие в нежные, взаимные чувства любви.</a:t>
            </a:r>
          </a:p>
          <a:p>
            <a:pPr algn="just"/>
            <a:endParaRPr lang="ru-RU" dirty="0"/>
          </a:p>
          <a:p>
            <a:pPr marL="45720" indent="0" algn="just">
              <a:buNone/>
            </a:pPr>
            <a:r>
              <a:rPr lang="ru-RU" dirty="0"/>
              <a:t>Их любовь появилась на фоне музыки, которую воспел </a:t>
            </a:r>
            <a:r>
              <a:rPr lang="ru-RU" dirty="0" err="1"/>
              <a:t>Данияр</a:t>
            </a:r>
            <a:r>
              <a:rPr lang="ru-RU" dirty="0"/>
              <a:t> в порыве любви к ней, сам не осознавая об этом, дав таким образом понять, что и Джамиля не  равнодушна к его великодушию и доброте.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6062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60020"/>
            <a:ext cx="6512511" cy="1143000"/>
          </a:xfrm>
        </p:spPr>
        <p:txBody>
          <a:bodyPr/>
          <a:lstStyle/>
          <a:p>
            <a:r>
              <a:rPr lang="ru-RU" dirty="0" smtClean="0"/>
              <a:t>О чём?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66576" y="1628800"/>
            <a:ext cx="7737872" cy="4680520"/>
          </a:xfrm>
        </p:spPr>
        <p:txBody>
          <a:bodyPr>
            <a:normAutofit lnSpcReduction="10000"/>
          </a:bodyPr>
          <a:lstStyle/>
          <a:p>
            <a:pPr marL="45720" indent="0" algn="just">
              <a:buNone/>
            </a:pPr>
            <a:r>
              <a:rPr lang="ru-RU" dirty="0"/>
              <a:t>Автор хотел передать характер злых языков нации, которые вроде сторонники традиций, однако не прочь поклеветать о них, в итоге чего пара вынуждена будет  покинуть аул.</a:t>
            </a:r>
          </a:p>
          <a:p>
            <a:pPr algn="just"/>
            <a:endParaRPr lang="ru-RU" dirty="0"/>
          </a:p>
          <a:p>
            <a:pPr marL="45720" indent="0" algn="just">
              <a:buNone/>
            </a:pPr>
            <a:r>
              <a:rPr lang="ru-RU" dirty="0"/>
              <a:t>Но, не смотря на сложности времени и сплетни аула, в </a:t>
            </a:r>
            <a:r>
              <a:rPr lang="ru-RU" dirty="0" err="1"/>
              <a:t>Джамиле</a:t>
            </a:r>
            <a:r>
              <a:rPr lang="ru-RU" dirty="0"/>
              <a:t> и </a:t>
            </a:r>
            <a:r>
              <a:rPr lang="ru-RU" dirty="0" err="1"/>
              <a:t>Данияре</a:t>
            </a:r>
            <a:r>
              <a:rPr lang="ru-RU" dirty="0"/>
              <a:t> остаётся вера в светлое будущее, семью и взаимную любовь. Они по своему чтят традиции, сопереживают происходящее и  грезят о счастье, свойственному обычному человеку на земле. Испытав любовь, они понимают, что все вокруг не столь важно для них и решают утвердиться в отношениях, несмотря на все невзгоды и напасти жизни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marL="4572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8483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24016"/>
            <a:ext cx="6512511" cy="1143000"/>
          </a:xfrm>
        </p:spPr>
        <p:txBody>
          <a:bodyPr/>
          <a:lstStyle/>
          <a:p>
            <a:r>
              <a:rPr lang="ru-RU" dirty="0" smtClean="0"/>
              <a:t>Итог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67286" y="1772816"/>
            <a:ext cx="7377121" cy="3600400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400" dirty="0"/>
              <a:t>А маленький мальчик, наблюдавший за всей историей родственников, был только рад их счастью и сопереживал горести вместе с ними и помогал им приобрести покой  навеки. Тогда как, соседи не поддержали Джамилю, выбравшую в спутники жизни "какого-то никчёмного инвалида войны"…</a:t>
            </a:r>
          </a:p>
          <a:p>
            <a:pPr algn="just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4144768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63</TotalTime>
  <Words>420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BatangChe</vt:lpstr>
      <vt:lpstr>Arial</vt:lpstr>
      <vt:lpstr>Comic Sans MS</vt:lpstr>
      <vt:lpstr>Georgia</vt:lpstr>
      <vt:lpstr>Monotype Corsiva</vt:lpstr>
      <vt:lpstr>Trebuchet MS</vt:lpstr>
      <vt:lpstr>Воздушный поток</vt:lpstr>
      <vt:lpstr>Презентация PowerPoint</vt:lpstr>
      <vt:lpstr>Презентация PowerPoint</vt:lpstr>
      <vt:lpstr>Назначение</vt:lpstr>
      <vt:lpstr>О чём?</vt:lpstr>
      <vt:lpstr>Презентация PowerPoint</vt:lpstr>
      <vt:lpstr>Презентация PowerPoint</vt:lpstr>
      <vt:lpstr>О чём?</vt:lpstr>
      <vt:lpstr>О чём?</vt:lpstr>
      <vt:lpstr>Итог</vt:lpstr>
      <vt:lpstr>Вопросы для письменного ответа после прочтения текста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Amaranth</cp:lastModifiedBy>
  <cp:revision>6</cp:revision>
  <dcterms:created xsi:type="dcterms:W3CDTF">2018-04-19T17:03:20Z</dcterms:created>
  <dcterms:modified xsi:type="dcterms:W3CDTF">2020-04-24T16:31:46Z</dcterms:modified>
</cp:coreProperties>
</file>