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310" r:id="rId3"/>
    <p:sldId id="311" r:id="rId4"/>
    <p:sldId id="301" r:id="rId5"/>
    <p:sldId id="302" r:id="rId6"/>
    <p:sldId id="303" r:id="rId7"/>
    <p:sldId id="307" r:id="rId8"/>
    <p:sldId id="304" r:id="rId9"/>
    <p:sldId id="305" r:id="rId10"/>
    <p:sldId id="306" r:id="rId11"/>
    <p:sldId id="308" r:id="rId12"/>
    <p:sldId id="309" r:id="rId13"/>
    <p:sldId id="29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2C15D07-D52F-4F04-9E30-779CA59CFEF8}" type="datetimeFigureOut">
              <a:rPr lang="ru-RU"/>
              <a:pPr>
                <a:defRPr/>
              </a:pPr>
              <a:t>31.05.2024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03D6243-B7EA-4C89-9ECD-C8B204753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80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2"/>
          <p:cNvSpPr>
            <a:spLocks/>
          </p:cNvSpPr>
          <p:nvPr/>
        </p:nvSpPr>
        <p:spPr bwMode="gray">
          <a:xfrm>
            <a:off x="-9525" y="2997200"/>
            <a:ext cx="2205038" cy="2663825"/>
          </a:xfrm>
          <a:custGeom>
            <a:avLst/>
            <a:gdLst>
              <a:gd name="T0" fmla="*/ 0 w 1406"/>
              <a:gd name="T1" fmla="*/ 2147483647 h 1678"/>
              <a:gd name="T2" fmla="*/ 0 w 1406"/>
              <a:gd name="T3" fmla="*/ 2147483647 h 1678"/>
              <a:gd name="T4" fmla="*/ 2147483647 w 1406"/>
              <a:gd name="T5" fmla="*/ 0 h 1678"/>
              <a:gd name="T6" fmla="*/ 2147483647 w 1406"/>
              <a:gd name="T7" fmla="*/ 2147483647 h 1678"/>
              <a:gd name="T8" fmla="*/ 0 w 1406"/>
              <a:gd name="T9" fmla="*/ 2147483647 h 1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06" h="1678">
                <a:moveTo>
                  <a:pt x="0" y="1678"/>
                </a:moveTo>
                <a:lnTo>
                  <a:pt x="0" y="1134"/>
                </a:lnTo>
                <a:lnTo>
                  <a:pt x="1406" y="0"/>
                </a:lnTo>
                <a:lnTo>
                  <a:pt x="1406" y="91"/>
                </a:lnTo>
                <a:lnTo>
                  <a:pt x="0" y="1678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" name="Picture 7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47800" y="1782763"/>
            <a:ext cx="73596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8"/>
          <p:cNvSpPr>
            <a:spLocks/>
          </p:cNvSpPr>
          <p:nvPr/>
        </p:nvSpPr>
        <p:spPr bwMode="gray">
          <a:xfrm>
            <a:off x="568325" y="-9525"/>
            <a:ext cx="1784350" cy="6875463"/>
          </a:xfrm>
          <a:custGeom>
            <a:avLst/>
            <a:gdLst>
              <a:gd name="T0" fmla="*/ 0 w 1124"/>
              <a:gd name="T1" fmla="*/ 0 h 4343"/>
              <a:gd name="T2" fmla="*/ 2147483647 w 1124"/>
              <a:gd name="T3" fmla="*/ 2147483647 h 4343"/>
              <a:gd name="T4" fmla="*/ 2147483647 w 1124"/>
              <a:gd name="T5" fmla="*/ 2147483647 h 4343"/>
              <a:gd name="T6" fmla="*/ 2147483647 w 1124"/>
              <a:gd name="T7" fmla="*/ 2147483647 h 4343"/>
              <a:gd name="T8" fmla="*/ 2147483647 w 1124"/>
              <a:gd name="T9" fmla="*/ 2147483647 h 4343"/>
              <a:gd name="T10" fmla="*/ 2147483647 w 1124"/>
              <a:gd name="T11" fmla="*/ 2147483647 h 4343"/>
              <a:gd name="T12" fmla="*/ 2147483647 w 1124"/>
              <a:gd name="T13" fmla="*/ 2147483647 h 4343"/>
              <a:gd name="T14" fmla="*/ 2147483647 w 1124"/>
              <a:gd name="T15" fmla="*/ 2147483647 h 4343"/>
              <a:gd name="T16" fmla="*/ 0 w 1124"/>
              <a:gd name="T17" fmla="*/ 0 h 43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4" h="4343">
                <a:moveTo>
                  <a:pt x="0" y="0"/>
                </a:moveTo>
                <a:lnTo>
                  <a:pt x="490" y="2"/>
                </a:lnTo>
                <a:lnTo>
                  <a:pt x="1124" y="1373"/>
                </a:lnTo>
                <a:lnTo>
                  <a:pt x="1124" y="2036"/>
                </a:lnTo>
                <a:lnTo>
                  <a:pt x="889" y="4343"/>
                </a:lnTo>
                <a:lnTo>
                  <a:pt x="526" y="4343"/>
                </a:lnTo>
                <a:lnTo>
                  <a:pt x="1079" y="2031"/>
                </a:lnTo>
                <a:lnTo>
                  <a:pt x="1079" y="1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9"/>
          <p:cNvSpPr>
            <a:spLocks/>
          </p:cNvSpPr>
          <p:nvPr/>
        </p:nvSpPr>
        <p:spPr bwMode="gray">
          <a:xfrm>
            <a:off x="-12700" y="-9525"/>
            <a:ext cx="2392363" cy="6880225"/>
          </a:xfrm>
          <a:custGeom>
            <a:avLst/>
            <a:gdLst>
              <a:gd name="T0" fmla="*/ 2147483647 w 1507"/>
              <a:gd name="T1" fmla="*/ 0 h 4334"/>
              <a:gd name="T2" fmla="*/ 2147483647 w 1507"/>
              <a:gd name="T3" fmla="*/ 2147483647 h 4334"/>
              <a:gd name="T4" fmla="*/ 2147483647 w 1507"/>
              <a:gd name="T5" fmla="*/ 2147483647 h 4334"/>
              <a:gd name="T6" fmla="*/ 2147483647 w 1507"/>
              <a:gd name="T7" fmla="*/ 2147483647 h 4334"/>
              <a:gd name="T8" fmla="*/ 2147483647 w 1507"/>
              <a:gd name="T9" fmla="*/ 2147483647 h 4334"/>
              <a:gd name="T10" fmla="*/ 2147483647 w 1507"/>
              <a:gd name="T11" fmla="*/ 2147483647 h 4334"/>
              <a:gd name="T12" fmla="*/ 2147483647 w 1507"/>
              <a:gd name="T13" fmla="*/ 2147483647 h 4334"/>
              <a:gd name="T14" fmla="*/ 2147483647 w 1507"/>
              <a:gd name="T15" fmla="*/ 2147483647 h 4334"/>
              <a:gd name="T16" fmla="*/ 2147483647 w 1507"/>
              <a:gd name="T17" fmla="*/ 2147483647 h 4334"/>
              <a:gd name="T18" fmla="*/ 0 w 1507"/>
              <a:gd name="T19" fmla="*/ 2147483647 h 4334"/>
              <a:gd name="T20" fmla="*/ 2147483647 w 1507"/>
              <a:gd name="T21" fmla="*/ 0 h 43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07" h="4334">
                <a:moveTo>
                  <a:pt x="181" y="0"/>
                </a:moveTo>
                <a:lnTo>
                  <a:pt x="1507" y="1379"/>
                </a:lnTo>
                <a:lnTo>
                  <a:pt x="1507" y="2036"/>
                </a:lnTo>
                <a:lnTo>
                  <a:pt x="727" y="4334"/>
                </a:lnTo>
                <a:lnTo>
                  <a:pt x="2" y="4334"/>
                </a:lnTo>
                <a:lnTo>
                  <a:pt x="2" y="4162"/>
                </a:lnTo>
                <a:lnTo>
                  <a:pt x="1441" y="1936"/>
                </a:lnTo>
                <a:lnTo>
                  <a:pt x="1441" y="1447"/>
                </a:lnTo>
                <a:lnTo>
                  <a:pt x="8" y="434"/>
                </a:lnTo>
                <a:lnTo>
                  <a:pt x="0" y="6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10"/>
          <p:cNvSpPr>
            <a:spLocks/>
          </p:cNvSpPr>
          <p:nvPr/>
        </p:nvSpPr>
        <p:spPr bwMode="gray">
          <a:xfrm>
            <a:off x="2557463" y="0"/>
            <a:ext cx="3022600" cy="6858000"/>
          </a:xfrm>
          <a:custGeom>
            <a:avLst/>
            <a:gdLst>
              <a:gd name="T0" fmla="*/ 2147483647 w 1904"/>
              <a:gd name="T1" fmla="*/ 0 h 4354"/>
              <a:gd name="T2" fmla="*/ 2147483647 w 1904"/>
              <a:gd name="T3" fmla="*/ 0 h 4354"/>
              <a:gd name="T4" fmla="*/ 0 w 1904"/>
              <a:gd name="T5" fmla="*/ 2147483647 h 4354"/>
              <a:gd name="T6" fmla="*/ 0 w 1904"/>
              <a:gd name="T7" fmla="*/ 2147483647 h 4354"/>
              <a:gd name="T8" fmla="*/ 2147483647 w 1904"/>
              <a:gd name="T9" fmla="*/ 2147483647 h 4354"/>
              <a:gd name="T10" fmla="*/ 2147483647 w 1904"/>
              <a:gd name="T11" fmla="*/ 2147483647 h 4354"/>
              <a:gd name="T12" fmla="*/ 2147483647 w 1904"/>
              <a:gd name="T13" fmla="*/ 2147483647 h 4354"/>
              <a:gd name="T14" fmla="*/ 2147483647 w 1904"/>
              <a:gd name="T15" fmla="*/ 2147483647 h 4354"/>
              <a:gd name="T16" fmla="*/ 2147483647 w 1904"/>
              <a:gd name="T17" fmla="*/ 0 h 43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04" h="4354">
                <a:moveTo>
                  <a:pt x="1904" y="0"/>
                </a:moveTo>
                <a:lnTo>
                  <a:pt x="1178" y="0"/>
                </a:lnTo>
                <a:lnTo>
                  <a:pt x="0" y="1342"/>
                </a:lnTo>
                <a:lnTo>
                  <a:pt x="0" y="1950"/>
                </a:lnTo>
                <a:lnTo>
                  <a:pt x="498" y="4354"/>
                </a:lnTo>
                <a:lnTo>
                  <a:pt x="1088" y="4354"/>
                </a:lnTo>
                <a:lnTo>
                  <a:pt x="44" y="1985"/>
                </a:lnTo>
                <a:lnTo>
                  <a:pt x="44" y="1361"/>
                </a:lnTo>
                <a:lnTo>
                  <a:pt x="1904" y="0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Freeform 11"/>
          <p:cNvSpPr>
            <a:spLocks/>
          </p:cNvSpPr>
          <p:nvPr/>
        </p:nvSpPr>
        <p:spPr bwMode="gray">
          <a:xfrm>
            <a:off x="2959100" y="-14288"/>
            <a:ext cx="2711450" cy="1887538"/>
          </a:xfrm>
          <a:custGeom>
            <a:avLst/>
            <a:gdLst>
              <a:gd name="T0" fmla="*/ 2147483647 w 1708"/>
              <a:gd name="T1" fmla="*/ 2147483647 h 1189"/>
              <a:gd name="T2" fmla="*/ 2147483647 w 1708"/>
              <a:gd name="T3" fmla="*/ 0 h 1189"/>
              <a:gd name="T4" fmla="*/ 0 w 1708"/>
              <a:gd name="T5" fmla="*/ 2147483647 h 1189"/>
              <a:gd name="T6" fmla="*/ 2147483647 w 1708"/>
              <a:gd name="T7" fmla="*/ 2147483647 h 11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08" h="1189">
                <a:moveTo>
                  <a:pt x="1708" y="1"/>
                </a:moveTo>
                <a:lnTo>
                  <a:pt x="1379" y="0"/>
                </a:lnTo>
                <a:lnTo>
                  <a:pt x="0" y="1189"/>
                </a:lnTo>
                <a:lnTo>
                  <a:pt x="1708" y="1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2498725" y="-9525"/>
            <a:ext cx="6105525" cy="6867525"/>
          </a:xfrm>
          <a:custGeom>
            <a:avLst/>
            <a:gdLst>
              <a:gd name="T0" fmla="*/ 2147483647 w 3846"/>
              <a:gd name="T1" fmla="*/ 0 h 4354"/>
              <a:gd name="T2" fmla="*/ 2147483647 w 3846"/>
              <a:gd name="T3" fmla="*/ 0 h 4354"/>
              <a:gd name="T4" fmla="*/ 0 w 3846"/>
              <a:gd name="T5" fmla="*/ 2147483647 h 4354"/>
              <a:gd name="T6" fmla="*/ 0 w 3846"/>
              <a:gd name="T7" fmla="*/ 2147483647 h 4354"/>
              <a:gd name="T8" fmla="*/ 2147483647 w 3846"/>
              <a:gd name="T9" fmla="*/ 2147483647 h 4354"/>
              <a:gd name="T10" fmla="*/ 2147483647 w 3846"/>
              <a:gd name="T11" fmla="*/ 2147483647 h 4354"/>
              <a:gd name="T12" fmla="*/ 2147483647 w 3846"/>
              <a:gd name="T13" fmla="*/ 2147483647 h 4354"/>
              <a:gd name="T14" fmla="*/ 2147483647 w 3846"/>
              <a:gd name="T15" fmla="*/ 2147483647 h 4354"/>
              <a:gd name="T16" fmla="*/ 2147483647 w 3846"/>
              <a:gd name="T17" fmla="*/ 0 h 4354"/>
              <a:gd name="T18" fmla="*/ 2147483647 w 3846"/>
              <a:gd name="T19" fmla="*/ 0 h 43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46" h="4354">
                <a:moveTo>
                  <a:pt x="3665" y="0"/>
                </a:moveTo>
                <a:lnTo>
                  <a:pt x="2122" y="0"/>
                </a:lnTo>
                <a:lnTo>
                  <a:pt x="0" y="1339"/>
                </a:lnTo>
                <a:lnTo>
                  <a:pt x="0" y="1950"/>
                </a:lnTo>
                <a:lnTo>
                  <a:pt x="1215" y="4354"/>
                </a:lnTo>
                <a:lnTo>
                  <a:pt x="1941" y="4354"/>
                </a:lnTo>
                <a:lnTo>
                  <a:pt x="72" y="1877"/>
                </a:lnTo>
                <a:lnTo>
                  <a:pt x="72" y="1361"/>
                </a:lnTo>
                <a:lnTo>
                  <a:pt x="3846" y="0"/>
                </a:lnTo>
                <a:lnTo>
                  <a:pt x="2122" y="0"/>
                </a:lnTo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-9525" y="185738"/>
            <a:ext cx="2246313" cy="5984875"/>
          </a:xfrm>
          <a:custGeom>
            <a:avLst/>
            <a:gdLst>
              <a:gd name="T0" fmla="*/ 0 w 1415"/>
              <a:gd name="T1" fmla="*/ 0 h 3770"/>
              <a:gd name="T2" fmla="*/ 2147483647 w 1415"/>
              <a:gd name="T3" fmla="*/ 2147483647 h 3770"/>
              <a:gd name="T4" fmla="*/ 2147483647 w 1415"/>
              <a:gd name="T5" fmla="*/ 2147483647 h 3770"/>
              <a:gd name="T6" fmla="*/ 0 w 1415"/>
              <a:gd name="T7" fmla="*/ 2147483647 h 3770"/>
              <a:gd name="T8" fmla="*/ 0 w 1415"/>
              <a:gd name="T9" fmla="*/ 2147483647 h 3770"/>
              <a:gd name="T10" fmla="*/ 2147483647 w 1415"/>
              <a:gd name="T11" fmla="*/ 2147483647 h 3770"/>
              <a:gd name="T12" fmla="*/ 2147483647 w 1415"/>
              <a:gd name="T13" fmla="*/ 2147483647 h 3770"/>
              <a:gd name="T14" fmla="*/ 2147483647 w 1415"/>
              <a:gd name="T15" fmla="*/ 2147483647 h 3770"/>
              <a:gd name="T16" fmla="*/ 0 w 1415"/>
              <a:gd name="T17" fmla="*/ 0 h 37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15" h="3770">
                <a:moveTo>
                  <a:pt x="0" y="0"/>
                </a:moveTo>
                <a:lnTo>
                  <a:pt x="1415" y="1197"/>
                </a:lnTo>
                <a:lnTo>
                  <a:pt x="1415" y="1862"/>
                </a:lnTo>
                <a:lnTo>
                  <a:pt x="0" y="3770"/>
                </a:lnTo>
                <a:lnTo>
                  <a:pt x="0" y="3272"/>
                </a:lnTo>
                <a:lnTo>
                  <a:pt x="1376" y="1801"/>
                </a:lnTo>
                <a:lnTo>
                  <a:pt x="1376" y="1272"/>
                </a:lnTo>
                <a:lnTo>
                  <a:pt x="6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2608263" y="642938"/>
            <a:ext cx="6540500" cy="6215062"/>
          </a:xfrm>
          <a:custGeom>
            <a:avLst/>
            <a:gdLst>
              <a:gd name="T0" fmla="*/ 2147483647 w 4120"/>
              <a:gd name="T1" fmla="*/ 0 h 3915"/>
              <a:gd name="T2" fmla="*/ 2147483647 w 4120"/>
              <a:gd name="T3" fmla="*/ 2147483647 h 3915"/>
              <a:gd name="T4" fmla="*/ 2147483647 w 4120"/>
              <a:gd name="T5" fmla="*/ 2147483647 h 3915"/>
              <a:gd name="T6" fmla="*/ 2147483647 w 4120"/>
              <a:gd name="T7" fmla="*/ 2147483647 h 3915"/>
              <a:gd name="T8" fmla="*/ 2147483647 w 4120"/>
              <a:gd name="T9" fmla="*/ 2147483647 h 3915"/>
              <a:gd name="T10" fmla="*/ 2147483647 w 4120"/>
              <a:gd name="T11" fmla="*/ 2147483647 h 3915"/>
              <a:gd name="T12" fmla="*/ 0 w 4120"/>
              <a:gd name="T13" fmla="*/ 2147483647 h 3915"/>
              <a:gd name="T14" fmla="*/ 0 w 4120"/>
              <a:gd name="T15" fmla="*/ 2147483647 h 3915"/>
              <a:gd name="T16" fmla="*/ 2147483647 w 4120"/>
              <a:gd name="T17" fmla="*/ 0 h 39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120" h="3915">
                <a:moveTo>
                  <a:pt x="4115" y="0"/>
                </a:moveTo>
                <a:lnTo>
                  <a:pt x="4120" y="500"/>
                </a:lnTo>
                <a:lnTo>
                  <a:pt x="61" y="1059"/>
                </a:lnTo>
                <a:lnTo>
                  <a:pt x="61" y="1466"/>
                </a:lnTo>
                <a:lnTo>
                  <a:pt x="2419" y="3915"/>
                </a:lnTo>
                <a:lnTo>
                  <a:pt x="1830" y="3915"/>
                </a:lnTo>
                <a:lnTo>
                  <a:pt x="0" y="1449"/>
                </a:lnTo>
                <a:lnTo>
                  <a:pt x="0" y="967"/>
                </a:lnTo>
                <a:lnTo>
                  <a:pt x="411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Freeform 16"/>
          <p:cNvSpPr>
            <a:spLocks/>
          </p:cNvSpPr>
          <p:nvPr/>
        </p:nvSpPr>
        <p:spPr bwMode="gray">
          <a:xfrm>
            <a:off x="2586038" y="-17463"/>
            <a:ext cx="6557962" cy="6875463"/>
          </a:xfrm>
          <a:custGeom>
            <a:avLst/>
            <a:gdLst>
              <a:gd name="T0" fmla="*/ 2147483647 w 4131"/>
              <a:gd name="T1" fmla="*/ 0 h 4348"/>
              <a:gd name="T2" fmla="*/ 2147483647 w 4131"/>
              <a:gd name="T3" fmla="*/ 2147483647 h 4348"/>
              <a:gd name="T4" fmla="*/ 2147483647 w 4131"/>
              <a:gd name="T5" fmla="*/ 2147483647 h 4348"/>
              <a:gd name="T6" fmla="*/ 2147483647 w 4131"/>
              <a:gd name="T7" fmla="*/ 2147483647 h 4348"/>
              <a:gd name="T8" fmla="*/ 2147483647 w 4131"/>
              <a:gd name="T9" fmla="*/ 2147483647 h 4348"/>
              <a:gd name="T10" fmla="*/ 2147483647 w 4131"/>
              <a:gd name="T11" fmla="*/ 2147483647 h 4348"/>
              <a:gd name="T12" fmla="*/ 0 w 4131"/>
              <a:gd name="T13" fmla="*/ 2147483647 h 4348"/>
              <a:gd name="T14" fmla="*/ 0 w 4131"/>
              <a:gd name="T15" fmla="*/ 2147483647 h 4348"/>
              <a:gd name="T16" fmla="*/ 2147483647 w 4131"/>
              <a:gd name="T17" fmla="*/ 0 h 4348"/>
              <a:gd name="T18" fmla="*/ 2147483647 w 4131"/>
              <a:gd name="T19" fmla="*/ 0 h 43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131" h="4348">
                <a:moveTo>
                  <a:pt x="4131" y="0"/>
                </a:moveTo>
                <a:lnTo>
                  <a:pt x="4126" y="494"/>
                </a:lnTo>
                <a:lnTo>
                  <a:pt x="55" y="1404"/>
                </a:lnTo>
                <a:lnTo>
                  <a:pt x="55" y="1853"/>
                </a:lnTo>
                <a:lnTo>
                  <a:pt x="3156" y="4348"/>
                </a:lnTo>
                <a:lnTo>
                  <a:pt x="2067" y="4348"/>
                </a:lnTo>
                <a:lnTo>
                  <a:pt x="0" y="1882"/>
                </a:lnTo>
                <a:lnTo>
                  <a:pt x="0" y="1355"/>
                </a:lnTo>
                <a:lnTo>
                  <a:pt x="3615" y="0"/>
                </a:lnTo>
                <a:lnTo>
                  <a:pt x="41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2771775" y="-26988"/>
            <a:ext cx="5761038" cy="2087563"/>
          </a:xfrm>
          <a:custGeom>
            <a:avLst/>
            <a:gdLst>
              <a:gd name="T0" fmla="*/ 0 w 3629"/>
              <a:gd name="T1" fmla="*/ 2147483647 h 1315"/>
              <a:gd name="T2" fmla="*/ 2147483647 w 3629"/>
              <a:gd name="T3" fmla="*/ 0 h 1315"/>
              <a:gd name="T4" fmla="*/ 2147483647 w 3629"/>
              <a:gd name="T5" fmla="*/ 0 h 1315"/>
              <a:gd name="T6" fmla="*/ 0 w 3629"/>
              <a:gd name="T7" fmla="*/ 2147483647 h 13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629" h="1315">
                <a:moveTo>
                  <a:pt x="0" y="1315"/>
                </a:moveTo>
                <a:lnTo>
                  <a:pt x="2858" y="0"/>
                </a:lnTo>
                <a:lnTo>
                  <a:pt x="3629" y="0"/>
                </a:lnTo>
                <a:lnTo>
                  <a:pt x="0" y="1315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2555875" y="2924175"/>
            <a:ext cx="3384550" cy="3944938"/>
          </a:xfrm>
          <a:custGeom>
            <a:avLst/>
            <a:gdLst>
              <a:gd name="T0" fmla="*/ 0 w 2132"/>
              <a:gd name="T1" fmla="*/ 0 h 2495"/>
              <a:gd name="T2" fmla="*/ 2147483647 w 2132"/>
              <a:gd name="T3" fmla="*/ 2147483647 h 2495"/>
              <a:gd name="T4" fmla="*/ 2147483647 w 2132"/>
              <a:gd name="T5" fmla="*/ 2147483647 h 2495"/>
              <a:gd name="T6" fmla="*/ 0 w 2132"/>
              <a:gd name="T7" fmla="*/ 0 h 24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2" h="2495">
                <a:moveTo>
                  <a:pt x="0" y="0"/>
                </a:moveTo>
                <a:lnTo>
                  <a:pt x="2132" y="2495"/>
                </a:lnTo>
                <a:lnTo>
                  <a:pt x="1814" y="24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Freeform 24"/>
          <p:cNvSpPr>
            <a:spLocks/>
          </p:cNvSpPr>
          <p:nvPr/>
        </p:nvSpPr>
        <p:spPr bwMode="gray">
          <a:xfrm>
            <a:off x="-19050" y="180975"/>
            <a:ext cx="2262188" cy="1914525"/>
          </a:xfrm>
          <a:custGeom>
            <a:avLst/>
            <a:gdLst>
              <a:gd name="T0" fmla="*/ 2147483647 w 1425"/>
              <a:gd name="T1" fmla="*/ 2147483647 h 1206"/>
              <a:gd name="T2" fmla="*/ 0 w 1425"/>
              <a:gd name="T3" fmla="*/ 0 h 1206"/>
              <a:gd name="T4" fmla="*/ 0 w 1425"/>
              <a:gd name="T5" fmla="*/ 2147483647 h 1206"/>
              <a:gd name="T6" fmla="*/ 2147483647 w 1425"/>
              <a:gd name="T7" fmla="*/ 2147483647 h 12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5" h="1206">
                <a:moveTo>
                  <a:pt x="1425" y="1206"/>
                </a:moveTo>
                <a:lnTo>
                  <a:pt x="0" y="0"/>
                </a:lnTo>
                <a:lnTo>
                  <a:pt x="0" y="186"/>
                </a:lnTo>
                <a:lnTo>
                  <a:pt x="1425" y="1206"/>
                </a:lnTo>
                <a:close/>
              </a:path>
            </a:pathLst>
          </a:custGeom>
          <a:solidFill>
            <a:srgbClr val="333333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Freeform 25"/>
          <p:cNvSpPr>
            <a:spLocks/>
          </p:cNvSpPr>
          <p:nvPr/>
        </p:nvSpPr>
        <p:spPr bwMode="gray">
          <a:xfrm>
            <a:off x="-12700" y="3105150"/>
            <a:ext cx="2327275" cy="3762375"/>
          </a:xfrm>
          <a:custGeom>
            <a:avLst/>
            <a:gdLst>
              <a:gd name="T0" fmla="*/ 0 w 1466"/>
              <a:gd name="T1" fmla="*/ 2147483647 h 2370"/>
              <a:gd name="T2" fmla="*/ 2147483647 w 1466"/>
              <a:gd name="T3" fmla="*/ 0 h 2370"/>
              <a:gd name="T4" fmla="*/ 2147483647 w 1466"/>
              <a:gd name="T5" fmla="*/ 2147483647 h 2370"/>
              <a:gd name="T6" fmla="*/ 2147483647 w 1466"/>
              <a:gd name="T7" fmla="*/ 2147483647 h 2370"/>
              <a:gd name="T8" fmla="*/ 0 w 1466"/>
              <a:gd name="T9" fmla="*/ 2147483647 h 2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66" h="2370">
                <a:moveTo>
                  <a:pt x="0" y="2248"/>
                </a:moveTo>
                <a:lnTo>
                  <a:pt x="1466" y="0"/>
                </a:lnTo>
                <a:lnTo>
                  <a:pt x="194" y="2370"/>
                </a:lnTo>
                <a:lnTo>
                  <a:pt x="4" y="2364"/>
                </a:lnTo>
                <a:lnTo>
                  <a:pt x="0" y="2248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Freeform 26"/>
          <p:cNvSpPr>
            <a:spLocks/>
          </p:cNvSpPr>
          <p:nvPr/>
        </p:nvSpPr>
        <p:spPr bwMode="gray">
          <a:xfrm>
            <a:off x="-9525" y="1403350"/>
            <a:ext cx="2317750" cy="5265738"/>
          </a:xfrm>
          <a:custGeom>
            <a:avLst/>
            <a:gdLst>
              <a:gd name="T0" fmla="*/ 2147483647 w 1460"/>
              <a:gd name="T1" fmla="*/ 0 h 3317"/>
              <a:gd name="T2" fmla="*/ 2147483647 w 1460"/>
              <a:gd name="T3" fmla="*/ 2147483647 h 3317"/>
              <a:gd name="T4" fmla="*/ 2147483647 w 1460"/>
              <a:gd name="T5" fmla="*/ 2147483647 h 3317"/>
              <a:gd name="T6" fmla="*/ 2147483647 w 1460"/>
              <a:gd name="T7" fmla="*/ 2147483647 h 3317"/>
              <a:gd name="T8" fmla="*/ 0 w 1460"/>
              <a:gd name="T9" fmla="*/ 2147483647 h 3317"/>
              <a:gd name="T10" fmla="*/ 0 w 1460"/>
              <a:gd name="T11" fmla="*/ 2147483647 h 3317"/>
              <a:gd name="T12" fmla="*/ 2147483647 w 1460"/>
              <a:gd name="T13" fmla="*/ 2147483647 h 3317"/>
              <a:gd name="T14" fmla="*/ 2147483647 w 1460"/>
              <a:gd name="T15" fmla="*/ 2147483647 h 3317"/>
              <a:gd name="T16" fmla="*/ 2147483647 w 1460"/>
              <a:gd name="T17" fmla="*/ 0 h 33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60" h="3317">
                <a:moveTo>
                  <a:pt x="6" y="0"/>
                </a:moveTo>
                <a:lnTo>
                  <a:pt x="6" y="643"/>
                </a:lnTo>
                <a:lnTo>
                  <a:pt x="1410" y="564"/>
                </a:lnTo>
                <a:lnTo>
                  <a:pt x="1410" y="1049"/>
                </a:lnTo>
                <a:lnTo>
                  <a:pt x="0" y="2852"/>
                </a:lnTo>
                <a:lnTo>
                  <a:pt x="0" y="3317"/>
                </a:lnTo>
                <a:lnTo>
                  <a:pt x="1460" y="1062"/>
                </a:lnTo>
                <a:lnTo>
                  <a:pt x="1460" y="505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9" name="Group 36"/>
          <p:cNvGrpSpPr>
            <a:grpSpLocks/>
          </p:cNvGrpSpPr>
          <p:nvPr/>
        </p:nvGrpSpPr>
        <p:grpSpPr bwMode="auto">
          <a:xfrm>
            <a:off x="0" y="-19050"/>
            <a:ext cx="9153525" cy="6886575"/>
            <a:chOff x="0" y="0"/>
            <a:chExt cx="5760" cy="4326"/>
          </a:xfrm>
        </p:grpSpPr>
        <p:pic>
          <p:nvPicPr>
            <p:cNvPr id="20" name="Picture 35" descr="11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5760" cy="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7"/>
            <p:cNvSpPr>
              <a:spLocks noChangeArrowheads="1"/>
            </p:cNvSpPr>
            <p:nvPr userDrawn="1"/>
          </p:nvSpPr>
          <p:spPr bwMode="gray">
            <a:xfrm>
              <a:off x="212" y="462"/>
              <a:ext cx="5334" cy="3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22" name="Picture 19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141788" y="4041775"/>
            <a:ext cx="415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29"/>
          <p:cNvSpPr txBox="1">
            <a:spLocks noChangeArrowheads="1"/>
          </p:cNvSpPr>
          <p:nvPr/>
        </p:nvSpPr>
        <p:spPr bwMode="gray">
          <a:xfrm>
            <a:off x="7561263" y="5476875"/>
            <a:ext cx="1196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ru-RU" sz="2000" smtClean="0">
                <a:solidFill>
                  <a:srgbClr val="FF7F00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gray">
          <a:xfrm>
            <a:off x="6618288" y="5781675"/>
            <a:ext cx="2139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altLang="ru-RU" sz="1600" smtClean="0">
                <a:solidFill>
                  <a:srgbClr val="000000"/>
                </a:solidFill>
                <a:latin typeface="Times New Roman" pitchFamily="18" charset="0"/>
              </a:rPr>
              <a:t>www.themegallery.com</a:t>
            </a:r>
          </a:p>
        </p:txBody>
      </p:sp>
      <p:sp>
        <p:nvSpPr>
          <p:cNvPr id="25" name="Rectangle 50"/>
          <p:cNvSpPr>
            <a:spLocks noChangeArrowheads="1"/>
          </p:cNvSpPr>
          <p:nvPr/>
        </p:nvSpPr>
        <p:spPr bwMode="gray">
          <a:xfrm>
            <a:off x="341313" y="722313"/>
            <a:ext cx="847883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5838" y="3787775"/>
            <a:ext cx="7772400" cy="88582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29150" y="3505200"/>
            <a:ext cx="4129088" cy="457200"/>
          </a:xfrm>
        </p:spPr>
        <p:txBody>
          <a:bodyPr/>
          <a:lstStyle>
            <a:lvl1pPr marL="0" indent="0" algn="dist">
              <a:buFontTx/>
              <a:buNone/>
              <a:defRPr sz="2000" b="1">
                <a:solidFill>
                  <a:srgbClr val="777777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34BDF7-02D2-4ECC-9A72-9140B2889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3524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CC803C-7BE7-4251-95B9-407BE1216F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71766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438"/>
            <a:ext cx="2057400" cy="5927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438"/>
            <a:ext cx="6019800" cy="5927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6F563B-E563-4C2B-969E-3FAFEAB7E5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5997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0B253A-E429-471C-8CB9-33DB8B526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7874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00502E-4ED6-4D6D-8F32-BF8C27F38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752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7C0BF3-792C-4463-9746-4CE7A66DA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9095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EF471B-52B6-4EEC-89D9-0C38B6B60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7582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AB2910-835A-43EE-BD16-FF2EEC9CF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1263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258C61-C917-44D0-B2AC-1CFBDDAFC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9182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25C646-9663-497A-8341-C303A966D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308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3EDD9D-8BBD-49ED-908C-73A1689341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89799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33E2F-E12D-4188-8277-7BF8C2599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344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9"/>
          <p:cNvSpPr>
            <a:spLocks/>
          </p:cNvSpPr>
          <p:nvPr/>
        </p:nvSpPr>
        <p:spPr bwMode="gray">
          <a:xfrm>
            <a:off x="7658100" y="0"/>
            <a:ext cx="1104900" cy="6848475"/>
          </a:xfrm>
          <a:custGeom>
            <a:avLst/>
            <a:gdLst>
              <a:gd name="T0" fmla="*/ 2147483647 w 696"/>
              <a:gd name="T1" fmla="*/ 0 h 4314"/>
              <a:gd name="T2" fmla="*/ 2147483647 w 696"/>
              <a:gd name="T3" fmla="*/ 2147483647 h 4314"/>
              <a:gd name="T4" fmla="*/ 2147483647 w 696"/>
              <a:gd name="T5" fmla="*/ 2147483647 h 4314"/>
              <a:gd name="T6" fmla="*/ 2147483647 w 696"/>
              <a:gd name="T7" fmla="*/ 2147483647 h 4314"/>
              <a:gd name="T8" fmla="*/ 2147483647 w 696"/>
              <a:gd name="T9" fmla="*/ 2147483647 h 4314"/>
              <a:gd name="T10" fmla="*/ 2147483647 w 696"/>
              <a:gd name="T11" fmla="*/ 2147483647 h 4314"/>
              <a:gd name="T12" fmla="*/ 2147483647 w 696"/>
              <a:gd name="T13" fmla="*/ 2147483647 h 4314"/>
              <a:gd name="T14" fmla="*/ 0 w 696"/>
              <a:gd name="T15" fmla="*/ 0 h 4314"/>
              <a:gd name="T16" fmla="*/ 2147483647 w 696"/>
              <a:gd name="T17" fmla="*/ 0 h 43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" h="4314">
                <a:moveTo>
                  <a:pt x="312" y="0"/>
                </a:moveTo>
                <a:lnTo>
                  <a:pt x="528" y="444"/>
                </a:lnTo>
                <a:lnTo>
                  <a:pt x="696" y="960"/>
                </a:lnTo>
                <a:lnTo>
                  <a:pt x="426" y="4314"/>
                </a:lnTo>
                <a:lnTo>
                  <a:pt x="108" y="4314"/>
                </a:lnTo>
                <a:lnTo>
                  <a:pt x="648" y="960"/>
                </a:lnTo>
                <a:lnTo>
                  <a:pt x="456" y="432"/>
                </a:lnTo>
                <a:lnTo>
                  <a:pt x="0" y="0"/>
                </a:lnTo>
                <a:lnTo>
                  <a:pt x="312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Freeform 10"/>
          <p:cNvSpPr>
            <a:spLocks/>
          </p:cNvSpPr>
          <p:nvPr/>
        </p:nvSpPr>
        <p:spPr bwMode="gray">
          <a:xfrm>
            <a:off x="1066800" y="0"/>
            <a:ext cx="7543800" cy="6858000"/>
          </a:xfrm>
          <a:custGeom>
            <a:avLst/>
            <a:gdLst>
              <a:gd name="T0" fmla="*/ 0 w 4752"/>
              <a:gd name="T1" fmla="*/ 0 h 4320"/>
              <a:gd name="T2" fmla="*/ 2147483647 w 4752"/>
              <a:gd name="T3" fmla="*/ 0 h 4320"/>
              <a:gd name="T4" fmla="*/ 2147483647 w 4752"/>
              <a:gd name="T5" fmla="*/ 2147483647 h 4320"/>
              <a:gd name="T6" fmla="*/ 2147483647 w 4752"/>
              <a:gd name="T7" fmla="*/ 2147483647 h 4320"/>
              <a:gd name="T8" fmla="*/ 2147483647 w 4752"/>
              <a:gd name="T9" fmla="*/ 2147483647 h 4320"/>
              <a:gd name="T10" fmla="*/ 2147483647 w 4752"/>
              <a:gd name="T11" fmla="*/ 2147483647 h 4320"/>
              <a:gd name="T12" fmla="*/ 2147483647 w 4752"/>
              <a:gd name="T13" fmla="*/ 2147483647 h 4320"/>
              <a:gd name="T14" fmla="*/ 2147483647 w 4752"/>
              <a:gd name="T15" fmla="*/ 2147483647 h 4320"/>
              <a:gd name="T16" fmla="*/ 0 w 4752"/>
              <a:gd name="T17" fmla="*/ 0 h 43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752" h="4320">
                <a:moveTo>
                  <a:pt x="0" y="0"/>
                </a:moveTo>
                <a:lnTo>
                  <a:pt x="1536" y="0"/>
                </a:lnTo>
                <a:lnTo>
                  <a:pt x="4590" y="450"/>
                </a:lnTo>
                <a:lnTo>
                  <a:pt x="4752" y="972"/>
                </a:lnTo>
                <a:lnTo>
                  <a:pt x="3600" y="4320"/>
                </a:lnTo>
                <a:lnTo>
                  <a:pt x="3312" y="4320"/>
                </a:lnTo>
                <a:lnTo>
                  <a:pt x="4712" y="994"/>
                </a:lnTo>
                <a:lnTo>
                  <a:pt x="451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8" name="Freeform 11"/>
          <p:cNvSpPr>
            <a:spLocks/>
          </p:cNvSpPr>
          <p:nvPr/>
        </p:nvSpPr>
        <p:spPr bwMode="gray">
          <a:xfrm>
            <a:off x="5486400" y="1657350"/>
            <a:ext cx="2990850" cy="5200650"/>
          </a:xfrm>
          <a:custGeom>
            <a:avLst/>
            <a:gdLst>
              <a:gd name="T0" fmla="*/ 2147483647 w 1884"/>
              <a:gd name="T1" fmla="*/ 2147483647 h 3276"/>
              <a:gd name="T2" fmla="*/ 2147483647 w 1884"/>
              <a:gd name="T3" fmla="*/ 0 h 3276"/>
              <a:gd name="T4" fmla="*/ 0 w 1884"/>
              <a:gd name="T5" fmla="*/ 2147483647 h 3276"/>
              <a:gd name="T6" fmla="*/ 2147483647 w 1884"/>
              <a:gd name="T7" fmla="*/ 2147483647 h 32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84" h="3276">
                <a:moveTo>
                  <a:pt x="384" y="3276"/>
                </a:moveTo>
                <a:lnTo>
                  <a:pt x="1884" y="0"/>
                </a:lnTo>
                <a:lnTo>
                  <a:pt x="0" y="3276"/>
                </a:lnTo>
                <a:lnTo>
                  <a:pt x="384" y="3276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9" name="Freeform 12"/>
          <p:cNvSpPr>
            <a:spLocks/>
          </p:cNvSpPr>
          <p:nvPr/>
        </p:nvSpPr>
        <p:spPr bwMode="gray">
          <a:xfrm>
            <a:off x="3429000" y="0"/>
            <a:ext cx="5172075" cy="6858000"/>
          </a:xfrm>
          <a:custGeom>
            <a:avLst/>
            <a:gdLst>
              <a:gd name="T0" fmla="*/ 0 w 3258"/>
              <a:gd name="T1" fmla="*/ 0 h 4320"/>
              <a:gd name="T2" fmla="*/ 2147483647 w 3258"/>
              <a:gd name="T3" fmla="*/ 2147483647 h 4320"/>
              <a:gd name="T4" fmla="*/ 2147483647 w 3258"/>
              <a:gd name="T5" fmla="*/ 2147483647 h 4320"/>
              <a:gd name="T6" fmla="*/ 2147483647 w 3258"/>
              <a:gd name="T7" fmla="*/ 2147483647 h 4320"/>
              <a:gd name="T8" fmla="*/ 2147483647 w 3258"/>
              <a:gd name="T9" fmla="*/ 2147483647 h 4320"/>
              <a:gd name="T10" fmla="*/ 2147483647 w 3258"/>
              <a:gd name="T11" fmla="*/ 2147483647 h 4320"/>
              <a:gd name="T12" fmla="*/ 2147483647 w 3258"/>
              <a:gd name="T13" fmla="*/ 2147483647 h 4320"/>
              <a:gd name="T14" fmla="*/ 2147483647 w 3258"/>
              <a:gd name="T15" fmla="*/ 0 h 4320"/>
              <a:gd name="T16" fmla="*/ 0 w 3258"/>
              <a:gd name="T17" fmla="*/ 0 h 43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58" h="4320">
                <a:moveTo>
                  <a:pt x="0" y="0"/>
                </a:moveTo>
                <a:lnTo>
                  <a:pt x="3082" y="475"/>
                </a:lnTo>
                <a:lnTo>
                  <a:pt x="3210" y="936"/>
                </a:lnTo>
                <a:lnTo>
                  <a:pt x="1728" y="4320"/>
                </a:lnTo>
                <a:lnTo>
                  <a:pt x="1872" y="4320"/>
                </a:lnTo>
                <a:lnTo>
                  <a:pt x="3258" y="912"/>
                </a:lnTo>
                <a:lnTo>
                  <a:pt x="3120" y="432"/>
                </a:lnTo>
                <a:lnTo>
                  <a:pt x="1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0" name="Freeform 14"/>
          <p:cNvSpPr>
            <a:spLocks/>
          </p:cNvSpPr>
          <p:nvPr/>
        </p:nvSpPr>
        <p:spPr bwMode="gray">
          <a:xfrm>
            <a:off x="8382000" y="0"/>
            <a:ext cx="762000" cy="1143000"/>
          </a:xfrm>
          <a:custGeom>
            <a:avLst/>
            <a:gdLst>
              <a:gd name="T0" fmla="*/ 2147483647 w 480"/>
              <a:gd name="T1" fmla="*/ 0 h 720"/>
              <a:gd name="T2" fmla="*/ 0 w 480"/>
              <a:gd name="T3" fmla="*/ 2147483647 h 720"/>
              <a:gd name="T4" fmla="*/ 2147483647 w 480"/>
              <a:gd name="T5" fmla="*/ 2147483647 h 720"/>
              <a:gd name="T6" fmla="*/ 2147483647 w 480"/>
              <a:gd name="T7" fmla="*/ 2147483647 h 720"/>
              <a:gd name="T8" fmla="*/ 2147483647 w 480"/>
              <a:gd name="T9" fmla="*/ 2147483647 h 720"/>
              <a:gd name="T10" fmla="*/ 2147483647 w 480"/>
              <a:gd name="T11" fmla="*/ 2147483647 h 720"/>
              <a:gd name="T12" fmla="*/ 2147483647 w 480"/>
              <a:gd name="T13" fmla="*/ 0 h 720"/>
              <a:gd name="T14" fmla="*/ 2147483647 w 480"/>
              <a:gd name="T15" fmla="*/ 0 h 7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80" h="720">
                <a:moveTo>
                  <a:pt x="48" y="0"/>
                </a:moveTo>
                <a:lnTo>
                  <a:pt x="0" y="96"/>
                </a:lnTo>
                <a:lnTo>
                  <a:pt x="354" y="690"/>
                </a:lnTo>
                <a:lnTo>
                  <a:pt x="480" y="720"/>
                </a:lnTo>
                <a:lnTo>
                  <a:pt x="480" y="576"/>
                </a:lnTo>
                <a:lnTo>
                  <a:pt x="48" y="96"/>
                </a:lnTo>
                <a:lnTo>
                  <a:pt x="8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" name="Freeform 15"/>
          <p:cNvSpPr>
            <a:spLocks/>
          </p:cNvSpPr>
          <p:nvPr/>
        </p:nvSpPr>
        <p:spPr bwMode="gray">
          <a:xfrm>
            <a:off x="8610600" y="228600"/>
            <a:ext cx="533400" cy="533400"/>
          </a:xfrm>
          <a:custGeom>
            <a:avLst/>
            <a:gdLst>
              <a:gd name="T0" fmla="*/ 2147483647 w 336"/>
              <a:gd name="T1" fmla="*/ 2147483647 h 336"/>
              <a:gd name="T2" fmla="*/ 0 w 336"/>
              <a:gd name="T3" fmla="*/ 0 h 336"/>
              <a:gd name="T4" fmla="*/ 2147483647 w 336"/>
              <a:gd name="T5" fmla="*/ 2147483647 h 336"/>
              <a:gd name="T6" fmla="*/ 2147483647 w 336"/>
              <a:gd name="T7" fmla="*/ 2147483647 h 3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36" h="336">
                <a:moveTo>
                  <a:pt x="336" y="336"/>
                </a:moveTo>
                <a:lnTo>
                  <a:pt x="0" y="0"/>
                </a:lnTo>
                <a:lnTo>
                  <a:pt x="336" y="240"/>
                </a:lnTo>
                <a:lnTo>
                  <a:pt x="336" y="3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2" name="Group 49"/>
          <p:cNvGrpSpPr>
            <a:grpSpLocks/>
          </p:cNvGrpSpPr>
          <p:nvPr/>
        </p:nvGrpSpPr>
        <p:grpSpPr bwMode="auto">
          <a:xfrm>
            <a:off x="5562600" y="0"/>
            <a:ext cx="3267075" cy="6858000"/>
            <a:chOff x="3504" y="0"/>
            <a:chExt cx="2058" cy="4320"/>
          </a:xfrm>
        </p:grpSpPr>
        <p:sp>
          <p:nvSpPr>
            <p:cNvPr id="1043" name="Freeform 13"/>
            <p:cNvSpPr>
              <a:spLocks/>
            </p:cNvSpPr>
            <p:nvPr userDrawn="1"/>
          </p:nvSpPr>
          <p:spPr bwMode="gray">
            <a:xfrm>
              <a:off x="3504" y="0"/>
              <a:ext cx="2058" cy="4320"/>
            </a:xfrm>
            <a:custGeom>
              <a:avLst/>
              <a:gdLst>
                <a:gd name="T0" fmla="*/ 0 w 2058"/>
                <a:gd name="T1" fmla="*/ 0 h 4320"/>
                <a:gd name="T2" fmla="*/ 1056 w 2058"/>
                <a:gd name="T3" fmla="*/ 0 h 4320"/>
                <a:gd name="T4" fmla="*/ 1854 w 2058"/>
                <a:gd name="T5" fmla="*/ 402 h 4320"/>
                <a:gd name="T6" fmla="*/ 2058 w 2058"/>
                <a:gd name="T7" fmla="*/ 972 h 4320"/>
                <a:gd name="T8" fmla="*/ 1296 w 2058"/>
                <a:gd name="T9" fmla="*/ 4320 h 4320"/>
                <a:gd name="T10" fmla="*/ 720 w 2058"/>
                <a:gd name="T11" fmla="*/ 4320 h 4320"/>
                <a:gd name="T12" fmla="*/ 1920 w 2058"/>
                <a:gd name="T13" fmla="*/ 912 h 4320"/>
                <a:gd name="T14" fmla="*/ 1776 w 2058"/>
                <a:gd name="T15" fmla="*/ 432 h 4320"/>
                <a:gd name="T16" fmla="*/ 0 w 2058"/>
                <a:gd name="T17" fmla="*/ 0 h 43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58" h="4320">
                  <a:moveTo>
                    <a:pt x="0" y="0"/>
                  </a:moveTo>
                  <a:lnTo>
                    <a:pt x="1056" y="0"/>
                  </a:lnTo>
                  <a:lnTo>
                    <a:pt x="1854" y="402"/>
                  </a:lnTo>
                  <a:lnTo>
                    <a:pt x="2058" y="972"/>
                  </a:lnTo>
                  <a:lnTo>
                    <a:pt x="1296" y="4320"/>
                  </a:lnTo>
                  <a:lnTo>
                    <a:pt x="720" y="4320"/>
                  </a:lnTo>
                  <a:lnTo>
                    <a:pt x="1920" y="912"/>
                  </a:lnTo>
                  <a:lnTo>
                    <a:pt x="17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3"/>
            <p:cNvSpPr>
              <a:spLocks/>
            </p:cNvSpPr>
            <p:nvPr userDrawn="1"/>
          </p:nvSpPr>
          <p:spPr bwMode="gray">
            <a:xfrm>
              <a:off x="4217" y="1056"/>
              <a:ext cx="1152" cy="3264"/>
            </a:xfrm>
            <a:custGeom>
              <a:avLst/>
              <a:gdLst>
                <a:gd name="T0" fmla="*/ 0 w 1152"/>
                <a:gd name="T1" fmla="*/ 3264 h 3264"/>
                <a:gd name="T2" fmla="*/ 1152 w 1152"/>
                <a:gd name="T3" fmla="*/ 0 h 3264"/>
                <a:gd name="T4" fmla="*/ 96 w 1152"/>
                <a:gd name="T5" fmla="*/ 3264 h 3264"/>
                <a:gd name="T6" fmla="*/ 0 w 1152"/>
                <a:gd name="T7" fmla="*/ 3264 h 3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2" h="3264">
                  <a:moveTo>
                    <a:pt x="0" y="3264"/>
                  </a:moveTo>
                  <a:lnTo>
                    <a:pt x="1152" y="0"/>
                  </a:lnTo>
                  <a:lnTo>
                    <a:pt x="96" y="3264"/>
                  </a:lnTo>
                  <a:lnTo>
                    <a:pt x="0" y="3264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33" name="Group 22"/>
          <p:cNvGrpSpPr>
            <a:grpSpLocks/>
          </p:cNvGrpSpPr>
          <p:nvPr/>
        </p:nvGrpSpPr>
        <p:grpSpPr bwMode="auto">
          <a:xfrm>
            <a:off x="142875" y="765175"/>
            <a:ext cx="8858250" cy="5943600"/>
            <a:chOff x="90" y="480"/>
            <a:chExt cx="5580" cy="3744"/>
          </a:xfrm>
        </p:grpSpPr>
        <p:sp>
          <p:nvSpPr>
            <p:cNvPr id="1041" name="Rectangle 16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1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Rectangle 17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19"/>
              </a:srgbClr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34" name="Rectangle 18"/>
          <p:cNvSpPr>
            <a:spLocks noChangeArrowheads="1"/>
          </p:cNvSpPr>
          <p:nvPr/>
        </p:nvSpPr>
        <p:spPr bwMode="gray">
          <a:xfrm>
            <a:off x="381000" y="676275"/>
            <a:ext cx="62484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035" name="Picture 19" descr="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00063" y="5778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83325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83325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83325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3CFC65-255F-4FAD-999B-9B4BDDE02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ocaroo.com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2123728" y="2276872"/>
            <a:ext cx="6872808" cy="2087562"/>
          </a:xfrm>
        </p:spPr>
        <p:txBody>
          <a:bodyPr/>
          <a:lstStyle/>
          <a:p>
            <a:pPr algn="ctr"/>
            <a:r>
              <a:rPr lang="en-US" altLang="ru-RU" dirty="0" smtClean="0">
                <a:latin typeface="Book Antiqua" panose="02040602050305030304" pitchFamily="18" charset="0"/>
              </a:rPr>
              <a:t>Speaking Tips</a:t>
            </a:r>
            <a:endParaRPr lang="ru-RU" altLang="ru-RU" dirty="0" smtClean="0">
              <a:latin typeface="Book Antiqua" panose="02040602050305030304" pitchFamily="18" charset="0"/>
            </a:endParaRP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33726" y="4797425"/>
            <a:ext cx="4308797" cy="1152525"/>
          </a:xfrm>
        </p:spPr>
        <p:txBody>
          <a:bodyPr/>
          <a:lstStyle/>
          <a:p>
            <a:pPr algn="r"/>
            <a:r>
              <a:rPr lang="ru-RU" altLang="ru-RU" dirty="0" smtClean="0"/>
              <a:t>Ефимова Е.Д.</a:t>
            </a:r>
          </a:p>
          <a:p>
            <a:pPr algn="r"/>
            <a:r>
              <a:rPr lang="ru-RU" altLang="ru-RU" sz="1400" i="1" dirty="0" smtClean="0"/>
              <a:t>Учитель английского языка  </a:t>
            </a:r>
          </a:p>
          <a:p>
            <a:pPr algn="r"/>
            <a:r>
              <a:rPr lang="ru-RU" altLang="ru-RU" sz="1400" i="1" dirty="0" smtClean="0"/>
              <a:t>ГБОУ СОШ № 69</a:t>
            </a:r>
          </a:p>
        </p:txBody>
      </p:sp>
      <p:pic>
        <p:nvPicPr>
          <p:cNvPr id="14340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373688"/>
            <a:ext cx="2076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PHOTO DESCRIPTION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556792"/>
            <a:ext cx="6069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latin typeface="Book Antiqua" panose="02040602050305030304" pitchFamily="18" charset="0"/>
              </a:rPr>
              <a:t>Place (Show) 4 photos</a:t>
            </a:r>
            <a:r>
              <a:rPr lang="en-US" dirty="0" smtClean="0">
                <a:latin typeface="Book Antiqua" panose="02040602050305030304" pitchFamily="18" charset="0"/>
              </a:rPr>
              <a:t> on the IWB (TV screen, BB, etc.)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428" y="2459504"/>
            <a:ext cx="5883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</a:t>
            </a:r>
            <a:r>
              <a:rPr lang="en-US" b="1" dirty="0" smtClean="0">
                <a:latin typeface="Book Antiqua" panose="02040602050305030304" pitchFamily="18" charset="0"/>
              </a:rPr>
              <a:t>Give one </a:t>
            </a:r>
            <a:r>
              <a:rPr lang="en-US" b="1" dirty="0">
                <a:latin typeface="Book Antiqua" panose="02040602050305030304" pitchFamily="18" charset="0"/>
              </a:rPr>
              <a:t>of the pictures </a:t>
            </a:r>
            <a:r>
              <a:rPr lang="en-US" dirty="0" smtClean="0">
                <a:latin typeface="Book Antiqua" panose="02040602050305030304" pitchFamily="18" charset="0"/>
              </a:rPr>
              <a:t>(in paper) to a student. The others don’t know which one.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566" y="3645024"/>
            <a:ext cx="77378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</a:t>
            </a:r>
            <a:r>
              <a:rPr lang="en-US" b="1" dirty="0" smtClean="0">
                <a:latin typeface="Book Antiqua" panose="02040602050305030304" pitchFamily="18" charset="0"/>
              </a:rPr>
              <a:t>Two tasks are possible</a:t>
            </a:r>
            <a:r>
              <a:rPr lang="en-US" dirty="0" smtClean="0">
                <a:latin typeface="Book Antiqua" panose="02040602050305030304" pitchFamily="18" charset="0"/>
              </a:rPr>
              <a:t>: A) the group asks the students questions to guess which picture he/she has; or B) the students must </a:t>
            </a:r>
            <a:r>
              <a:rPr lang="en-US" dirty="0">
                <a:latin typeface="Book Antiqua" panose="02040602050305030304" pitchFamily="18" charset="0"/>
              </a:rPr>
              <a:t>say </a:t>
            </a:r>
            <a:r>
              <a:rPr lang="en-US" dirty="0" smtClean="0">
                <a:latin typeface="Book Antiqua" panose="02040602050305030304" pitchFamily="18" charset="0"/>
              </a:rPr>
              <a:t>some sentences </a:t>
            </a:r>
            <a:r>
              <a:rPr lang="en-US" dirty="0">
                <a:latin typeface="Book Antiqua" panose="02040602050305030304" pitchFamily="18" charset="0"/>
              </a:rPr>
              <a:t>about the </a:t>
            </a:r>
            <a:r>
              <a:rPr lang="en-US" dirty="0" smtClean="0">
                <a:latin typeface="Book Antiqua" panose="02040602050305030304" pitchFamily="18" charset="0"/>
              </a:rPr>
              <a:t>picture.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7" y="5348026"/>
            <a:ext cx="6245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</a:t>
            </a:r>
            <a:r>
              <a:rPr lang="en-US" b="1" dirty="0" smtClean="0">
                <a:latin typeface="Book Antiqua" panose="02040602050305030304" pitchFamily="18" charset="0"/>
              </a:rPr>
              <a:t>The goal </a:t>
            </a:r>
            <a:r>
              <a:rPr lang="en-US" dirty="0" smtClean="0">
                <a:latin typeface="Book Antiqua" panose="02040602050305030304" pitchFamily="18" charset="0"/>
              </a:rPr>
              <a:t>is to </a:t>
            </a:r>
            <a:r>
              <a:rPr lang="en-US" dirty="0">
                <a:latin typeface="Book Antiqua" panose="02040602050305030304" pitchFamily="18" charset="0"/>
              </a:rPr>
              <a:t>make the </a:t>
            </a:r>
            <a:r>
              <a:rPr lang="en-US" dirty="0" smtClean="0">
                <a:latin typeface="Book Antiqua" panose="02040602050305030304" pitchFamily="18" charset="0"/>
              </a:rPr>
              <a:t>group/student </a:t>
            </a:r>
            <a:r>
              <a:rPr lang="en-US" b="1" dirty="0" smtClean="0">
                <a:latin typeface="Book Antiqua" panose="02040602050305030304" pitchFamily="18" charset="0"/>
              </a:rPr>
              <a:t>guess the picture</a:t>
            </a:r>
          </a:p>
          <a:p>
            <a:r>
              <a:rPr lang="en-US" b="1" dirty="0" smtClean="0">
                <a:latin typeface="Book Antiqua" panose="02040602050305030304" pitchFamily="18" charset="0"/>
              </a:rPr>
              <a:t>correctly.</a:t>
            </a:r>
            <a:endParaRPr lang="ru-RU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5864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FOLLOWING INSTRUCTIONS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5446962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</a:t>
            </a:r>
            <a:r>
              <a:rPr lang="en-US" b="1" dirty="0" smtClean="0">
                <a:latin typeface="Book Antiqua" panose="02040602050305030304" pitchFamily="18" charset="0"/>
              </a:rPr>
              <a:t>Practise </a:t>
            </a:r>
            <a:r>
              <a:rPr lang="en-US" dirty="0">
                <a:latin typeface="Book Antiqua" panose="02040602050305030304" pitchFamily="18" charset="0"/>
              </a:rPr>
              <a:t>with the </a:t>
            </a:r>
            <a:r>
              <a:rPr lang="en-US" dirty="0" err="1">
                <a:latin typeface="Book Antiqua" panose="02040602050305030304" pitchFamily="18" charset="0"/>
              </a:rPr>
              <a:t>S</a:t>
            </a:r>
            <a:r>
              <a:rPr lang="en-US" dirty="0" err="1" smtClean="0">
                <a:latin typeface="Book Antiqua" panose="02040602050305030304" pitchFamily="18" charset="0"/>
              </a:rPr>
              <a:t>s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dirty="0">
                <a:latin typeface="Book Antiqua" panose="02040602050305030304" pitchFamily="18" charset="0"/>
              </a:rPr>
              <a:t>by giving instructions to place items on </a:t>
            </a:r>
            <a:r>
              <a:rPr lang="en-US" dirty="0" smtClean="0">
                <a:latin typeface="Book Antiqua" panose="02040602050305030304" pitchFamily="18" charset="0"/>
              </a:rPr>
              <a:t>different places</a:t>
            </a:r>
            <a:r>
              <a:rPr lang="en-US" dirty="0">
                <a:latin typeface="Book Antiqua" panose="02040602050305030304" pitchFamily="18" charset="0"/>
              </a:rPr>
              <a:t>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673314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latin typeface="Book Antiqua" panose="02040602050305030304" pitchFamily="18" charset="0"/>
              </a:rPr>
              <a:t>Print </a:t>
            </a:r>
            <a:r>
              <a:rPr lang="en-US" b="1" dirty="0">
                <a:latin typeface="Book Antiqua" panose="02040602050305030304" pitchFamily="18" charset="0"/>
              </a:rPr>
              <a:t>out </a:t>
            </a:r>
            <a:r>
              <a:rPr lang="en-US" dirty="0">
                <a:latin typeface="Book Antiqua" panose="02040602050305030304" pitchFamily="18" charset="0"/>
              </a:rPr>
              <a:t>a poster size version of the speaking test and place it on a </a:t>
            </a:r>
            <a:r>
              <a:rPr lang="en-US" dirty="0" smtClean="0">
                <a:latin typeface="Book Antiqua" panose="02040602050305030304" pitchFamily="18" charset="0"/>
              </a:rPr>
              <a:t>magnetic </a:t>
            </a:r>
            <a:r>
              <a:rPr lang="en-US" dirty="0">
                <a:latin typeface="Book Antiqua" panose="02040602050305030304" pitchFamily="18" charset="0"/>
              </a:rPr>
              <a:t>board.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2782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</a:t>
            </a:r>
            <a:r>
              <a:rPr lang="en-US" b="1" dirty="0" smtClean="0">
                <a:latin typeface="Book Antiqua" panose="02040602050305030304" pitchFamily="18" charset="0"/>
              </a:rPr>
              <a:t>Cut </a:t>
            </a:r>
            <a:r>
              <a:rPr lang="en-US" b="1" dirty="0">
                <a:latin typeface="Book Antiqua" panose="02040602050305030304" pitchFamily="18" charset="0"/>
              </a:rPr>
              <a:t>out </a:t>
            </a:r>
            <a:r>
              <a:rPr lang="en-US" dirty="0">
                <a:latin typeface="Book Antiqua" panose="02040602050305030304" pitchFamily="18" charset="0"/>
              </a:rPr>
              <a:t>some images from flashcards or magazines and laminate them.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150821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Think of </a:t>
            </a:r>
            <a:r>
              <a:rPr lang="en-US" b="1" dirty="0" smtClean="0">
                <a:latin typeface="Book Antiqua" panose="02040602050305030304" pitchFamily="18" charset="0"/>
              </a:rPr>
              <a:t>how to stick </a:t>
            </a:r>
            <a:r>
              <a:rPr lang="en-US" dirty="0" smtClean="0">
                <a:latin typeface="Book Antiqua" panose="02040602050305030304" pitchFamily="18" charset="0"/>
              </a:rPr>
              <a:t>images on </a:t>
            </a:r>
            <a:r>
              <a:rPr lang="en-US" dirty="0">
                <a:latin typeface="Book Antiqua" panose="02040602050305030304" pitchFamily="18" charset="0"/>
              </a:rPr>
              <a:t>the </a:t>
            </a:r>
            <a:r>
              <a:rPr lang="en-US" dirty="0" smtClean="0">
                <a:latin typeface="Book Antiqua" panose="02040602050305030304" pitchFamily="18" charset="0"/>
              </a:rPr>
              <a:t>poster. Everything depends on what you have at your disposal.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33379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INTERACTION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077072"/>
            <a:ext cx="7057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3</a:t>
            </a:r>
            <a:r>
              <a:rPr lang="en-US" dirty="0" smtClean="0">
                <a:latin typeface="Book Antiqua" panose="02040602050305030304" pitchFamily="18" charset="0"/>
              </a:rPr>
              <a:t>. They </a:t>
            </a:r>
            <a:r>
              <a:rPr lang="en-US" b="1" dirty="0">
                <a:latin typeface="Book Antiqua" panose="02040602050305030304" pitchFamily="18" charset="0"/>
              </a:rPr>
              <a:t>have to </a:t>
            </a:r>
            <a:r>
              <a:rPr lang="en-US" dirty="0">
                <a:latin typeface="Book Antiqua" panose="02040602050305030304" pitchFamily="18" charset="0"/>
              </a:rPr>
              <a:t>put together as many different questions as they can and then, after checking </a:t>
            </a:r>
            <a:r>
              <a:rPr lang="en-US" dirty="0" smtClean="0">
                <a:latin typeface="Book Antiqua" panose="02040602050305030304" pitchFamily="18" charset="0"/>
              </a:rPr>
              <a:t>them……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5307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latin typeface="Book Antiqua" panose="02040602050305030304" pitchFamily="18" charset="0"/>
              </a:rPr>
              <a:t>Prepare cards </a:t>
            </a:r>
            <a:r>
              <a:rPr lang="en-US" dirty="0" smtClean="0">
                <a:latin typeface="Book Antiqua" panose="02040602050305030304" pitchFamily="18" charset="0"/>
              </a:rPr>
              <a:t>with questions or different ideas.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92182" y="2636912"/>
            <a:ext cx="4160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</a:t>
            </a:r>
            <a:r>
              <a:rPr lang="en-US" i="1" dirty="0" smtClean="0">
                <a:latin typeface="Book Antiqua" panose="02040602050305030304" pitchFamily="18" charset="0"/>
              </a:rPr>
              <a:t>. Give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those </a:t>
            </a:r>
            <a:r>
              <a:rPr lang="en-US" b="1" dirty="0" smtClean="0">
                <a:latin typeface="Book Antiqua" panose="02040602050305030304" pitchFamily="18" charset="0"/>
              </a:rPr>
              <a:t>cards</a:t>
            </a:r>
            <a:r>
              <a:rPr lang="en-US" dirty="0" smtClean="0">
                <a:latin typeface="Book Antiqua" panose="02040602050305030304" pitchFamily="18" charset="0"/>
              </a:rPr>
              <a:t> and </a:t>
            </a:r>
            <a:r>
              <a:rPr lang="en-US" b="1" dirty="0" smtClean="0">
                <a:latin typeface="Book Antiqua" panose="02040602050305030304" pitchFamily="18" charset="0"/>
              </a:rPr>
              <a:t>instructions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how to find a partner for chatting.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5270416"/>
            <a:ext cx="4600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4</a:t>
            </a:r>
            <a:r>
              <a:rPr lang="en-US" dirty="0" smtClean="0">
                <a:latin typeface="Book Antiqua" panose="02040602050305030304" pitchFamily="18" charset="0"/>
              </a:rPr>
              <a:t>. They </a:t>
            </a:r>
            <a:r>
              <a:rPr lang="en-US" b="1" dirty="0">
                <a:latin typeface="Book Antiqua" panose="02040602050305030304" pitchFamily="18" charset="0"/>
              </a:rPr>
              <a:t>can practise </a:t>
            </a:r>
            <a:r>
              <a:rPr lang="en-US" dirty="0">
                <a:latin typeface="Book Antiqua" panose="02040602050305030304" pitchFamily="18" charset="0"/>
              </a:rPr>
              <a:t>their speaking in pairs.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04179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4213" y="549275"/>
            <a:ext cx="7848600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u="sng" dirty="0"/>
              <a:t>Контакты: 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	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ЕФИМОВА Елена Дмитриевна</a:t>
            </a:r>
          </a:p>
          <a:p>
            <a:pPr algn="ctr"/>
            <a:r>
              <a:rPr lang="en-US" dirty="0">
                <a:solidFill>
                  <a:srgbClr val="C00000"/>
                </a:solidFill>
              </a:rPr>
              <a:t>  edefimova@list.ru</a:t>
            </a:r>
          </a:p>
          <a:p>
            <a:pPr algn="ctr"/>
            <a:r>
              <a:rPr lang="en-US" dirty="0"/>
              <a:t> </a:t>
            </a:r>
            <a:r>
              <a:rPr lang="ru-RU" dirty="0"/>
              <a:t>(8-921-960-2886)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3959225" y="3960813"/>
            <a:ext cx="1296988" cy="1295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2519363" y="5762625"/>
            <a:ext cx="41767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п</a:t>
            </a:r>
            <a:r>
              <a:rPr lang="ru-RU" sz="2400" b="1" dirty="0">
                <a:solidFill>
                  <a:srgbClr val="7030A0"/>
                </a:solidFill>
                <a:latin typeface="+mn-lt"/>
                <a:cs typeface="+mn-cs"/>
              </a:rPr>
              <a:t>а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с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б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2400" b="1" dirty="0">
                <a:latin typeface="+mn-lt"/>
                <a:cs typeface="+mn-cs"/>
              </a:rPr>
              <a:t> за внимание!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16236" y="2562979"/>
            <a:ext cx="2584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https://vk.com/e.elena64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11861" y="3232850"/>
            <a:ext cx="2991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https://vk.com/club33019391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3081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    SOME RULES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9545" y="1916832"/>
            <a:ext cx="3651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2. </a:t>
            </a:r>
            <a:r>
              <a:rPr lang="en-US" dirty="0"/>
              <a:t>Speak with your partner naturally.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2142" y="2716204"/>
            <a:ext cx="5913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 </a:t>
            </a:r>
            <a:r>
              <a:rPr lang="en-US" dirty="0"/>
              <a:t>. Pay attention to the explanation of the situation carefully.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50100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4</a:t>
            </a:r>
            <a:r>
              <a:rPr lang="en-US" dirty="0" smtClean="0"/>
              <a:t>. Remember </a:t>
            </a:r>
            <a:r>
              <a:rPr lang="en-US" dirty="0"/>
              <a:t>the situation is not about yourself </a:t>
            </a:r>
            <a:endParaRPr lang="en-US" dirty="0" smtClean="0"/>
          </a:p>
          <a:p>
            <a:r>
              <a:rPr lang="en-US" dirty="0" smtClean="0"/>
              <a:t>but </a:t>
            </a:r>
            <a:r>
              <a:rPr lang="en-US" dirty="0"/>
              <a:t>you have to think as </a:t>
            </a:r>
            <a:r>
              <a:rPr lang="en-US" dirty="0" smtClean="0"/>
              <a:t>someone else</a:t>
            </a:r>
            <a:r>
              <a:rPr lang="en-US" dirty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430" y="4411974"/>
            <a:ext cx="3674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. Try and interact </a:t>
            </a:r>
            <a:r>
              <a:rPr lang="en-US" dirty="0"/>
              <a:t>with your partner.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33325" y="4921323"/>
            <a:ext cx="4242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5. </a:t>
            </a:r>
            <a:r>
              <a:rPr lang="en-US" dirty="0"/>
              <a:t>Ask your </a:t>
            </a:r>
            <a:r>
              <a:rPr lang="en-US" dirty="0" smtClean="0"/>
              <a:t>partner’s </a:t>
            </a:r>
            <a:r>
              <a:rPr lang="en-US" dirty="0"/>
              <a:t>suggestions, opinions.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9990" y="1259468"/>
            <a:ext cx="7506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 Don’t be afraid of making mistakes. Anyone who speaks can make a mistake.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6618" y="5723964"/>
            <a:ext cx="38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6. If you speak in a group, change roles.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91301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924944"/>
            <a:ext cx="7750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latin typeface="Book Antiqua" panose="02040602050305030304" pitchFamily="18" charset="0"/>
              </a:rPr>
              <a:t>&amp; </a:t>
            </a:r>
            <a:r>
              <a:rPr lang="en-US" sz="7200" b="1" dirty="0" smtClean="0">
                <a:latin typeface="Book Antiqua" panose="02040602050305030304" pitchFamily="18" charset="0"/>
              </a:rPr>
              <a:t>not only games</a:t>
            </a:r>
            <a:endParaRPr lang="ru-RU" sz="72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988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RECORDING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88840"/>
            <a:ext cx="5275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Give </a:t>
            </a:r>
            <a:r>
              <a:rPr lang="en-US" b="1" u="sng" dirty="0" smtClean="0">
                <a:latin typeface="Book Antiqua" panose="02040602050305030304" pitchFamily="18" charset="0"/>
              </a:rPr>
              <a:t>a </a:t>
            </a:r>
            <a:r>
              <a:rPr lang="en-US" b="1" u="sng" dirty="0">
                <a:latin typeface="Book Antiqua" panose="02040602050305030304" pitchFamily="18" charset="0"/>
              </a:rPr>
              <a:t>speaking task </a:t>
            </a:r>
            <a:r>
              <a:rPr lang="en-US" dirty="0">
                <a:latin typeface="Book Antiqua" panose="02040602050305030304" pitchFamily="18" charset="0"/>
              </a:rPr>
              <a:t>as a home entertainment.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924944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Let 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b="1" u="sng" dirty="0">
                <a:latin typeface="Book Antiqua" panose="02040602050305030304" pitchFamily="18" charset="0"/>
              </a:rPr>
              <a:t>record themselves </a:t>
            </a:r>
            <a:r>
              <a:rPr lang="en-US" b="1" u="sng" dirty="0" smtClean="0">
                <a:latin typeface="Book Antiqua" panose="02040602050305030304" pitchFamily="18" charset="0"/>
              </a:rPr>
              <a:t> </a:t>
            </a:r>
            <a:r>
              <a:rPr lang="en-US" dirty="0" smtClean="0">
                <a:latin typeface="Book Antiqua" panose="02040602050305030304" pitchFamily="18" charset="0"/>
              </a:rPr>
              <a:t>doing the task with  </a:t>
            </a:r>
            <a:r>
              <a:rPr lang="en-US" dirty="0">
                <a:latin typeface="Book Antiqua" panose="02040602050305030304" pitchFamily="18" charset="0"/>
              </a:rPr>
              <a:t>the </a:t>
            </a:r>
          </a:p>
          <a:p>
            <a:r>
              <a:rPr lang="en-US" dirty="0">
                <a:latin typeface="Book Antiqua" panose="02040602050305030304" pitchFamily="18" charset="0"/>
              </a:rPr>
              <a:t>help of their mobile phones, sites (</a:t>
            </a:r>
            <a:r>
              <a:rPr lang="en-US" dirty="0">
                <a:latin typeface="Book Antiqua" panose="02040602050305030304" pitchFamily="18" charset="0"/>
                <a:hlinkClick r:id="rId2"/>
              </a:rPr>
              <a:t>www.vocaroo.com</a:t>
            </a:r>
            <a:r>
              <a:rPr lang="en-US" dirty="0">
                <a:latin typeface="Book Antiqua" panose="02040602050305030304" pitchFamily="18" charset="0"/>
              </a:rPr>
              <a:t>; etc.)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453" y="4153507"/>
            <a:ext cx="68467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Let them </a:t>
            </a:r>
            <a:r>
              <a:rPr lang="en-US" b="1" u="sng" dirty="0">
                <a:latin typeface="Book Antiqua" panose="02040602050305030304" pitchFamily="18" charset="0"/>
              </a:rPr>
              <a:t>share </a:t>
            </a:r>
            <a:r>
              <a:rPr lang="en-US" dirty="0">
                <a:latin typeface="Book Antiqua" panose="02040602050305030304" pitchFamily="18" charset="0"/>
              </a:rPr>
              <a:t>their audios in class. </a:t>
            </a:r>
            <a:r>
              <a:rPr lang="en-US" dirty="0" smtClean="0">
                <a:latin typeface="Book Antiqua" panose="02040602050305030304" pitchFamily="18" charset="0"/>
              </a:rPr>
              <a:t>(Personal exchange is also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possible depending on a group or a goal)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5541680"/>
            <a:ext cx="3004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Have </a:t>
            </a:r>
            <a:r>
              <a:rPr lang="en-US" dirty="0">
                <a:latin typeface="Book Antiqua" panose="02040602050305030304" pitchFamily="18" charset="0"/>
              </a:rPr>
              <a:t>a </a:t>
            </a:r>
            <a:r>
              <a:rPr lang="en-US" b="1" u="sng" dirty="0">
                <a:latin typeface="Book Antiqua" panose="02040602050305030304" pitchFamily="18" charset="0"/>
              </a:rPr>
              <a:t>feedback </a:t>
            </a:r>
            <a:r>
              <a:rPr lang="en-US" dirty="0">
                <a:latin typeface="Book Antiqua" panose="02040602050305030304" pitchFamily="18" charset="0"/>
              </a:rPr>
              <a:t>session.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423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764" y="260648"/>
            <a:ext cx="6302375" cy="1143000"/>
          </a:xfrm>
        </p:spPr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DESCRIBING THINGS </a:t>
            </a:r>
            <a:br>
              <a:rPr lang="en-US" dirty="0" smtClean="0">
                <a:latin typeface="Book Antiqua" panose="02040602050305030304" pitchFamily="18" charset="0"/>
              </a:rPr>
            </a:b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DON’T KNOW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928" y="1844824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smtClean="0">
                <a:latin typeface="Book Antiqua" panose="02040602050305030304" pitchFamily="18" charset="0"/>
              </a:rPr>
              <a:t>Show a thing </a:t>
            </a:r>
            <a:r>
              <a:rPr lang="en-US" dirty="0" smtClean="0">
                <a:latin typeface="Book Antiqua" panose="02040602050305030304" pitchFamily="18" charset="0"/>
              </a:rPr>
              <a:t>(or its picture)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don’t know the name in English</a:t>
            </a:r>
            <a:r>
              <a:rPr lang="ru-RU" dirty="0" smtClean="0">
                <a:latin typeface="Book Antiqua" panose="02040602050305030304" pitchFamily="18" charset="0"/>
              </a:rPr>
              <a:t>, </a:t>
            </a:r>
          </a:p>
          <a:p>
            <a:r>
              <a:rPr lang="en-US" dirty="0">
                <a:latin typeface="Book Antiqua" panose="02040602050305030304" pitchFamily="18" charset="0"/>
              </a:rPr>
              <a:t>b</a:t>
            </a:r>
            <a:r>
              <a:rPr lang="en-US" dirty="0" smtClean="0">
                <a:latin typeface="Book Antiqua" panose="02040602050305030304" pitchFamily="18" charset="0"/>
              </a:rPr>
              <a:t>ut they could guess or create themselves (e.g. coffee maker)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3140967"/>
            <a:ext cx="5391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</a:t>
            </a:r>
            <a:r>
              <a:rPr lang="en-US" b="1" dirty="0" smtClean="0">
                <a:latin typeface="Book Antiqua" panose="02040602050305030304" pitchFamily="18" charset="0"/>
              </a:rPr>
              <a:t>Explain </a:t>
            </a:r>
            <a:r>
              <a:rPr lang="en-US" dirty="0" smtClean="0">
                <a:latin typeface="Book Antiqua" panose="02040602050305030304" pitchFamily="18" charset="0"/>
              </a:rPr>
              <a:t>its functions </a:t>
            </a:r>
            <a:r>
              <a:rPr lang="en-US" b="1" dirty="0" smtClean="0">
                <a:latin typeface="Book Antiqua" panose="02040602050305030304" pitchFamily="18" charset="0"/>
              </a:rPr>
              <a:t>in general</a:t>
            </a:r>
            <a:r>
              <a:rPr lang="en-US" dirty="0" smtClean="0">
                <a:latin typeface="Book Antiqua" panose="02040602050305030304" pitchFamily="18" charset="0"/>
              </a:rPr>
              <a:t>: “It’s something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you use for making coffee.”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285812"/>
            <a:ext cx="6795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</a:t>
            </a:r>
            <a:r>
              <a:rPr lang="en-US" b="1" dirty="0" smtClean="0">
                <a:latin typeface="Book Antiqua" panose="02040602050305030304" pitchFamily="18" charset="0"/>
              </a:rPr>
              <a:t>Let </a:t>
            </a:r>
            <a:r>
              <a:rPr lang="en-US" b="1" dirty="0" err="1" smtClean="0">
                <a:latin typeface="Book Antiqua" panose="02040602050305030304" pitchFamily="18" charset="0"/>
              </a:rPr>
              <a:t>Ss</a:t>
            </a:r>
            <a:r>
              <a:rPr lang="en-US" b="1" dirty="0" smtClean="0">
                <a:latin typeface="Book Antiqua" panose="02040602050305030304" pitchFamily="18" charset="0"/>
              </a:rPr>
              <a:t> guess</a:t>
            </a:r>
            <a:r>
              <a:rPr lang="en-US" dirty="0" smtClean="0">
                <a:latin typeface="Book Antiqua" panose="02040602050305030304" pitchFamily="18" charset="0"/>
              </a:rPr>
              <a:t> what it could be and ask questions to the teacher.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(pair or group work)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5517232"/>
            <a:ext cx="64235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</a:t>
            </a:r>
            <a:r>
              <a:rPr lang="en-US" b="1" dirty="0" smtClean="0">
                <a:latin typeface="Book Antiqua" panose="02040602050305030304" pitchFamily="18" charset="0"/>
              </a:rPr>
              <a:t>Show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pictures and let them practice in describing using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“We thought…”, “In our opinion it was…, but….” etc.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0946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GUESS WHAT</a:t>
            </a:r>
            <a:br>
              <a:rPr lang="en-US" dirty="0" smtClean="0">
                <a:latin typeface="Book Antiqua" panose="02040602050305030304" pitchFamily="18" charset="0"/>
              </a:rPr>
            </a:br>
            <a:r>
              <a:rPr lang="en-US" dirty="0" smtClean="0">
                <a:latin typeface="Book Antiqua" panose="02040602050305030304" pitchFamily="18" charset="0"/>
              </a:rPr>
              <a:t>(SKETCH &amp; GUESS)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700808"/>
            <a:ext cx="3974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Book Antiqua" panose="02040602050305030304" pitchFamily="18" charset="0"/>
              </a:rPr>
              <a:t>to practise describing </a:t>
            </a:r>
            <a:r>
              <a:rPr lang="en-US" i="1" dirty="0" smtClean="0">
                <a:latin typeface="Book Antiqua" panose="02040602050305030304" pitchFamily="18" charset="0"/>
              </a:rPr>
              <a:t>pictures in groups.</a:t>
            </a:r>
            <a:endParaRPr lang="ru-RU" i="1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42088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latin typeface="Book Antiqua" panose="02040602050305030304" pitchFamily="18" charset="0"/>
              </a:rPr>
              <a:t>Divide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into groups.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3140968"/>
            <a:ext cx="5477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</a:t>
            </a:r>
            <a:r>
              <a:rPr lang="en-US" b="1" dirty="0" smtClean="0">
                <a:latin typeface="Book Antiqua" panose="02040602050305030304" pitchFamily="18" charset="0"/>
              </a:rPr>
              <a:t>Give a picture </a:t>
            </a:r>
            <a:r>
              <a:rPr lang="en-US" dirty="0" smtClean="0">
                <a:latin typeface="Book Antiqua" panose="02040602050305030304" pitchFamily="18" charset="0"/>
              </a:rPr>
              <a:t>(it could be funny) to one of the Ss.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861048"/>
            <a:ext cx="78999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Let the student </a:t>
            </a:r>
            <a:r>
              <a:rPr lang="en-US" b="1" dirty="0" smtClean="0">
                <a:latin typeface="Book Antiqua" panose="02040602050305030304" pitchFamily="18" charset="0"/>
              </a:rPr>
              <a:t>describe</a:t>
            </a:r>
            <a:r>
              <a:rPr lang="en-US" dirty="0" smtClean="0">
                <a:latin typeface="Book Antiqua" panose="02040602050305030304" pitchFamily="18" charset="0"/>
              </a:rPr>
              <a:t> it to students who attempt to draw the picture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together.</a:t>
            </a:r>
            <a:r>
              <a:rPr lang="en-US" dirty="0"/>
              <a:t> </a:t>
            </a:r>
            <a:r>
              <a:rPr lang="en-US" dirty="0" smtClean="0">
                <a:latin typeface="Book Antiqua" panose="02040602050305030304" pitchFamily="18" charset="0"/>
              </a:rPr>
              <a:t>The </a:t>
            </a:r>
            <a:r>
              <a:rPr lang="en-US" dirty="0">
                <a:latin typeface="Book Antiqua" panose="02040602050305030304" pitchFamily="18" charset="0"/>
              </a:rPr>
              <a:t>student whose picture closely resembles the original will win.</a:t>
            </a:r>
            <a:endParaRPr lang="ru-RU" dirty="0">
              <a:latin typeface="Book Antiqua" panose="02040602050305030304" pitchFamily="18" charset="0"/>
            </a:endParaRPr>
          </a:p>
          <a:p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4953634"/>
            <a:ext cx="765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Let the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b="1" dirty="0" smtClean="0">
                <a:latin typeface="Book Antiqua" panose="02040602050305030304" pitchFamily="18" charset="0"/>
              </a:rPr>
              <a:t>discuss</a:t>
            </a:r>
            <a:r>
              <a:rPr lang="en-US" dirty="0" smtClean="0">
                <a:latin typeface="Book Antiqua" panose="02040602050305030304" pitchFamily="18" charset="0"/>
              </a:rPr>
              <a:t> the Name of the character or the object given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and </a:t>
            </a:r>
            <a:r>
              <a:rPr lang="en-US" b="1" dirty="0" smtClean="0">
                <a:latin typeface="Book Antiqua" panose="02040602050305030304" pitchFamily="18" charset="0"/>
              </a:rPr>
              <a:t>describe</a:t>
            </a:r>
            <a:r>
              <a:rPr lang="en-US" dirty="0" smtClean="0">
                <a:latin typeface="Book Antiqua" panose="02040602050305030304" pitchFamily="18" charset="0"/>
              </a:rPr>
              <a:t> it and its functions (practicing SWO and CAN/CAN’T, etc.)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80059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GUESS WHAT</a:t>
            </a:r>
            <a:br>
              <a:rPr lang="en-US" dirty="0" smtClean="0">
                <a:latin typeface="Book Antiqua" panose="02040602050305030304" pitchFamily="18" charset="0"/>
              </a:rPr>
            </a:br>
            <a:r>
              <a:rPr lang="en-US" dirty="0" smtClean="0">
                <a:latin typeface="Book Antiqua" panose="02040602050305030304" pitchFamily="18" charset="0"/>
              </a:rPr>
              <a:t>(SKETCH &amp; GUESS)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516142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  <a:latin typeface="Book Antiqua" panose="02040602050305030304" pitchFamily="18" charset="0"/>
              </a:rPr>
              <a:t>to practise describing </a:t>
            </a:r>
            <a:r>
              <a:rPr lang="en-US" i="1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pictures personally.</a:t>
            </a:r>
            <a:endParaRPr lang="ru-RU" i="1" dirty="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420888"/>
            <a:ext cx="785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Give a picture </a:t>
            </a:r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to o</a:t>
            </a:r>
            <a:r>
              <a:rPr lang="en-US" dirty="0" smtClean="0">
                <a:latin typeface="Book Antiqua" panose="02040602050305030304" pitchFamily="18" charset="0"/>
              </a:rPr>
              <a:t>ne student. </a:t>
            </a:r>
            <a:r>
              <a:rPr lang="en-US" dirty="0">
                <a:latin typeface="Book Antiqua" panose="02040602050305030304" pitchFamily="18" charset="0"/>
              </a:rPr>
              <a:t>Using funny </a:t>
            </a:r>
            <a:r>
              <a:rPr lang="en-US" dirty="0" smtClean="0">
                <a:latin typeface="Book Antiqua" panose="02040602050305030304" pitchFamily="18" charset="0"/>
              </a:rPr>
              <a:t>pictures </a:t>
            </a:r>
            <a:r>
              <a:rPr lang="en-US" dirty="0">
                <a:latin typeface="Book Antiqua" panose="02040602050305030304" pitchFamily="18" charset="0"/>
              </a:rPr>
              <a:t>makes this more fun.</a:t>
            </a:r>
            <a:endParaRPr lang="ru-RU" dirty="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8668" y="3510300"/>
            <a:ext cx="5059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2. </a:t>
            </a:r>
            <a:r>
              <a:rPr lang="en-US" b="1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Let the student </a:t>
            </a:r>
            <a:r>
              <a:rPr lang="en-US" b="1" dirty="0" smtClean="0">
                <a:latin typeface="Book Antiqua" panose="02040602050305030304" pitchFamily="18" charset="0"/>
              </a:rPr>
              <a:t>describe </a:t>
            </a:r>
            <a:r>
              <a:rPr lang="en-US" dirty="0">
                <a:latin typeface="Book Antiqua" panose="02040602050305030304" pitchFamily="18" charset="0"/>
              </a:rPr>
              <a:t>it to a class in detail</a:t>
            </a:r>
            <a:r>
              <a:rPr lang="en-US" dirty="0"/>
              <a:t>.</a:t>
            </a:r>
            <a:endParaRPr lang="ru-RU" dirty="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4868" y="4230380"/>
            <a:ext cx="2156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3. </a:t>
            </a:r>
            <a:r>
              <a:rPr lang="en-US" dirty="0" err="1" smtClean="0">
                <a:solidFill>
                  <a:srgbClr val="000000"/>
                </a:solidFill>
                <a:latin typeface="Book Antiqua" panose="02040602050305030304" pitchFamily="18" charset="0"/>
              </a:rPr>
              <a:t>Ss</a:t>
            </a:r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try to draw </a:t>
            </a:r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it.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ru-RU" dirty="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5334172"/>
            <a:ext cx="6038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4. The </a:t>
            </a:r>
            <a:r>
              <a:rPr lang="en-US" dirty="0">
                <a:solidFill>
                  <a:srgbClr val="000000"/>
                </a:solidFill>
                <a:latin typeface="Book Antiqua" panose="02040602050305030304" pitchFamily="18" charset="0"/>
              </a:rPr>
              <a:t>student whose picture closely resembles the original </a:t>
            </a:r>
            <a:r>
              <a:rPr lang="en-US" b="1" dirty="0">
                <a:solidFill>
                  <a:srgbClr val="000000"/>
                </a:solidFill>
                <a:latin typeface="Book Antiqua" panose="02040602050305030304" pitchFamily="18" charset="0"/>
              </a:rPr>
              <a:t>will win</a:t>
            </a:r>
            <a:r>
              <a:rPr lang="en-US" dirty="0">
                <a:solidFill>
                  <a:srgbClr val="000000"/>
                </a:solidFill>
                <a:latin typeface="Book Antiqua" panose="0204060205030503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98418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THE COMMON ASPECT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799943"/>
            <a:ext cx="6669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</a:t>
            </a:r>
            <a:r>
              <a:rPr lang="en-US" b="1" dirty="0" smtClean="0">
                <a:latin typeface="Book Antiqua" panose="02040602050305030304" pitchFamily="18" charset="0"/>
              </a:rPr>
              <a:t>A group </a:t>
            </a:r>
            <a:r>
              <a:rPr lang="en-US" b="1" dirty="0">
                <a:latin typeface="Book Antiqua" panose="02040602050305030304" pitchFamily="18" charset="0"/>
              </a:rPr>
              <a:t>discussion </a:t>
            </a:r>
            <a:r>
              <a:rPr lang="en-US" b="1" dirty="0" smtClean="0">
                <a:latin typeface="Book Antiqua" panose="02040602050305030304" pitchFamily="18" charset="0"/>
              </a:rPr>
              <a:t> </a:t>
            </a:r>
            <a:r>
              <a:rPr lang="en-US" dirty="0" smtClean="0">
                <a:latin typeface="Book Antiqua" panose="02040602050305030304" pitchFamily="18" charset="0"/>
              </a:rPr>
              <a:t>which leads </a:t>
            </a:r>
            <a:r>
              <a:rPr lang="en-US" dirty="0">
                <a:latin typeface="Book Antiqua" panose="02040602050305030304" pitchFamily="18" charset="0"/>
              </a:rPr>
              <a:t>to a list of useful vocabulary and grammar.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00808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</a:t>
            </a:r>
            <a:r>
              <a:rPr lang="en-US" b="1" dirty="0" smtClean="0">
                <a:latin typeface="Book Antiqua" panose="02040602050305030304" pitchFamily="18" charset="0"/>
              </a:rPr>
              <a:t>Give </a:t>
            </a:r>
            <a:r>
              <a:rPr lang="en-US" b="1" dirty="0">
                <a:latin typeface="Book Antiqua" panose="02040602050305030304" pitchFamily="18" charset="0"/>
              </a:rPr>
              <a:t>out many pictures</a:t>
            </a:r>
            <a:r>
              <a:rPr lang="en-US" dirty="0">
                <a:latin typeface="Book Antiqua" panose="02040602050305030304" pitchFamily="18" charset="0"/>
              </a:rPr>
              <a:t> that relate to </a:t>
            </a:r>
            <a:r>
              <a:rPr lang="en-US" dirty="0" smtClean="0">
                <a:latin typeface="Book Antiqua" panose="02040602050305030304" pitchFamily="18" charset="0"/>
              </a:rPr>
              <a:t>the </a:t>
            </a:r>
            <a:r>
              <a:rPr lang="en-US" dirty="0">
                <a:latin typeface="Book Antiqua" panose="02040602050305030304" pitchFamily="18" charset="0"/>
              </a:rPr>
              <a:t>same topic.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459504"/>
            <a:ext cx="58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Let the </a:t>
            </a:r>
            <a:r>
              <a:rPr lang="en-US" dirty="0" err="1" smtClean="0">
                <a:latin typeface="Book Antiqua" panose="02040602050305030304" pitchFamily="18" charset="0"/>
              </a:rPr>
              <a:t>Ss</a:t>
            </a:r>
            <a:r>
              <a:rPr lang="en-US" dirty="0" smtClean="0">
                <a:latin typeface="Book Antiqua" panose="02040602050305030304" pitchFamily="18" charset="0"/>
              </a:rPr>
              <a:t> </a:t>
            </a:r>
            <a:r>
              <a:rPr lang="en-US" b="1" dirty="0" smtClean="0">
                <a:latin typeface="Book Antiqua" panose="02040602050305030304" pitchFamily="18" charset="0"/>
              </a:rPr>
              <a:t>find </a:t>
            </a:r>
            <a:r>
              <a:rPr lang="en-US" b="1" dirty="0">
                <a:latin typeface="Book Antiqua" panose="02040602050305030304" pitchFamily="18" charset="0"/>
              </a:rPr>
              <a:t>what</a:t>
            </a:r>
            <a:r>
              <a:rPr lang="en-US" dirty="0">
                <a:latin typeface="Book Antiqua" panose="02040602050305030304" pitchFamily="18" charset="0"/>
              </a:rPr>
              <a:t> </a:t>
            </a:r>
            <a:r>
              <a:rPr lang="en-US" b="1" dirty="0">
                <a:latin typeface="Book Antiqua" panose="02040602050305030304" pitchFamily="18" charset="0"/>
              </a:rPr>
              <a:t>connects</a:t>
            </a:r>
            <a:r>
              <a:rPr lang="en-US" dirty="0">
                <a:latin typeface="Book Antiqua" panose="02040602050305030304" pitchFamily="18" charset="0"/>
              </a:rPr>
              <a:t> them (</a:t>
            </a:r>
            <a:r>
              <a:rPr lang="en-US" dirty="0" smtClean="0">
                <a:latin typeface="Book Antiqua" panose="02040602050305030304" pitchFamily="18" charset="0"/>
              </a:rPr>
              <a:t>e.g., </a:t>
            </a:r>
            <a:r>
              <a:rPr lang="en-US" dirty="0">
                <a:latin typeface="Book Antiqua" panose="02040602050305030304" pitchFamily="18" charset="0"/>
              </a:rPr>
              <a:t>they all </a:t>
            </a:r>
            <a:r>
              <a:rPr lang="en-US" dirty="0" smtClean="0">
                <a:latin typeface="Book Antiqua" panose="02040602050305030304" pitchFamily="18" charset="0"/>
              </a:rPr>
              <a:t>can see </a:t>
            </a:r>
            <a:r>
              <a:rPr lang="en-US" dirty="0">
                <a:latin typeface="Book Antiqua" panose="02040602050305030304" pitchFamily="18" charset="0"/>
              </a:rPr>
              <a:t>people eating).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13384" y="5266074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4</a:t>
            </a:r>
            <a:r>
              <a:rPr lang="en-US" dirty="0" smtClean="0">
                <a:latin typeface="Book Antiqua" panose="02040602050305030304" pitchFamily="18" charset="0"/>
              </a:rPr>
              <a:t>. After </a:t>
            </a:r>
            <a:r>
              <a:rPr lang="en-US" dirty="0">
                <a:latin typeface="Book Antiqua" panose="02040602050305030304" pitchFamily="18" charset="0"/>
              </a:rPr>
              <a:t>a group discussion of what aspects of (eating) they </a:t>
            </a:r>
            <a:r>
              <a:rPr lang="en-US" dirty="0" smtClean="0">
                <a:latin typeface="Book Antiqua" panose="02040602050305030304" pitchFamily="18" charset="0"/>
              </a:rPr>
              <a:t>can see, </a:t>
            </a:r>
          </a:p>
          <a:p>
            <a:r>
              <a:rPr lang="en-US" dirty="0" smtClean="0">
                <a:latin typeface="Book Antiqua" panose="02040602050305030304" pitchFamily="18" charset="0"/>
              </a:rPr>
              <a:t>they </a:t>
            </a:r>
            <a:r>
              <a:rPr lang="en-US" b="1" dirty="0">
                <a:latin typeface="Book Antiqua" panose="02040602050305030304" pitchFamily="18" charset="0"/>
              </a:rPr>
              <a:t>choose one to describe in one minute</a:t>
            </a:r>
            <a:r>
              <a:rPr lang="en-US" dirty="0">
                <a:latin typeface="Book Antiqua" panose="02040602050305030304" pitchFamily="18" charset="0"/>
              </a:rPr>
              <a:t>. </a:t>
            </a:r>
            <a:r>
              <a:rPr lang="en-US" dirty="0" smtClean="0">
                <a:latin typeface="Book Antiqua" panose="02040602050305030304" pitchFamily="18" charset="0"/>
              </a:rPr>
              <a:t>Each S describes one aspect.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08049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ook Antiqua" panose="02040602050305030304" pitchFamily="18" charset="0"/>
              </a:rPr>
              <a:t>ACTIVE PICTURES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525434"/>
            <a:ext cx="3860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1. Divide the class into two groups.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2924944"/>
            <a:ext cx="6680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2. Give a picture to one group. Give time to discuss their acting.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789040"/>
            <a:ext cx="5145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3. The group with the picture acts out in silence.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5070700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4. The </a:t>
            </a:r>
            <a:r>
              <a:rPr lang="en-US" dirty="0">
                <a:latin typeface="Book Antiqua" panose="02040602050305030304" pitchFamily="18" charset="0"/>
              </a:rPr>
              <a:t>other group has to understand who/what is in the </a:t>
            </a:r>
            <a:r>
              <a:rPr lang="en-US" dirty="0" smtClean="0">
                <a:latin typeface="Book Antiqua" panose="02040602050305030304" pitchFamily="18" charset="0"/>
              </a:rPr>
              <a:t>picture, what </a:t>
            </a:r>
            <a:r>
              <a:rPr lang="en-US" dirty="0">
                <a:latin typeface="Book Antiqua" panose="02040602050305030304" pitchFamily="18" charset="0"/>
              </a:rPr>
              <a:t>is happening in the </a:t>
            </a:r>
            <a:r>
              <a:rPr lang="en-US" dirty="0" smtClean="0">
                <a:latin typeface="Book Antiqua" panose="02040602050305030304" pitchFamily="18" charset="0"/>
              </a:rPr>
              <a:t>picture, </a:t>
            </a:r>
            <a:r>
              <a:rPr lang="en-US" dirty="0">
                <a:latin typeface="Book Antiqua" panose="02040602050305030304" pitchFamily="18" charset="0"/>
              </a:rPr>
              <a:t>etc.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5666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576TGp_report_light">
  <a:themeElements>
    <a:clrScheme name="Default Design 1">
      <a:dk1>
        <a:srgbClr val="000000"/>
      </a:dk1>
      <a:lt1>
        <a:srgbClr val="B4E3EE"/>
      </a:lt1>
      <a:dk2>
        <a:srgbClr val="189180"/>
      </a:dk2>
      <a:lt2>
        <a:srgbClr val="808080"/>
      </a:lt2>
      <a:accent1>
        <a:srgbClr val="FF7F00"/>
      </a:accent1>
      <a:accent2>
        <a:srgbClr val="B3DC27"/>
      </a:accent2>
      <a:accent3>
        <a:srgbClr val="D6EFF5"/>
      </a:accent3>
      <a:accent4>
        <a:srgbClr val="000000"/>
      </a:accent4>
      <a:accent5>
        <a:srgbClr val="FFC0AA"/>
      </a:accent5>
      <a:accent6>
        <a:srgbClr val="A2C722"/>
      </a:accent6>
      <a:hlink>
        <a:srgbClr val="6FB9D7"/>
      </a:hlink>
      <a:folHlink>
        <a:srgbClr val="F93D1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4E3EE"/>
        </a:lt1>
        <a:dk2>
          <a:srgbClr val="189180"/>
        </a:dk2>
        <a:lt2>
          <a:srgbClr val="808080"/>
        </a:lt2>
        <a:accent1>
          <a:srgbClr val="FF7F00"/>
        </a:accent1>
        <a:accent2>
          <a:srgbClr val="B3DC27"/>
        </a:accent2>
        <a:accent3>
          <a:srgbClr val="D6EFF5"/>
        </a:accent3>
        <a:accent4>
          <a:srgbClr val="000000"/>
        </a:accent4>
        <a:accent5>
          <a:srgbClr val="FFC0AA"/>
        </a:accent5>
        <a:accent6>
          <a:srgbClr val="A2C722"/>
        </a:accent6>
        <a:hlink>
          <a:srgbClr val="6FB9D7"/>
        </a:hlink>
        <a:folHlink>
          <a:srgbClr val="F93D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EE384"/>
        </a:lt1>
        <a:dk2>
          <a:srgbClr val="FD8334"/>
        </a:dk2>
        <a:lt2>
          <a:srgbClr val="808080"/>
        </a:lt2>
        <a:accent1>
          <a:srgbClr val="F98EB2"/>
        </a:accent1>
        <a:accent2>
          <a:srgbClr val="FCB43E"/>
        </a:accent2>
        <a:accent3>
          <a:srgbClr val="FEEFC2"/>
        </a:accent3>
        <a:accent4>
          <a:srgbClr val="000000"/>
        </a:accent4>
        <a:accent5>
          <a:srgbClr val="FBC6D5"/>
        </a:accent5>
        <a:accent6>
          <a:srgbClr val="E4A337"/>
        </a:accent6>
        <a:hlink>
          <a:srgbClr val="FA6D73"/>
        </a:hlink>
        <a:folHlink>
          <a:srgbClr val="D264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4E1EE"/>
        </a:lt1>
        <a:dk2>
          <a:srgbClr val="2F84AF"/>
        </a:dk2>
        <a:lt2>
          <a:srgbClr val="808080"/>
        </a:lt2>
        <a:accent1>
          <a:srgbClr val="9899C1"/>
        </a:accent1>
        <a:accent2>
          <a:srgbClr val="4BBAC3"/>
        </a:accent2>
        <a:accent3>
          <a:srgbClr val="E6EEF5"/>
        </a:accent3>
        <a:accent4>
          <a:srgbClr val="000000"/>
        </a:accent4>
        <a:accent5>
          <a:srgbClr val="CACADD"/>
        </a:accent5>
        <a:accent6>
          <a:srgbClr val="43A8B0"/>
        </a:accent6>
        <a:hlink>
          <a:srgbClr val="7AC5B9"/>
        </a:hlink>
        <a:folHlink>
          <a:srgbClr val="719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2227</TotalTime>
  <Words>797</Words>
  <Application>Microsoft Office PowerPoint</Application>
  <PresentationFormat>Экран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576TGp_report_light</vt:lpstr>
      <vt:lpstr>Speaking Tips</vt:lpstr>
      <vt:lpstr>    SOME RULES</vt:lpstr>
      <vt:lpstr>Презентация PowerPoint</vt:lpstr>
      <vt:lpstr>RECORDING</vt:lpstr>
      <vt:lpstr>DESCRIBING THINGS  Ss DON’T KNOW</vt:lpstr>
      <vt:lpstr>GUESS WHAT (SKETCH &amp; GUESS)</vt:lpstr>
      <vt:lpstr>GUESS WHAT (SKETCH &amp; GUESS)</vt:lpstr>
      <vt:lpstr>THE COMMON ASPECT</vt:lpstr>
      <vt:lpstr>ACTIVE PICTURES</vt:lpstr>
      <vt:lpstr>PHOTO DESCRIPTION</vt:lpstr>
      <vt:lpstr>FOLLOWING INSTRUCTIONS</vt:lpstr>
      <vt:lpstr>INTERACTION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Елена</cp:lastModifiedBy>
  <cp:revision>215</cp:revision>
  <dcterms:created xsi:type="dcterms:W3CDTF">2015-06-13T18:44:45Z</dcterms:created>
  <dcterms:modified xsi:type="dcterms:W3CDTF">2024-05-31T20:32:00Z</dcterms:modified>
</cp:coreProperties>
</file>