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  <p:sldId id="259" r:id="rId7"/>
    <p:sldId id="258" r:id="rId8"/>
    <p:sldId id="265" r:id="rId9"/>
    <p:sldId id="264" r:id="rId10"/>
    <p:sldId id="263" r:id="rId11"/>
    <p:sldId id="266" r:id="rId12"/>
    <p:sldId id="268" r:id="rId13"/>
    <p:sldId id="267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C86"/>
    <a:srgbClr val="3CE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E1A60B-45EA-4409-AFBB-819E8F17BD63}" v="591" dt="2024-05-31T20:37:46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Calibri"/>
                <a:cs typeface="Calibri"/>
              </a:rPr>
              <a:t>Для начальной школы</a:t>
            </a:r>
            <a:br>
              <a:rPr lang="ru-RU" sz="3200" b="1" dirty="0">
                <a:solidFill>
                  <a:srgbClr val="7030A0"/>
                </a:solidFill>
                <a:latin typeface="Calibri"/>
                <a:cs typeface="Calibri"/>
              </a:rPr>
            </a:br>
            <a:r>
              <a:rPr lang="ru-RU" sz="4300" b="1" dirty="0">
                <a:latin typeface="Calibri"/>
                <a:cs typeface="Calibri"/>
              </a:rPr>
              <a:t>  </a:t>
            </a:r>
            <a:r>
              <a:rPr lang="ru-RU" sz="4800" b="1" dirty="0">
                <a:latin typeface="Calibri"/>
                <a:cs typeface="Calibri"/>
              </a:rPr>
              <a:t>Правила  чтения          </a:t>
            </a:r>
            <a:endParaRPr lang="ru-RU" sz="4800" b="1" dirty="0"/>
          </a:p>
          <a:p>
            <a:r>
              <a:rPr lang="ru-RU" sz="4800" b="1" dirty="0">
                <a:solidFill>
                  <a:srgbClr val="FF0066"/>
                </a:solidFill>
                <a:latin typeface="Calibri"/>
                <a:cs typeface="Calibri"/>
              </a:rPr>
              <a:t>гласных</a:t>
            </a:r>
            <a:r>
              <a:rPr lang="ru-RU" sz="4800" b="1" dirty="0">
                <a:latin typeface="Calibri"/>
                <a:cs typeface="Calibri"/>
              </a:rPr>
              <a:t> букв в открытом и закрытом слоге и сочетания.</a:t>
            </a:r>
            <a:endParaRPr lang="ru-RU" sz="4800" b="1" dirty="0"/>
          </a:p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Изображение выглядит как игрушка, статуэтка, мультфильм, зарисовка&#10;&#10;Автоматически созданное описание">
            <a:extLst>
              <a:ext uri="{FF2B5EF4-FFF2-40B4-BE49-F238E27FC236}">
                <a16:creationId xmlns:a16="http://schemas.microsoft.com/office/drawing/2014/main" id="{54DBAABA-2F44-3D61-3397-76801CF08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978" y="3606650"/>
            <a:ext cx="4106534" cy="3282173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юк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9E401A1C-A38C-5F99-5F12-E203C96CB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477" y="3194828"/>
            <a:ext cx="4981575" cy="367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85287-759E-55B4-1B6C-76838801F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712990-46BE-2622-93F7-949915C6B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4758"/>
            <a:ext cx="10515600" cy="58322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6000" err="1"/>
              <a:t>it</a:t>
            </a:r>
            <a:r>
              <a:rPr lang="ru-RU" sz="6000" err="1">
                <a:solidFill>
                  <a:srgbClr val="213646"/>
                </a:solidFill>
                <a:latin typeface="Georgia"/>
              </a:rPr>
              <a:t>|ɪt|</a:t>
            </a:r>
            <a:r>
              <a:rPr lang="ru-RU" sz="6000" i="1" err="1">
                <a:solidFill>
                  <a:srgbClr val="1A1A1A"/>
                </a:solidFill>
                <a:latin typeface="Georgia"/>
              </a:rPr>
              <a:t>это,неодушевленные</a:t>
            </a:r>
            <a:r>
              <a:rPr lang="ru-RU" sz="6000" i="1" dirty="0">
                <a:solidFill>
                  <a:srgbClr val="1A1A1A"/>
                </a:solidFill>
                <a:latin typeface="Georgia"/>
              </a:rPr>
              <a:t> </a:t>
            </a:r>
            <a:r>
              <a:rPr lang="ru-RU" sz="6000" i="1">
                <a:solidFill>
                  <a:srgbClr val="1A1A1A"/>
                </a:solidFill>
                <a:latin typeface="Georgia"/>
              </a:rPr>
              <a:t>предметы + животные</a:t>
            </a:r>
            <a:endParaRPr lang="ru-RU" sz="6000">
              <a:solidFill>
                <a:srgbClr val="000000"/>
              </a:solidFill>
              <a:latin typeface="Aptos" panose="020B0004020202020204"/>
            </a:endParaRPr>
          </a:p>
          <a:p>
            <a:pPr marL="0" indent="0">
              <a:buNone/>
            </a:pPr>
            <a:r>
              <a:rPr lang="ru-RU" sz="6000" i="1" dirty="0">
                <a:solidFill>
                  <a:srgbClr val="1A1A1A"/>
                </a:solidFill>
                <a:latin typeface="Georgia"/>
              </a:rPr>
              <a:t> (он, она, оно)</a:t>
            </a:r>
            <a:endParaRPr lang="ru-RU" sz="6000" dirty="0"/>
          </a:p>
        </p:txBody>
      </p:sp>
      <p:pic>
        <p:nvPicPr>
          <p:cNvPr id="4" name="Рисунок 3" descr="Изображение выглядит как кот, графическая встав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EE3613E5-41A0-B243-7FAD-D5FF0F8C3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4518" y="2445769"/>
            <a:ext cx="3598473" cy="406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01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4CCC9-D2CA-852B-0661-A9D24F187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Слог закрыт-  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согласная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 (но не 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l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 и не 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r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 ) 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+ 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l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 или 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r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 + гласная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:</a:t>
            </a:r>
            <a:endParaRPr lang="ru-RU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3BD1F2-0C1F-9205-CE63-7DC61ABC0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7512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s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la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nd ['</a:t>
            </a:r>
            <a:r>
              <a:rPr lang="en-US" sz="60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</a:t>
            </a:r>
            <a:r>
              <a:rPr lang="en-US" sz="6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Georgia"/>
                <a:cs typeface="Times New Roman"/>
              </a:rPr>
              <a:t>ə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nd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остров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d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le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 [</a:t>
            </a:r>
            <a:r>
              <a:rPr lang="en-US" sz="6000" b="1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dl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ленивый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t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t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le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 ['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t</a:t>
            </a:r>
            <a:r>
              <a:rPr lang="en-US" sz="6000" b="1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tl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заглавие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le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 [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b="1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bl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библия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2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732C6F-353E-7F35-4157-47FE01990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7B6B93-DB9A-6A38-6415-CBA403CA6F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890"/>
            <a:ext cx="10515600" cy="57890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ra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ry ['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l</a:t>
            </a:r>
            <a:r>
              <a:rPr lang="en-US" sz="60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aIbre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библиотека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f</a:t>
            </a:r>
            <a:r>
              <a:rPr lang="en-US" sz="60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re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 ['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f</a:t>
            </a:r>
            <a:r>
              <a:rPr lang="en-US" sz="6000" b="1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</a:t>
            </a:r>
            <a:r>
              <a:rPr lang="en-US" sz="6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Georgia"/>
                <a:cs typeface="Times New Roman"/>
              </a:rPr>
              <a:t>ə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волокно</a:t>
            </a:r>
            <a:r>
              <a:rPr lang="en-US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,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нить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m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c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ro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n ['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m</a:t>
            </a:r>
            <a:r>
              <a:rPr lang="en-US" sz="6000" b="1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kr</a:t>
            </a:r>
            <a:r>
              <a:rPr lang="en-US" sz="6000" err="1">
                <a:solidFill>
                  <a:srgbClr val="213646"/>
                </a:solidFill>
                <a:latin typeface="Georgia"/>
                <a:cs typeface="Times New Roman"/>
              </a:rPr>
              <a:t>ɒ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n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микрон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m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c</a:t>
            </a: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ro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be ['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m</a:t>
            </a:r>
            <a:r>
              <a:rPr lang="en-US" sz="6000" b="1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aI</a:t>
            </a:r>
            <a:r>
              <a:rPr lang="en-US" sz="6000" err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kroub</a:t>
            </a:r>
            <a:r>
              <a:rPr lang="en-US" sz="6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] </a:t>
            </a:r>
            <a:r>
              <a:rPr lang="ru-RU" sz="6000" i="1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микроб</a:t>
            </a:r>
            <a:endParaRPr lang="ru-RU" sz="600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470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0EEFE-93E7-D9D1-A0A1-53339B30B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994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Слог закрыт буквосочетанием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 </a:t>
            </a:r>
            <a:r>
              <a:rPr lang="en-US" b="1" dirty="0" err="1">
                <a:solidFill>
                  <a:srgbClr val="002060"/>
                </a:solidFill>
                <a:latin typeface="Times New Roman"/>
                <a:cs typeface="Times New Roman"/>
              </a:rPr>
              <a:t>ld</a:t>
            </a: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, </a:t>
            </a:r>
            <a:r>
              <a:rPr lang="en-US" b="1" dirty="0" err="1">
                <a:solidFill>
                  <a:srgbClr val="002060"/>
                </a:solidFill>
                <a:latin typeface="Times New Roman"/>
                <a:cs typeface="Times New Roman"/>
              </a:rPr>
              <a:t>nd</a:t>
            </a: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, </a:t>
            </a:r>
            <a:r>
              <a:rPr lang="en-US" b="1" dirty="0" err="1">
                <a:solidFill>
                  <a:srgbClr val="002060"/>
                </a:solidFill>
                <a:latin typeface="Times New Roman"/>
                <a:cs typeface="Times New Roman"/>
              </a:rPr>
              <a:t>gh</a:t>
            </a: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, </a:t>
            </a:r>
            <a:r>
              <a:rPr lang="en-US" b="1" dirty="0" err="1">
                <a:solidFill>
                  <a:srgbClr val="002060"/>
                </a:solidFill>
                <a:latin typeface="Times New Roman"/>
                <a:cs typeface="Times New Roman"/>
              </a:rPr>
              <a:t>gn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входящим в состав одного слога:</a:t>
            </a: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E79A8D-AB12-E28F-872D-CAE4E6A5D7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latin typeface="Times New Roman"/>
                <a:cs typeface="Times New Roman"/>
              </a:rPr>
              <a:t>ch</a:t>
            </a:r>
            <a:r>
              <a:rPr lang="en-US" sz="3200" b="1" dirty="0">
                <a:latin typeface="Times New Roman"/>
                <a:cs typeface="Times New Roman"/>
              </a:rPr>
              <a:t>ild</a:t>
            </a:r>
            <a:r>
              <a:rPr lang="en-US" sz="3200" dirty="0">
                <a:latin typeface="Times New Roman"/>
                <a:cs typeface="Times New Roman"/>
              </a:rPr>
              <a:t> [</a:t>
            </a:r>
            <a:r>
              <a:rPr lang="en-US" sz="3600" err="1">
                <a:solidFill>
                  <a:srgbClr val="1A1A1A"/>
                </a:solidFill>
                <a:latin typeface="Georgia"/>
                <a:cs typeface="Times New Roman"/>
              </a:rPr>
              <a:t>tʃ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err="1">
                <a:latin typeface="Times New Roman"/>
                <a:cs typeface="Times New Roman"/>
              </a:rPr>
              <a:t>ld</a:t>
            </a:r>
            <a:r>
              <a:rPr lang="en-US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ребенок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w</a:t>
            </a:r>
            <a:r>
              <a:rPr lang="en-US" sz="3200" b="1" dirty="0">
                <a:latin typeface="Times New Roman"/>
                <a:cs typeface="Times New Roman"/>
              </a:rPr>
              <a:t>ild</a:t>
            </a:r>
            <a:r>
              <a:rPr lang="en-US" sz="3200" dirty="0">
                <a:latin typeface="Times New Roman"/>
                <a:cs typeface="Times New Roman"/>
              </a:rPr>
              <a:t> [</a:t>
            </a:r>
            <a:r>
              <a:rPr lang="en-US" sz="3200" err="1">
                <a:latin typeface="Times New Roman"/>
                <a:cs typeface="Times New Roman"/>
              </a:rPr>
              <a:t>w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err="1">
                <a:latin typeface="Times New Roman"/>
                <a:cs typeface="Times New Roman"/>
              </a:rPr>
              <a:t>ld</a:t>
            </a:r>
            <a:r>
              <a:rPr lang="en-US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дикий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m</a:t>
            </a:r>
            <a:r>
              <a:rPr lang="en-US" sz="3200" b="1" dirty="0">
                <a:latin typeface="Times New Roman"/>
                <a:cs typeface="Times New Roman"/>
              </a:rPr>
              <a:t>ind</a:t>
            </a:r>
            <a:r>
              <a:rPr lang="ru-RU" sz="3200" dirty="0">
                <a:latin typeface="Times New Roman"/>
                <a:cs typeface="Times New Roman"/>
              </a:rPr>
              <a:t> [</a:t>
            </a:r>
            <a:r>
              <a:rPr lang="en-US" sz="3200" err="1">
                <a:latin typeface="Times New Roman"/>
                <a:cs typeface="Times New Roman"/>
              </a:rPr>
              <a:t>m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err="1">
                <a:latin typeface="Times New Roman"/>
                <a:cs typeface="Times New Roman"/>
              </a:rPr>
              <a:t>nd</a:t>
            </a:r>
            <a:r>
              <a:rPr lang="ru-RU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разум; помнить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f</a:t>
            </a:r>
            <a:r>
              <a:rPr lang="en-US" sz="3200" b="1" dirty="0">
                <a:latin typeface="Times New Roman"/>
                <a:cs typeface="Times New Roman"/>
              </a:rPr>
              <a:t>ind</a:t>
            </a:r>
            <a:r>
              <a:rPr lang="ru-RU" sz="3200" dirty="0">
                <a:latin typeface="Times New Roman"/>
                <a:cs typeface="Times New Roman"/>
              </a:rPr>
              <a:t> [</a:t>
            </a:r>
            <a:r>
              <a:rPr lang="en-US" sz="3200" err="1">
                <a:latin typeface="Times New Roman"/>
                <a:cs typeface="Times New Roman"/>
              </a:rPr>
              <a:t>f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err="1">
                <a:latin typeface="Times New Roman"/>
                <a:cs typeface="Times New Roman"/>
              </a:rPr>
              <a:t>nd</a:t>
            </a:r>
            <a:r>
              <a:rPr lang="ru-RU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находить, встречать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k</a:t>
            </a:r>
            <a:r>
              <a:rPr lang="en-US" sz="3200" b="1" dirty="0">
                <a:latin typeface="Times New Roman"/>
                <a:cs typeface="Times New Roman"/>
              </a:rPr>
              <a:t>ind</a:t>
            </a:r>
            <a:r>
              <a:rPr lang="en-US" sz="3200" dirty="0">
                <a:latin typeface="Times New Roman"/>
                <a:cs typeface="Times New Roman"/>
              </a:rPr>
              <a:t> ['</a:t>
            </a:r>
            <a:r>
              <a:rPr lang="en-US" sz="3200" dirty="0" err="1">
                <a:latin typeface="Times New Roman"/>
                <a:cs typeface="Times New Roman"/>
              </a:rPr>
              <a:t>k</a:t>
            </a:r>
            <a:r>
              <a:rPr lang="en-US" sz="3200" b="1" dirty="0" err="1">
                <a:latin typeface="Times New Roman"/>
                <a:cs typeface="Times New Roman"/>
              </a:rPr>
              <a:t>aI</a:t>
            </a:r>
            <a:r>
              <a:rPr lang="en-US" sz="3200" dirty="0" err="1">
                <a:latin typeface="Times New Roman"/>
                <a:cs typeface="Times New Roman"/>
              </a:rPr>
              <a:t>nd</a:t>
            </a:r>
            <a:r>
              <a:rPr lang="en-US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добрый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beh</a:t>
            </a:r>
            <a:r>
              <a:rPr lang="en-US" sz="3200" b="1" dirty="0">
                <a:latin typeface="Times New Roman"/>
                <a:cs typeface="Times New Roman"/>
              </a:rPr>
              <a:t>ind</a:t>
            </a:r>
            <a:r>
              <a:rPr lang="en-US" sz="3200" dirty="0">
                <a:latin typeface="Times New Roman"/>
                <a:cs typeface="Times New Roman"/>
              </a:rPr>
              <a:t> [</a:t>
            </a:r>
            <a:r>
              <a:rPr lang="en-US" sz="3200" err="1">
                <a:latin typeface="Times New Roman"/>
                <a:cs typeface="Times New Roman"/>
              </a:rPr>
              <a:t>bI'h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err="1">
                <a:latin typeface="Times New Roman"/>
                <a:cs typeface="Times New Roman"/>
              </a:rPr>
              <a:t>nd</a:t>
            </a:r>
            <a:r>
              <a:rPr lang="en-US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сзади</a:t>
            </a:r>
            <a:endParaRPr lang="ru-RU" sz="3200" dirty="0"/>
          </a:p>
          <a:p>
            <a:r>
              <a:rPr lang="en-US" sz="3200" dirty="0">
                <a:latin typeface="Times New Roman"/>
                <a:cs typeface="Times New Roman"/>
              </a:rPr>
              <a:t>h</a:t>
            </a:r>
            <a:r>
              <a:rPr lang="en-US" sz="3200" b="1" dirty="0">
                <a:latin typeface="Times New Roman"/>
                <a:cs typeface="Times New Roman"/>
              </a:rPr>
              <a:t>igh</a:t>
            </a:r>
            <a:r>
              <a:rPr lang="en-US" sz="3200" dirty="0">
                <a:latin typeface="Times New Roman"/>
                <a:cs typeface="Times New Roman"/>
              </a:rPr>
              <a:t> [</a:t>
            </a:r>
            <a:r>
              <a:rPr lang="en-US" sz="3200" err="1">
                <a:latin typeface="Times New Roman"/>
                <a:cs typeface="Times New Roman"/>
              </a:rPr>
              <a:t>h</a:t>
            </a:r>
            <a:r>
              <a:rPr lang="en-US" sz="3200" b="1" err="1">
                <a:latin typeface="Times New Roman"/>
                <a:cs typeface="Times New Roman"/>
              </a:rPr>
              <a:t>aI</a:t>
            </a:r>
            <a:r>
              <a:rPr lang="en-US" sz="3200" dirty="0">
                <a:latin typeface="Times New Roman"/>
                <a:cs typeface="Times New Roman"/>
              </a:rPr>
              <a:t>] </a:t>
            </a:r>
            <a:r>
              <a:rPr lang="ru-RU" sz="3200" i="1" dirty="0">
                <a:latin typeface="Times New Roman"/>
                <a:cs typeface="Times New Roman"/>
              </a:rPr>
              <a:t>высокий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962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DED58-6557-B563-9087-5EF2CD770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70C86"/>
                </a:solidFill>
                <a:latin typeface="Times New Roman"/>
                <a:cs typeface="Times New Roman"/>
              </a:rPr>
              <a:t>И с к л ю ч е н и я :</a:t>
            </a:r>
            <a:endParaRPr lang="ru-RU" sz="6600" b="1">
              <a:solidFill>
                <a:srgbClr val="F70C86"/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A8B00E0-4339-F7D0-1C31-A67DC1DAF9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638605"/>
              </p:ext>
            </p:extLst>
          </p:nvPr>
        </p:nvGraphicFramePr>
        <p:xfrm>
          <a:off x="57509" y="2156603"/>
          <a:ext cx="12076791" cy="435483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00647">
                  <a:extLst>
                    <a:ext uri="{9D8B030D-6E8A-4147-A177-3AD203B41FA5}">
                      <a16:colId xmlns:a16="http://schemas.microsoft.com/office/drawing/2014/main" val="571578531"/>
                    </a:ext>
                  </a:extLst>
                </a:gridCol>
                <a:gridCol w="5976144">
                  <a:extLst>
                    <a:ext uri="{9D8B030D-6E8A-4147-A177-3AD203B41FA5}">
                      <a16:colId xmlns:a16="http://schemas.microsoft.com/office/drawing/2014/main" val="3427443846"/>
                    </a:ext>
                  </a:extLst>
                </a:gridCol>
              </a:tblGrid>
              <a:tr h="4175406">
                <a:tc>
                  <a:txBody>
                    <a:bodyPr/>
                    <a:lstStyle/>
                    <a:p>
                      <a:pPr algn="l"/>
                      <a:r>
                        <a:rPr lang="en-US" sz="6000" dirty="0">
                          <a:effectLst/>
                        </a:rPr>
                        <a:t>ch</a:t>
                      </a:r>
                      <a:r>
                        <a:rPr lang="en-US" sz="6000" b="1" dirty="0">
                          <a:effectLst/>
                        </a:rPr>
                        <a:t>ild</a:t>
                      </a:r>
                      <a:r>
                        <a:rPr lang="en-US" sz="6000" dirty="0">
                          <a:effectLst/>
                        </a:rPr>
                        <a:t>ren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[</a:t>
                      </a:r>
                      <a:r>
                        <a:rPr lang="en-US" sz="6000" b="0" i="0" u="none" strike="noStrike" noProof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Georgia"/>
                        </a:rPr>
                        <a:t>ˈ</a:t>
                      </a:r>
                      <a:r>
                        <a:rPr lang="en-US" sz="6000" b="0" i="0" u="none" strike="noStrike" noProof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Georgia"/>
                        </a:rPr>
                        <a:t>tʃɪldrən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] </a:t>
                      </a:r>
                      <a:r>
                        <a:rPr lang="en-US" sz="6000" dirty="0">
                          <a:effectLst/>
                        </a:rPr>
                        <a:t>  </a:t>
                      </a:r>
                      <a:r>
                        <a:rPr lang="ru-RU" sz="6000" i="1" dirty="0">
                          <a:effectLst/>
                        </a:rPr>
                        <a:t>дети</a:t>
                      </a:r>
                      <a:endParaRPr lang="ru-RU" sz="6000" dirty="0">
                        <a:effectLst/>
                      </a:endParaRPr>
                    </a:p>
                    <a:p>
                      <a:pPr lvl="0" algn="l">
                        <a:buNone/>
                      </a:pP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w</a:t>
                      </a:r>
                      <a:r>
                        <a:rPr lang="en-US" sz="5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ind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 [</a:t>
                      </a:r>
                      <a:r>
                        <a:rPr lang="en-US" sz="54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w</a:t>
                      </a:r>
                      <a:r>
                        <a:rPr lang="en-US" sz="5400" b="1" i="0" u="none" strike="noStrike" noProof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I</a:t>
                      </a:r>
                      <a:r>
                        <a:rPr lang="en-US" sz="5400" b="0" i="0" u="none" strike="noStrike" noProof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nd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] </a:t>
                      </a:r>
                      <a:r>
                        <a:rPr lang="ru-RU" sz="54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ветер</a:t>
                      </a:r>
                    </a:p>
                    <a:p>
                      <a:pPr lvl="0" algn="l">
                        <a:buNone/>
                      </a:pP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w</a:t>
                      </a:r>
                      <a:r>
                        <a:rPr lang="en-US" sz="5400" b="1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ind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ow     ['</a:t>
                      </a:r>
                      <a:r>
                        <a:rPr lang="en-US" sz="5400" b="0" i="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w</a:t>
                      </a:r>
                      <a:r>
                        <a:rPr lang="en-US" sz="5400" b="1" i="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I</a:t>
                      </a:r>
                      <a:r>
                        <a:rPr lang="en-US" sz="5400" b="0" i="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ndou</a:t>
                      </a:r>
                      <a:r>
                        <a:rPr lang="en-US" sz="5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] </a:t>
                      </a:r>
                      <a:r>
                        <a:rPr lang="ru-RU" sz="5400" b="0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окно</a:t>
                      </a:r>
                      <a:endParaRPr lang="ru-RU" dirty="0"/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9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400" i="1">
                        <a:effectLst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980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871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5E5C9-518C-D645-D362-DD4B39E84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зарисовка, треугольник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A9583CDE-2D41-E508-D84D-FA70B696A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3868" y="14079"/>
            <a:ext cx="9300489" cy="6838619"/>
          </a:xfrm>
        </p:spPr>
      </p:pic>
      <p:pic>
        <p:nvPicPr>
          <p:cNvPr id="5" name="Рисунок 4" descr="Изображение выглядит как зарисовка, диаграмма, линия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B3DAD45B-01F8-798A-6A26-5DDC745AA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309" y="1507736"/>
            <a:ext cx="1400175" cy="8376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E89B69-863C-D5E5-DD9E-7F9DF8C322AB}"/>
              </a:ext>
            </a:extLst>
          </p:cNvPr>
          <p:cNvSpPr txBox="1"/>
          <p:nvPr/>
        </p:nvSpPr>
        <p:spPr>
          <a:xfrm>
            <a:off x="4724400" y="3200400"/>
            <a:ext cx="2743200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200" b="1" spc="-1" dirty="0">
                <a:solidFill>
                  <a:srgbClr val="333333"/>
                </a:solidFill>
                <a:latin typeface="Museo Sans Cyrl"/>
              </a:rPr>
              <a:t> [ ai ]</a:t>
            </a:r>
          </a:p>
          <a:p>
            <a:r>
              <a:rPr lang="en-US" sz="7200" b="1" spc="-1" dirty="0">
                <a:solidFill>
                  <a:srgbClr val="333333"/>
                </a:solidFill>
                <a:ea typeface="+mn-lt"/>
                <a:cs typeface="+mn-lt"/>
              </a:rPr>
              <a:t>   [ </a:t>
            </a:r>
            <a:r>
              <a:rPr lang="en-US" sz="7200" b="1" spc="-1" dirty="0" err="1">
                <a:solidFill>
                  <a:srgbClr val="333333"/>
                </a:solidFill>
                <a:ea typeface="+mn-lt"/>
                <a:cs typeface="+mn-lt"/>
              </a:rPr>
              <a:t>i</a:t>
            </a:r>
            <a:r>
              <a:rPr lang="en-US" sz="7200" b="1" spc="-1" dirty="0">
                <a:solidFill>
                  <a:srgbClr val="333333"/>
                </a:solidFill>
                <a:ea typeface="+mn-lt"/>
                <a:cs typeface="+mn-lt"/>
              </a:rPr>
              <a:t>]</a:t>
            </a:r>
            <a:endParaRPr lang="en-US" sz="7200" spc="-1" dirty="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sz="7200" b="1" spc="-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93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39BC9-A9B1-D275-A52C-8D8A010E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286566-DE47-7B1E-2A9B-B5FAE9C6E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890"/>
            <a:ext cx="10515600" cy="57890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9600" err="1">
                <a:latin typeface="Times New Roman"/>
                <a:cs typeface="Times New Roman"/>
              </a:rPr>
              <a:t>l</a:t>
            </a:r>
            <a:r>
              <a:rPr lang="ru-RU" sz="9600" b="1" err="1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ru-RU" sz="9600" err="1">
                <a:latin typeface="Times New Roman"/>
                <a:cs typeface="Times New Roman"/>
              </a:rPr>
              <a:t>k</a:t>
            </a:r>
            <a:r>
              <a:rPr lang="ru-RU" sz="9600" err="1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r>
              <a:rPr lang="ru-RU" sz="9600" dirty="0">
                <a:latin typeface="Times New Roman"/>
                <a:cs typeface="Times New Roman"/>
              </a:rPr>
              <a:t> </a:t>
            </a:r>
            <a:endParaRPr lang="ru-RU" sz="9600"/>
          </a:p>
          <a:p>
            <a:pPr marL="0" indent="0">
              <a:buNone/>
            </a:pPr>
            <a:r>
              <a:rPr lang="en-US" sz="9600" dirty="0">
                <a:latin typeface="Times New Roman"/>
                <a:cs typeface="Times New Roman"/>
              </a:rPr>
              <a:t>p</a:t>
            </a:r>
            <a:r>
              <a:rPr lang="en-US" sz="9600" b="1" dirty="0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en-US" sz="9600" b="1" dirty="0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r>
              <a:rPr lang="ru-RU" sz="9600" dirty="0">
                <a:latin typeface="Times New Roman"/>
                <a:cs typeface="Times New Roman"/>
              </a:rPr>
              <a:t> </a:t>
            </a:r>
          </a:p>
          <a:p>
            <a:pPr marL="0" indent="0">
              <a:buNone/>
            </a:pPr>
            <a:r>
              <a:rPr lang="en-US" sz="9600" b="1" dirty="0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en-US" sz="9600" dirty="0">
                <a:latin typeface="Times New Roman"/>
                <a:cs typeface="Times New Roman"/>
              </a:rPr>
              <a:t>c</a:t>
            </a:r>
            <a:r>
              <a:rPr lang="en-US" sz="9600" dirty="0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endParaRPr lang="ru-RU" sz="9600">
              <a:solidFill>
                <a:schemeClr val="accent6"/>
              </a:solidFill>
            </a:endParaRPr>
          </a:p>
        </p:txBody>
      </p:sp>
      <p:pic>
        <p:nvPicPr>
          <p:cNvPr id="4" name="Рисунок 3" descr="Изображение выглядит как зарисовка, рисунок, текст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BD56B6DC-2C3F-FE3B-16CD-6FB81D5A1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611" y="2199198"/>
            <a:ext cx="3815571" cy="349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55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04E510-4554-0C9F-A92C-D42D94E0B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9AF6F0-D03F-C84C-185D-2076D7FE02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6041"/>
            <a:ext cx="10515600" cy="56309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8000" err="1">
                <a:latin typeface="Times New Roman"/>
                <a:cs typeface="Times New Roman"/>
              </a:rPr>
              <a:t>l</a:t>
            </a:r>
            <a:r>
              <a:rPr lang="ru-RU" sz="8000" b="1" err="1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ru-RU" sz="8000" err="1">
                <a:latin typeface="Times New Roman"/>
                <a:cs typeface="Times New Roman"/>
              </a:rPr>
              <a:t>k</a:t>
            </a:r>
            <a:r>
              <a:rPr lang="ru-RU" sz="8000" err="1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r>
              <a:rPr lang="ru-RU" sz="8000" dirty="0">
                <a:latin typeface="Times New Roman"/>
                <a:cs typeface="Times New Roman"/>
              </a:rPr>
              <a:t> </a:t>
            </a:r>
            <a:r>
              <a:rPr lang="ru-RU" sz="8000" dirty="0">
                <a:solidFill>
                  <a:srgbClr val="1A1A1A"/>
                </a:solidFill>
                <a:latin typeface="Georgia"/>
                <a:cs typeface="Times New Roman"/>
              </a:rPr>
              <a:t> </a:t>
            </a:r>
            <a:r>
              <a:rPr lang="ru-RU" sz="8000">
                <a:solidFill>
                  <a:srgbClr val="213646"/>
                </a:solidFill>
                <a:latin typeface="Georgia"/>
                <a:cs typeface="Times New Roman"/>
              </a:rPr>
              <a:t>|</a:t>
            </a:r>
            <a:r>
              <a:rPr lang="ru-RU" sz="8000" err="1">
                <a:solidFill>
                  <a:srgbClr val="213646"/>
                </a:solidFill>
                <a:latin typeface="Georgia"/>
                <a:cs typeface="Times New Roman"/>
              </a:rPr>
              <a:t>laɪk|</a:t>
            </a:r>
            <a:r>
              <a:rPr lang="ru-RU" sz="8000" i="1" err="1">
                <a:solidFill>
                  <a:srgbClr val="1A1A1A"/>
                </a:solidFill>
                <a:latin typeface="Georgia"/>
                <a:cs typeface="Times New Roman"/>
              </a:rPr>
              <a:t>любить</a:t>
            </a:r>
            <a:r>
              <a:rPr lang="ru-RU" sz="8000" i="1">
                <a:solidFill>
                  <a:srgbClr val="1A1A1A"/>
                </a:solidFill>
                <a:latin typeface="Georgia"/>
                <a:cs typeface="Times New Roman"/>
              </a:rPr>
              <a:t>,</a:t>
            </a:r>
            <a:endParaRPr lang="ru-RU" sz="8000">
              <a:solidFill>
                <a:srgbClr val="000000"/>
              </a:solidFill>
              <a:latin typeface="Aptos" panose="020B0004020202020204"/>
              <a:cs typeface="Times New Roman"/>
            </a:endParaRPr>
          </a:p>
          <a:p>
            <a:pPr marL="0" indent="0">
              <a:buNone/>
            </a:pPr>
            <a:r>
              <a:rPr lang="ru-RU" sz="8000" i="1" dirty="0">
                <a:solidFill>
                  <a:srgbClr val="1A1A1A"/>
                </a:solidFill>
                <a:latin typeface="Georgia"/>
                <a:cs typeface="Times New Roman"/>
              </a:rPr>
              <a:t>что-то нравится( делать)</a:t>
            </a:r>
            <a:endParaRPr lang="ru-RU" sz="8000" dirty="0"/>
          </a:p>
        </p:txBody>
      </p:sp>
      <p:pic>
        <p:nvPicPr>
          <p:cNvPr id="4" name="Рисунок 3" descr="Учёные: Коты любят хозяев так же, как дети родителей">
            <a:extLst>
              <a:ext uri="{FF2B5EF4-FFF2-40B4-BE49-F238E27FC236}">
                <a16:creationId xmlns:a16="http://schemas.microsoft.com/office/drawing/2014/main" id="{F0EE2187-65DC-351D-A49B-12672AD1E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975" y="3664069"/>
            <a:ext cx="6226653" cy="292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73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85C11-17BB-B4B4-261D-4AE98A554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963C5-6F1C-484F-1E44-10D4B5F26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4758"/>
            <a:ext cx="10515600" cy="58322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8800" err="1">
                <a:latin typeface="Times New Roman"/>
                <a:cs typeface="Times New Roman"/>
              </a:rPr>
              <a:t>p</a:t>
            </a:r>
            <a:r>
              <a:rPr lang="ru-RU" sz="8800" b="1" err="1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ru-RU" sz="8800" b="1" err="1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r>
              <a:rPr lang="ru-RU" sz="8800" err="1">
                <a:solidFill>
                  <a:srgbClr val="213646"/>
                </a:solidFill>
                <a:latin typeface="Georgia"/>
                <a:cs typeface="Times New Roman"/>
              </a:rPr>
              <a:t>|paɪ|</a:t>
            </a:r>
            <a:r>
              <a:rPr lang="ru-RU" sz="8800" i="1" err="1">
                <a:solidFill>
                  <a:srgbClr val="1A1A1A"/>
                </a:solidFill>
                <a:latin typeface="Georgia"/>
                <a:cs typeface="Times New Roman"/>
              </a:rPr>
              <a:t>пирог</a:t>
            </a:r>
            <a:endParaRPr lang="ru-RU" sz="8800"/>
          </a:p>
        </p:txBody>
      </p:sp>
      <p:pic>
        <p:nvPicPr>
          <p:cNvPr id="4" name="Рисунок 3" descr="Изображение выглядит как десерт, выпечка, ягода, тарт&#10;&#10;Автоматически созданное описание">
            <a:extLst>
              <a:ext uri="{FF2B5EF4-FFF2-40B4-BE49-F238E27FC236}">
                <a16:creationId xmlns:a16="http://schemas.microsoft.com/office/drawing/2014/main" id="{9FA29D2A-2294-E97C-35BE-173D19D06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881" y="3099400"/>
            <a:ext cx="5936768" cy="35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2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E8103-7AFA-0814-EE44-D4567036C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AE0971-6B2D-6FF8-9BF1-031B6C4DB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890"/>
            <a:ext cx="10515600" cy="57890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8800" b="1" dirty="0">
                <a:solidFill>
                  <a:srgbClr val="F70C86"/>
                </a:solidFill>
                <a:latin typeface="Times New Roman"/>
                <a:cs typeface="Times New Roman"/>
              </a:rPr>
              <a:t>i</a:t>
            </a:r>
            <a:r>
              <a:rPr lang="en-US" sz="8800" dirty="0">
                <a:latin typeface="Times New Roman"/>
                <a:cs typeface="Times New Roman"/>
              </a:rPr>
              <a:t>c</a:t>
            </a:r>
            <a:r>
              <a:rPr lang="en-US" sz="8800" dirty="0">
                <a:solidFill>
                  <a:schemeClr val="accent6"/>
                </a:solidFill>
                <a:latin typeface="Times New Roman"/>
                <a:cs typeface="Times New Roman"/>
              </a:rPr>
              <a:t>e</a:t>
            </a:r>
            <a:r>
              <a:rPr lang="en-US" sz="8800" dirty="0">
                <a:solidFill>
                  <a:srgbClr val="1A1A1A"/>
                </a:solidFill>
                <a:latin typeface="Georgia"/>
                <a:cs typeface="Times New Roman"/>
              </a:rPr>
              <a:t> </a:t>
            </a:r>
            <a:r>
              <a:rPr lang="en-US" sz="8800" dirty="0">
                <a:solidFill>
                  <a:srgbClr val="213646"/>
                </a:solidFill>
                <a:latin typeface="Georgia"/>
                <a:cs typeface="Times New Roman"/>
              </a:rPr>
              <a:t>|</a:t>
            </a:r>
            <a:r>
              <a:rPr lang="en-US" sz="8800" dirty="0" err="1">
                <a:solidFill>
                  <a:srgbClr val="213646"/>
                </a:solidFill>
                <a:latin typeface="Georgia"/>
                <a:cs typeface="Times New Roman"/>
              </a:rPr>
              <a:t>aɪs|</a:t>
            </a:r>
            <a:r>
              <a:rPr lang="en-US" sz="8800" i="1" dirty="0" err="1">
                <a:solidFill>
                  <a:srgbClr val="1A1A1A"/>
                </a:solidFill>
                <a:latin typeface="Georgia"/>
                <a:cs typeface="Times New Roman"/>
              </a:rPr>
              <a:t>лед</a:t>
            </a:r>
          </a:p>
        </p:txBody>
      </p:sp>
      <p:pic>
        <p:nvPicPr>
          <p:cNvPr id="4" name="Рисунок 3" descr="Cold, colder and coldest ice">
            <a:extLst>
              <a:ext uri="{FF2B5EF4-FFF2-40B4-BE49-F238E27FC236}">
                <a16:creationId xmlns:a16="http://schemas.microsoft.com/office/drawing/2014/main" id="{A33C508E-504B-7825-8FAC-55781B752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611" y="3280554"/>
            <a:ext cx="6345985" cy="325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292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50A00B-F8F4-613C-1D07-24BC0EE6E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38A8DF-FFA4-5476-E84B-03E9FDB88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4758"/>
            <a:ext cx="10515600" cy="58322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9600" b="1" err="1">
                <a:latin typeface="Times New Roman"/>
                <a:cs typeface="Times New Roman"/>
              </a:rPr>
              <a:t>b</a:t>
            </a:r>
            <a:r>
              <a:rPr lang="ru-RU" sz="9600" b="1" err="1">
                <a:solidFill>
                  <a:srgbClr val="3CE309"/>
                </a:solidFill>
                <a:latin typeface="Times New Roman"/>
                <a:cs typeface="Times New Roman"/>
              </a:rPr>
              <a:t>i</a:t>
            </a:r>
            <a:r>
              <a:rPr lang="ru-RU" sz="9600" err="1">
                <a:latin typeface="Times New Roman"/>
                <a:cs typeface="Times New Roman"/>
              </a:rPr>
              <a:t>g</a:t>
            </a:r>
            <a:endParaRPr lang="ru-RU" sz="9600" err="1">
              <a:latin typeface="Aptos" panose="020B0004020202020204"/>
              <a:cs typeface="Times New Roman"/>
            </a:endParaRPr>
          </a:p>
          <a:p>
            <a:pPr marL="0" indent="0">
              <a:buNone/>
            </a:pPr>
            <a:r>
              <a:rPr lang="ru-RU" sz="9600" err="1">
                <a:latin typeface="Times New Roman"/>
                <a:cs typeface="Times New Roman"/>
              </a:rPr>
              <a:t>th</a:t>
            </a:r>
            <a:r>
              <a:rPr lang="ru-RU" sz="9600" b="1" err="1">
                <a:solidFill>
                  <a:srgbClr val="3CE309"/>
                </a:solidFill>
                <a:latin typeface="Times New Roman"/>
                <a:cs typeface="Times New Roman"/>
              </a:rPr>
              <a:t>i</a:t>
            </a:r>
            <a:r>
              <a:rPr lang="ru-RU" sz="9600" err="1">
                <a:latin typeface="Times New Roman"/>
                <a:cs typeface="Times New Roman"/>
              </a:rPr>
              <a:t>n</a:t>
            </a:r>
            <a:endParaRPr lang="ru-RU" sz="960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9600" b="1" dirty="0">
                <a:solidFill>
                  <a:srgbClr val="3CE309"/>
                </a:solidFill>
                <a:latin typeface="Times New Roman"/>
                <a:cs typeface="Times New Roman"/>
              </a:rPr>
              <a:t>i</a:t>
            </a:r>
            <a:r>
              <a:rPr lang="en-US" sz="9600" dirty="0">
                <a:latin typeface="Times New Roman"/>
                <a:cs typeface="Times New Roman"/>
              </a:rPr>
              <a:t>t</a:t>
            </a:r>
            <a:endParaRPr lang="ru-RU" sz="9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6457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20DA6-1AD7-A645-D13E-7AD0F5936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CF1063-074A-F23D-9F31-C832E70DE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9135"/>
            <a:ext cx="10515600" cy="58178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8800" err="1"/>
              <a:t>b</a:t>
            </a:r>
            <a:r>
              <a:rPr lang="ru-RU" sz="8800" err="1">
                <a:solidFill>
                  <a:srgbClr val="3CE309"/>
                </a:solidFill>
              </a:rPr>
              <a:t>i</a:t>
            </a:r>
            <a:r>
              <a:rPr lang="ru-RU" sz="8800" err="1"/>
              <a:t>g</a:t>
            </a:r>
            <a:r>
              <a:rPr lang="ru-RU" sz="8800" err="1">
                <a:solidFill>
                  <a:srgbClr val="213646"/>
                </a:solidFill>
                <a:latin typeface="Georgia"/>
              </a:rPr>
              <a:t>|bɪɡ|</a:t>
            </a:r>
            <a:r>
              <a:rPr lang="ru-RU" sz="8800" i="1" err="1">
                <a:solidFill>
                  <a:srgbClr val="1A1A1A"/>
                </a:solidFill>
                <a:latin typeface="Georgia"/>
              </a:rPr>
              <a:t>большой</a:t>
            </a:r>
            <a:endParaRPr lang="ru-RU" sz="8800"/>
          </a:p>
        </p:txBody>
      </p:sp>
      <p:pic>
        <p:nvPicPr>
          <p:cNvPr id="4" name="Рисунок 3" descr="Изображение выглядит как графическая вставка, Фигурка животного, мультфильм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26AACA46-3A2F-525A-E442-9B6C0A550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725" y="2448555"/>
            <a:ext cx="5004398" cy="42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80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20E3CD-C10A-6D79-7D3C-15FD4DDA8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73E379-97FE-4DA9-802F-214D0EE12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4758"/>
            <a:ext cx="10515600" cy="58322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8800" err="1"/>
              <a:t>th</a:t>
            </a:r>
            <a:r>
              <a:rPr lang="ru-RU" sz="8800" err="1">
                <a:solidFill>
                  <a:srgbClr val="3CE309"/>
                </a:solidFill>
              </a:rPr>
              <a:t>i</a:t>
            </a:r>
            <a:r>
              <a:rPr lang="ru-RU" sz="8800" err="1"/>
              <a:t>n</a:t>
            </a:r>
            <a:r>
              <a:rPr lang="ru-RU" sz="8800" err="1">
                <a:solidFill>
                  <a:srgbClr val="213646"/>
                </a:solidFill>
                <a:latin typeface="Georgia"/>
              </a:rPr>
              <a:t>|θɪn|</a:t>
            </a:r>
            <a:r>
              <a:rPr lang="ru-RU" sz="8800" i="1" err="1">
                <a:solidFill>
                  <a:srgbClr val="1A1A1A"/>
                </a:solidFill>
                <a:latin typeface="Georgia"/>
              </a:rPr>
              <a:t>тонкий</a:t>
            </a:r>
            <a:r>
              <a:rPr lang="ru-RU" sz="8800" i="1" dirty="0">
                <a:solidFill>
                  <a:srgbClr val="1A1A1A"/>
                </a:solidFill>
                <a:latin typeface="Georgia"/>
              </a:rPr>
              <a:t>, худой</a:t>
            </a:r>
            <a:endParaRPr lang="ru-RU" sz="8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20A136-E1B8-023B-6B67-6D5DD1110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543175"/>
            <a:ext cx="6918384" cy="392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218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Для начальной школы   Правила  чтения           гласных букв в открытом и закрытом слоге и сочетания.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Слог закрыт-  согласная (но не l и не r ) + l или r + гласная:</vt:lpstr>
      <vt:lpstr>Презентация PowerPoint</vt:lpstr>
      <vt:lpstr>Слог закрыт буквосочетанием ld, nd, gh, gn, входящим в состав одного слога:</vt:lpstr>
      <vt:lpstr>И с к л ю ч е н и я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278</cp:revision>
  <dcterms:created xsi:type="dcterms:W3CDTF">2024-05-31T19:28:31Z</dcterms:created>
  <dcterms:modified xsi:type="dcterms:W3CDTF">2024-05-31T20:38:06Z</dcterms:modified>
</cp:coreProperties>
</file>