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5" r:id="rId2"/>
    <p:sldId id="258" r:id="rId3"/>
    <p:sldId id="259" r:id="rId4"/>
    <p:sldId id="286" r:id="rId5"/>
    <p:sldId id="260" r:id="rId6"/>
    <p:sldId id="288" r:id="rId7"/>
    <p:sldId id="261" r:id="rId8"/>
    <p:sldId id="262" r:id="rId9"/>
    <p:sldId id="279" r:id="rId10"/>
    <p:sldId id="280" r:id="rId11"/>
    <p:sldId id="263" r:id="rId12"/>
    <p:sldId id="281" r:id="rId13"/>
    <p:sldId id="282" r:id="rId14"/>
    <p:sldId id="283" r:id="rId15"/>
    <p:sldId id="264" r:id="rId16"/>
    <p:sldId id="275" r:id="rId17"/>
  </p:sldIdLst>
  <p:sldSz cx="9144000" cy="6858000" type="screen4x3"/>
  <p:notesSz cx="9144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2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6BD14C-C967-58FA-94FB-AAFE606F9F2A}">
  <a:tblStyle styleId="{846BD14C-C967-58FA-94FB-AAFE606F9F2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1" d="100"/>
          <a:sy n="151" d="100"/>
        </p:scale>
        <p:origin x="102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700EE-A96C-43BF-B409-D35945B02D29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9D163-C91C-477C-A732-A87CB725AD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58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6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365128"/>
            <a:ext cx="78867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1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270000"/>
            <a:ext cx="7886699" cy="4906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BD9794-A4CC-42D0-9A65-24C6B9EF4076}" type="datetimeFigureOut">
              <a:rPr lang="en-US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FE8DF1E-33BB-4377-9A26-35481BA06C7C}" type="slidenum">
              <a:rPr lang="en-US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0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1 Cataneo BT" panose="040B0800000000000000" pitchFamily="82" charset="0"/>
              </a:rPr>
              <a:t>Мастер класс «</a:t>
            </a:r>
            <a:r>
              <a:rPr lang="ru-RU" sz="4000" b="1" dirty="0">
                <a:ln w="0"/>
                <a:solidFill>
                  <a:srgbClr val="C00000"/>
                </a:solidFill>
                <a:latin typeface="1 Cataneo BT" panose="040B0800000000000000" pitchFamily="82" charset="0"/>
              </a:rPr>
              <a:t>Мнемотехника – искусство </a:t>
            </a:r>
            <a:r>
              <a:rPr lang="ru-RU" sz="4000" b="1" dirty="0" smtClean="0">
                <a:ln w="0"/>
                <a:solidFill>
                  <a:srgbClr val="C00000"/>
                </a:solidFill>
                <a:latin typeface="1 Cataneo BT" panose="040B0800000000000000" pitchFamily="82" charset="0"/>
              </a:rPr>
              <a:t>запоминания» </a:t>
            </a:r>
            <a:r>
              <a:rPr lang="en-US" sz="4000" b="1" dirty="0">
                <a:ln w="0"/>
                <a:solidFill>
                  <a:srgbClr val="C00000"/>
                </a:solidFill>
                <a:latin typeface="1 Cataneo BT" panose="040B0800000000000000" pitchFamily="82" charset="0"/>
              </a:rPr>
              <a:t/>
            </a:r>
            <a:br>
              <a:rPr lang="en-US" sz="4000" b="1" dirty="0">
                <a:ln w="0"/>
                <a:solidFill>
                  <a:srgbClr val="C00000"/>
                </a:solidFill>
                <a:latin typeface="1 Cataneo BT" panose="040B0800000000000000" pitchFamily="82" charset="0"/>
              </a:rPr>
            </a:br>
            <a:endParaRPr lang="ru-RU" sz="4000" dirty="0">
              <a:solidFill>
                <a:srgbClr val="C00000"/>
              </a:solidFill>
              <a:latin typeface="1 Cataneo BT" panose="040B0800000000000000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21088"/>
            <a:ext cx="7821488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600" dirty="0" smtClean="0">
                <a:latin typeface="Monotype Corsiva" panose="03010101010201010101" pitchFamily="66" charset="0"/>
              </a:rPr>
              <a:t>                                               </a:t>
            </a:r>
            <a:r>
              <a:rPr lang="ru-RU" sz="1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Подготовила: </a:t>
            </a:r>
          </a:p>
          <a:p>
            <a:pPr>
              <a:lnSpc>
                <a:spcPct val="100000"/>
              </a:lnSpc>
            </a:pPr>
            <a:r>
              <a:rPr lang="ru-RU" sz="1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                                    учитель начальных классов  </a:t>
            </a:r>
          </a:p>
          <a:p>
            <a:pPr>
              <a:lnSpc>
                <a:spcPct val="100000"/>
              </a:lnSpc>
            </a:pPr>
            <a:r>
              <a:rPr lang="ru-RU" sz="1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6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Едигарьева</a:t>
            </a:r>
            <a:r>
              <a:rPr lang="ru-RU" sz="1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Е.В.</a:t>
            </a:r>
            <a:endParaRPr lang="ru-RU" sz="16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78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86" y="260648"/>
            <a:ext cx="7886699" cy="847649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92615"/>
                </a:solidFill>
                <a:latin typeface="Monotype Corsiva" panose="03010101010201010101" pitchFamily="66" charset="0"/>
              </a:rPr>
              <a:t>Приём </a:t>
            </a:r>
            <a:r>
              <a:rPr lang="ru-RU" sz="4400" b="1" dirty="0">
                <a:solidFill>
                  <a:srgbClr val="C92615"/>
                </a:solidFill>
                <a:latin typeface="Monotype Corsiva" panose="03010101010201010101" pitchFamily="66" charset="0"/>
              </a:rPr>
              <a:t>мнемотехники «кроссворд»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07" r="12612"/>
          <a:stretch/>
        </p:blipFill>
        <p:spPr>
          <a:xfrm>
            <a:off x="232886" y="1700808"/>
            <a:ext cx="790217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512" y="139434"/>
            <a:ext cx="7707086" cy="104502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92615"/>
                </a:solidFill>
                <a:latin typeface="Monotype Corsiva" panose="03010101010201010101" pitchFamily="66" charset="0"/>
              </a:rPr>
              <a:t>Приемы мнемотехники</a:t>
            </a:r>
            <a:endParaRPr lang="en-US" dirty="0">
              <a:solidFill>
                <a:srgbClr val="C9261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07492" y="895945"/>
            <a:ext cx="8252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4. </a:t>
            </a:r>
            <a:r>
              <a:rPr lang="ru-RU" sz="2400" b="1" dirty="0" err="1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Мнемотаблица</a:t>
            </a:r>
            <a:r>
              <a:rPr lang="ru-RU" sz="2400" b="1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  –  </a:t>
            </a:r>
            <a:r>
              <a:rPr lang="ru-RU" sz="2400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это схема, в которую заложена определенная  информация.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23528" y="1988840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cs typeface="Times New Roman"/>
              </a:rPr>
              <a:t>Суть мнемосхем</a:t>
            </a:r>
            <a:r>
              <a:rPr lang="ru-RU" sz="2400" dirty="0">
                <a:cs typeface="Times New Roman"/>
              </a:rPr>
              <a:t> заключается в следующем: на каждое слово или маленькое словосочетание придумывается картинка (изображение); таким образом, весь текст зарисовывается схематично. Глядя на эти схемы – рисунки ребёнок легко воспроизводит текстовую информацию.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211" r="4088" b="1866"/>
          <a:stretch/>
        </p:blipFill>
        <p:spPr>
          <a:xfrm>
            <a:off x="395536" y="260648"/>
            <a:ext cx="3384376" cy="4750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476672"/>
            <a:ext cx="4032448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555" r="2186"/>
          <a:stretch/>
        </p:blipFill>
        <p:spPr>
          <a:xfrm>
            <a:off x="323528" y="260648"/>
            <a:ext cx="3240360" cy="45789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79912" y="332656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В лесу весна,</a:t>
            </a:r>
          </a:p>
          <a:p>
            <a:pPr algn="just"/>
            <a:r>
              <a:rPr lang="ru-RU" sz="2400" b="1" dirty="0"/>
              <a:t>Не спит лиса.</a:t>
            </a:r>
          </a:p>
          <a:p>
            <a:pPr algn="just"/>
            <a:r>
              <a:rPr lang="ru-RU" sz="2400" b="1" dirty="0"/>
              <a:t> Весь день снует</a:t>
            </a:r>
          </a:p>
          <a:p>
            <a:pPr algn="just"/>
            <a:r>
              <a:rPr lang="ru-RU" sz="2400" b="1" dirty="0"/>
              <a:t>Туда — сюда.</a:t>
            </a:r>
          </a:p>
          <a:p>
            <a:pPr algn="just"/>
            <a:r>
              <a:rPr lang="ru-RU" sz="2400" b="1" dirty="0"/>
              <a:t>Не спит и синица,</a:t>
            </a:r>
          </a:p>
          <a:p>
            <a:pPr algn="just"/>
            <a:r>
              <a:rPr lang="ru-RU" sz="2400" b="1" dirty="0"/>
              <a:t>Ей дома не сидится.</a:t>
            </a:r>
          </a:p>
          <a:p>
            <a:pPr algn="just"/>
            <a:r>
              <a:rPr lang="ru-RU" sz="2400" b="1" dirty="0"/>
              <a:t>Сойку с совой</a:t>
            </a:r>
          </a:p>
          <a:p>
            <a:pPr algn="just"/>
            <a:r>
              <a:rPr lang="ru-RU" sz="2400" b="1" dirty="0"/>
              <a:t>Зовёт за собой</a:t>
            </a:r>
          </a:p>
          <a:p>
            <a:pPr algn="just"/>
            <a:r>
              <a:rPr lang="ru-RU" sz="2400" b="1" dirty="0"/>
              <a:t> На солнышко,</a:t>
            </a:r>
          </a:p>
          <a:p>
            <a:pPr algn="just"/>
            <a:r>
              <a:rPr lang="ru-RU" sz="2400" b="1" dirty="0"/>
              <a:t>На свет дневной.</a:t>
            </a:r>
          </a:p>
        </p:txBody>
      </p:sp>
    </p:spTree>
    <p:extLst>
      <p:ext uri="{BB962C8B-B14F-4D97-AF65-F5344CB8AC3E}">
        <p14:creationId xmlns:p14="http://schemas.microsoft.com/office/powerpoint/2010/main" val="84130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76672"/>
            <a:ext cx="3816423" cy="53368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404664"/>
            <a:ext cx="318516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1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9" name="Rectangle 3"/>
          <p:cNvSpPr txBox="1"/>
          <p:nvPr/>
        </p:nvSpPr>
        <p:spPr bwMode="auto">
          <a:xfrm>
            <a:off x="395536" y="476672"/>
            <a:ext cx="8064896" cy="5616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ctr" defTabSz="91440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4000" b="1" i="0" u="none" strike="noStrike" cap="none" spc="0" dirty="0">
                <a:ln>
                  <a:noFill/>
                </a:ln>
                <a:solidFill>
                  <a:srgbClr val="C92615"/>
                </a:solidFill>
                <a:latin typeface="Monotype Corsiva" panose="03010101010201010101" pitchFamily="66" charset="0"/>
                <a:ea typeface="Arial"/>
                <a:cs typeface="Times New Roman"/>
              </a:rPr>
              <a:t>Где  можно  использовать  мнемосхемы?</a:t>
            </a:r>
            <a:endParaRPr sz="4000" dirty="0">
              <a:solidFill>
                <a:srgbClr val="C92615"/>
              </a:solidFill>
              <a:latin typeface="Monotype Corsiva" panose="03010101010201010101" pitchFamily="66" charset="0"/>
            </a:endParaRPr>
          </a:p>
          <a:p>
            <a:pPr marL="228600" marR="0" lvl="0" indent="-228600" algn="l" defTabSz="91440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ru-RU" sz="3600" b="1" i="0" u="none" strike="noStrike" cap="none" spc="0" dirty="0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Обогащение словарного запаса</a:t>
            </a:r>
            <a:endParaRPr dirty="0"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 marL="228600" marR="0" lvl="0" indent="-228600" algn="l" defTabSz="91440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ru-RU" sz="3600" b="1" i="0" u="none" strike="noStrike" cap="none" spc="0" dirty="0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Обучение пересказу</a:t>
            </a:r>
            <a:endParaRPr dirty="0"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 marL="228600" marR="0" lvl="0" indent="-228600" algn="l" defTabSz="91440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ru-RU" sz="3600" b="1" i="0" u="none" strike="noStrike" cap="none" spc="0" dirty="0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Составление рассказов</a:t>
            </a:r>
            <a:endParaRPr dirty="0"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ru-RU" sz="3600" b="1" i="0" u="none" strike="noStrike" cap="none" spc="0" dirty="0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Разучивание стихотворений,  скороговорок, </a:t>
            </a:r>
            <a:r>
              <a:rPr lang="ru-RU" sz="3600" b="1" i="0" u="none" strike="noStrike" cap="none" spc="0" dirty="0" err="1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чистоговорок</a:t>
            </a:r>
            <a:endParaRPr lang="ru-RU" sz="3600" b="1" i="0" u="none" strike="noStrike" cap="none" spc="0" dirty="0">
              <a:ln>
                <a:noFill/>
              </a:ln>
              <a:solidFill>
                <a:srgbClr val="385592"/>
              </a:solidFill>
              <a:latin typeface="cheeseusaceu" panose="02000603000000000000" pitchFamily="2" charset="-34"/>
              <a:ea typeface="Arial"/>
              <a:cs typeface="cheeseusaceu" panose="02000603000000000000" pitchFamily="2" charset="-34"/>
            </a:endParaRPr>
          </a:p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ru-RU" sz="3600" b="1" i="0" u="none" strike="noStrike" cap="none" spc="0" dirty="0">
                <a:ln>
                  <a:noFill/>
                </a:ln>
                <a:solidFill>
                  <a:srgbClr val="385592"/>
                </a:solidFill>
                <a:latin typeface="cheeseusaceu" panose="02000603000000000000" pitchFamily="2" charset="-34"/>
                <a:ea typeface="Arial"/>
                <a:cs typeface="cheeseusaceu" panose="02000603000000000000" pitchFamily="2" charset="-34"/>
              </a:rPr>
              <a:t>Отгадывание загадок</a:t>
            </a:r>
            <a:endParaRPr dirty="0"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 marL="228600" marR="0" lvl="0" indent="-22860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ru-RU" sz="2200" b="0" i="0" u="none" strike="noStrike" cap="none" spc="0" dirty="0">
              <a:ln>
                <a:noFill/>
              </a:ln>
              <a:solidFill>
                <a:srgbClr val="990033"/>
              </a:solidFill>
              <a:latin typeface="Times New Roman"/>
              <a:ea typeface="Arial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987824" y="548680"/>
            <a:ext cx="57835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err="1">
                <a:solidFill>
                  <a:srgbClr val="FF0000"/>
                </a:solidFill>
              </a:rPr>
              <a:t>К.Д.Ушинский</a:t>
            </a:r>
            <a:r>
              <a:rPr lang="ru-RU" sz="3600" dirty="0">
                <a:solidFill>
                  <a:srgbClr val="FF0000"/>
                </a:solidFill>
              </a:rPr>
              <a:t> писал:</a:t>
            </a:r>
            <a:r>
              <a:rPr lang="ru-RU" sz="3600" dirty="0"/>
              <a:t> </a:t>
            </a:r>
            <a:endParaRPr dirty="0"/>
          </a:p>
          <a:p>
            <a:pPr algn="ctr">
              <a:defRPr/>
            </a:pPr>
            <a:r>
              <a:rPr lang="ru-RU" sz="3600" dirty="0">
                <a:latin typeface="Monotype Corsiva"/>
              </a:rPr>
              <a:t>“Учите ребёнка каким-нибудь неизвестным ему пяти словам – он будет долго и напрасно мучиться, но свяжите двадцать таких слов с картинками, и он их усвоит на лету”.</a:t>
            </a:r>
          </a:p>
        </p:txBody>
      </p:sp>
      <p:pic>
        <p:nvPicPr>
          <p:cNvPr id="13" name="Рисунок 12" descr="ushinskiy-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9512" y="260648"/>
            <a:ext cx="2899955" cy="3834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512" y="260649"/>
            <a:ext cx="8424936" cy="4464496"/>
          </a:xfrm>
        </p:spPr>
        <p:txBody>
          <a:bodyPr>
            <a:normAutofit/>
          </a:bodyPr>
          <a:lstStyle/>
          <a:p>
            <a:pPr algn="just" defTabSz="279400">
              <a:defRPr/>
            </a:pPr>
            <a:r>
              <a:rPr lang="ru-RU" sz="2200" b="1" dirty="0"/>
              <a:t>1</a:t>
            </a:r>
            <a:r>
              <a:rPr lang="ru-RU" sz="2200" dirty="0"/>
              <a:t>. </a:t>
            </a:r>
            <a:br>
              <a:rPr lang="ru-RU" sz="2200" dirty="0"/>
            </a:br>
            <a:r>
              <a:rPr lang="ru-RU" sz="2200" dirty="0" smtClean="0"/>
              <a:t>     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Глицерин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органическое соединение, трехатомный спирт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алимфатического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ряда, сиропообразная бесцветная жидкость, которую получают омылением жиров или синтетическим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способом.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Глицерин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в производстве взрывчатых веществ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синтетических смол.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2</a:t>
            </a:r>
            <a:r>
              <a:rPr lang="ru-RU" sz="2200" dirty="0"/>
              <a:t>. </a:t>
            </a:r>
            <a:br>
              <a:rPr lang="ru-RU" sz="2200" dirty="0"/>
            </a:br>
            <a:r>
              <a:rPr lang="ru-RU" sz="2200" dirty="0" smtClean="0"/>
              <a:t>     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липе было гнездо синички. В гнезде сидели птенчики. Птенчики пищали и просили есть. Синичка всё время подлетала к гнезду. Она приносила в клюве червяка или букашку. Один птенчик высунулся из гнезда и упал на траву. Паша увидел это из окна. Он поднял птенчика и положил обратно в гнездо.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23528" y="476672"/>
            <a:ext cx="7272808" cy="4088004"/>
          </a:xfrm>
        </p:spPr>
        <p:txBody>
          <a:bodyPr>
            <a:normAutofit fontScale="90000"/>
          </a:bodyPr>
          <a:lstStyle/>
          <a:p>
            <a:pPr algn="just"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МНЕМОТЕХНИКА </a:t>
            </a:r>
            <a:r>
              <a:rPr lang="ru-RU" sz="36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(с греч. - искусство запоминания</a:t>
            </a: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)  </a:t>
            </a:r>
            <a:r>
              <a:rPr lang="ru-RU" sz="3600" b="1" dirty="0">
                <a:solidFill>
                  <a:srgbClr val="0033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dirty="0">
                <a:solidFill>
                  <a:srgbClr val="3A58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система специальных приемов, обеспечивающих эффективное запоминание, сохранение и воспроизведение информации путем образования </a:t>
            </a:r>
            <a:r>
              <a:rPr lang="ru-RU" sz="3600" dirty="0" smtClean="0">
                <a:solidFill>
                  <a:srgbClr val="3A58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образов, ассоциаций</a:t>
            </a:r>
            <a:r>
              <a:rPr lang="ru-RU" sz="3600" dirty="0">
                <a:solidFill>
                  <a:srgbClr val="3A58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201" y="397253"/>
            <a:ext cx="7772400" cy="484560"/>
          </a:xfrm>
        </p:spPr>
        <p:txBody>
          <a:bodyPr>
            <a:noAutofit/>
          </a:bodyPr>
          <a:lstStyle/>
          <a:p>
            <a:r>
              <a:rPr lang="ru-RU" sz="3600" b="1" i="1" kern="1200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Мнемотехника помогает развивать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4533" y="1286577"/>
            <a:ext cx="1714512" cy="5900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Внимание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1439" y="2440308"/>
            <a:ext cx="1779777" cy="6125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Мелкую моторику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4300" y="4287053"/>
            <a:ext cx="1872386" cy="5715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Логическое мышление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56923" y="5139023"/>
            <a:ext cx="1714512" cy="7295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Развивает кругозор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11387" y="5082735"/>
            <a:ext cx="2071702" cy="7858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Зрительную и слуховую память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72762" y="4042710"/>
            <a:ext cx="1714512" cy="6010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Воображение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80840" y="2417951"/>
            <a:ext cx="1714512" cy="6349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Интерес к обучению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33765" y="1302902"/>
            <a:ext cx="1714512" cy="5737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Усидчивость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3306" y="3143248"/>
            <a:ext cx="1857388" cy="7858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Развивает все стороны речи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4402737" y="1226872"/>
            <a:ext cx="282367" cy="63861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5400000">
            <a:off x="4490569" y="5241103"/>
            <a:ext cx="366391" cy="47031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3091820">
            <a:off x="7428186" y="4580881"/>
            <a:ext cx="285752" cy="101946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918519" y="3149311"/>
            <a:ext cx="323762" cy="8579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8843031">
            <a:off x="7037964" y="1473471"/>
            <a:ext cx="285752" cy="101946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0800000">
            <a:off x="1214414" y="3214686"/>
            <a:ext cx="357190" cy="10001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8273709">
            <a:off x="2004226" y="4923934"/>
            <a:ext cx="359438" cy="6677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3424810">
            <a:off x="1689214" y="1496578"/>
            <a:ext cx="357190" cy="10001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3414179" y="2009881"/>
            <a:ext cx="437741" cy="6990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2169575" y="2783279"/>
            <a:ext cx="890257" cy="4314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2394678" y="4070347"/>
            <a:ext cx="665154" cy="3975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3352485" y="4365104"/>
            <a:ext cx="427427" cy="7176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220072" y="4287053"/>
            <a:ext cx="590740" cy="7106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102423" y="3843228"/>
            <a:ext cx="821762" cy="4439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6300192" y="2764999"/>
            <a:ext cx="782897" cy="3768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5220072" y="2060540"/>
            <a:ext cx="428487" cy="64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19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39552" y="105187"/>
            <a:ext cx="7707086" cy="104502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92615"/>
                </a:solidFill>
                <a:latin typeface="Monotype Corsiva" panose="03010101010201010101" pitchFamily="66" charset="0"/>
              </a:rPr>
              <a:t>Приемы мнемотехники</a:t>
            </a:r>
            <a:endParaRPr lang="en-US" dirty="0">
              <a:solidFill>
                <a:srgbClr val="C9261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79512" y="856945"/>
            <a:ext cx="74980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1. Образование смысловых фраз из начальных букв запоминаемой информации.</a:t>
            </a:r>
            <a:r>
              <a:rPr lang="ru-RU" sz="2800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 </a:t>
            </a:r>
          </a:p>
        </p:txBody>
      </p:sp>
      <p:pic>
        <p:nvPicPr>
          <p:cNvPr id="5" name="Рисунок 4" descr="img1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81646" y="2220685"/>
            <a:ext cx="5468983" cy="41017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8142"/>
          <a:stretch/>
        </p:blipFill>
        <p:spPr>
          <a:xfrm>
            <a:off x="971600" y="2181329"/>
            <a:ext cx="7896346" cy="4255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75961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92615"/>
                </a:solidFill>
                <a:latin typeface="Monotype Corsiva" panose="03010101010201010101" pitchFamily="66" charset="0"/>
              </a:rPr>
              <a:t>Падежи</a:t>
            </a:r>
            <a:endParaRPr lang="ru-RU" b="1" dirty="0">
              <a:solidFill>
                <a:srgbClr val="C9261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3438" y="1340768"/>
            <a:ext cx="4060530" cy="36845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Иван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Родил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Девчонку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Велел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Тащить                                	                      Пеленку    </a:t>
            </a:r>
            <a:endParaRPr lang="ru-RU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21405" y="1772816"/>
            <a:ext cx="432048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40658" y="1768681"/>
            <a:ext cx="4248" cy="500323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691680" y="209311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40658" y="2247655"/>
            <a:ext cx="446966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187624" y="2243588"/>
            <a:ext cx="0" cy="507789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187624" y="2735235"/>
            <a:ext cx="524976" cy="8136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12600" y="2735235"/>
            <a:ext cx="0" cy="549749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712600" y="3284984"/>
            <a:ext cx="576064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281074" y="3284984"/>
            <a:ext cx="0" cy="49592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281074" y="3780904"/>
            <a:ext cx="576064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857138" y="3780904"/>
            <a:ext cx="0" cy="414312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857138" y="4195216"/>
            <a:ext cx="720080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1597178" y="1416371"/>
            <a:ext cx="324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eeseusaceu" panose="02000603000000000000" pitchFamily="2" charset="-34"/>
                <a:cs typeface="cheeseusaceu" panose="02000603000000000000" pitchFamily="2" charset="-34"/>
              </a:rPr>
              <a:t>Именительный 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699792" y="1962808"/>
            <a:ext cx="324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eeseusaceu" panose="02000603000000000000" pitchFamily="2" charset="-34"/>
                <a:cs typeface="cheeseusaceu" panose="02000603000000000000" pitchFamily="2" charset="-34"/>
              </a:rPr>
              <a:t>Родительный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2405874"/>
            <a:ext cx="3240000" cy="3584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Дательный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851920" y="2874562"/>
            <a:ext cx="324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Винительный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283968" y="3404082"/>
            <a:ext cx="324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Творительный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629151" y="3933602"/>
            <a:ext cx="324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Предложный </a:t>
            </a:r>
            <a:endParaRPr lang="ru-RU" b="1" dirty="0">
              <a:solidFill>
                <a:schemeClr val="tx1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685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512" y="227828"/>
            <a:ext cx="7707086" cy="856389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Приемы мнемотехники</a:t>
            </a:r>
            <a:endParaRPr lang="en-US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67544" y="798927"/>
            <a:ext cx="7498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85592"/>
                </a:solidFill>
              </a:rPr>
              <a:t>2.</a:t>
            </a:r>
            <a:r>
              <a:rPr lang="ru-RU" sz="2800" b="1" dirty="0"/>
              <a:t> </a:t>
            </a:r>
            <a:r>
              <a:rPr lang="ru-RU" sz="2800" b="1" dirty="0" err="1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Рифмизация</a:t>
            </a:r>
            <a:r>
              <a:rPr lang="ru-RU" sz="2800" b="1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  </a:t>
            </a:r>
            <a:endParaRPr lang="ru-RU" sz="2800" dirty="0">
              <a:solidFill>
                <a:srgbClr val="385592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5" y="1173148"/>
            <a:ext cx="5135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Monotype Corsiva" panose="03010101010201010101" pitchFamily="66" charset="0"/>
                <a:cs typeface="cheeseusaceu" panose="02000603000000000000" pitchFamily="2" charset="-34"/>
              </a:rPr>
              <a:t>11 глаголов-исключений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1730142"/>
            <a:ext cx="51125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Ко второму же спряженью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Отнесем мы без сомненья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Все глаголы, что на -</a:t>
            </a:r>
            <a:r>
              <a:rPr lang="ru-RU" sz="2400" b="1" dirty="0" err="1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ить</a:t>
            </a: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,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Исключая </a:t>
            </a: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брить</a:t>
            </a: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, </a:t>
            </a: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стелить.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А еще: </a:t>
            </a: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смотреть, обидеть,</a:t>
            </a:r>
            <a:b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слышать, видеть, ненавидеть,</a:t>
            </a:r>
            <a:b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гнать, дышать, держать, терпеть,</a:t>
            </a:r>
            <a:b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И зависеть, и вертеть.</a:t>
            </a:r>
            <a:b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Вы запомните, друзья,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Их на </a:t>
            </a:r>
            <a:r>
              <a:rPr lang="ru-RU" sz="2400" b="1" dirty="0">
                <a:solidFill>
                  <a:srgbClr val="FF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Е</a:t>
            </a:r>
            <a:r>
              <a:rPr lang="ru-RU" sz="2400" b="1" dirty="0">
                <a:solidFill>
                  <a:srgbClr val="000000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 спрягать нельзя.</a:t>
            </a:r>
            <a: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  <a:t/>
            </a:r>
            <a:br>
              <a:rPr lang="ru-RU" sz="2400" b="1" dirty="0">
                <a:latin typeface="cheeseusaceu" panose="02000603000000000000" pitchFamily="2" charset="-34"/>
                <a:cs typeface="cheeseusaceu" panose="02000603000000000000" pitchFamily="2" charset="-34"/>
              </a:rPr>
            </a:br>
            <a:endParaRPr lang="ru-RU" sz="2400" b="1" dirty="0">
              <a:latin typeface="cheeseusaceu" panose="02000603000000000000" pitchFamily="2" charset="-34"/>
              <a:cs typeface="cheeseusaceu" panose="02000603000000000000" pitchFamily="2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23528" y="133084"/>
            <a:ext cx="7707086" cy="104502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92615"/>
                </a:solidFill>
                <a:latin typeface="Monotype Corsiva" panose="03010101010201010101" pitchFamily="66" charset="0"/>
              </a:rPr>
              <a:t>Приемы мнемотехники</a:t>
            </a:r>
            <a:endParaRPr lang="en-US" dirty="0">
              <a:solidFill>
                <a:srgbClr val="C92615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1436914" y="133084"/>
            <a:ext cx="7707086" cy="6724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  <a:t/>
            </a:r>
            <a:br>
              <a:rPr lang="ru-RU" sz="4000" b="0" i="0" u="none" strike="noStrike" cap="none" spc="0">
                <a:ln>
                  <a:noFill/>
                </a:ln>
                <a:solidFill>
                  <a:schemeClr val="tx1"/>
                </a:solidFill>
                <a:latin typeface="Calibri"/>
                <a:ea typeface="Arial"/>
                <a:cs typeface="Arial"/>
              </a:rPr>
            </a:br>
            <a:endParaRPr lang="en-US" sz="4000" b="0" i="0" u="none" strike="noStrike" cap="none" spc="0">
              <a:ln>
                <a:noFill/>
              </a:ln>
              <a:solidFill>
                <a:schemeClr val="tx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23528" y="76470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b="1" dirty="0">
                <a:solidFill>
                  <a:srgbClr val="385592"/>
                </a:solidFill>
              </a:rPr>
              <a:t>3.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385592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Нахождение ярких необычных ассоциаций (картинки, фразы), которые соединяются с запоминаемой информацией. </a:t>
            </a:r>
            <a:endParaRPr lang="ru-RU" sz="2800" b="1" dirty="0" smtClean="0">
              <a:solidFill>
                <a:srgbClr val="385592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 lvl="0">
              <a:defRPr/>
            </a:pPr>
            <a:endParaRPr lang="ru-RU" sz="2800" dirty="0">
              <a:solidFill>
                <a:srgbClr val="385592"/>
              </a:solidFill>
              <a:latin typeface="cheeseusaceu" panose="02000603000000000000" pitchFamily="2" charset="-34"/>
              <a:cs typeface="cheeseusaceu" panose="02000603000000000000" pitchFamily="2" charset="-34"/>
            </a:endParaRPr>
          </a:p>
          <a:p>
            <a:pPr>
              <a:defRPr/>
            </a:pPr>
            <a:r>
              <a:rPr lang="ru-RU" sz="2800" b="1" dirty="0">
                <a:solidFill>
                  <a:srgbClr val="385592"/>
                </a:solidFill>
              </a:rPr>
              <a:t>  </a:t>
            </a:r>
            <a:endParaRPr lang="ru-RU" sz="2800" dirty="0">
              <a:solidFill>
                <a:srgbClr val="38559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420888"/>
            <a:ext cx="3096344" cy="33894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70000"/>
            <a:ext cx="2905844" cy="36061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8519"/>
          <a:stretch/>
        </p:blipFill>
        <p:spPr>
          <a:xfrm>
            <a:off x="4300273" y="1772816"/>
            <a:ext cx="3147839" cy="38865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33084"/>
            <a:ext cx="5544616" cy="113691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92615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Графические </a:t>
            </a:r>
            <a:r>
              <a:rPr lang="ru-RU" sz="3600" b="1" dirty="0">
                <a:solidFill>
                  <a:srgbClr val="C92615"/>
                </a:solidFill>
                <a:latin typeface="cheeseusaceu" panose="02000603000000000000" pitchFamily="2" charset="-34"/>
                <a:cs typeface="cheeseusaceu" panose="02000603000000000000" pitchFamily="2" charset="-34"/>
              </a:rPr>
              <a:t>ассоциации </a:t>
            </a:r>
          </a:p>
        </p:txBody>
      </p:sp>
    </p:spTree>
    <p:extLst>
      <p:ext uri="{BB962C8B-B14F-4D97-AF65-F5344CB8AC3E}">
        <p14:creationId xmlns:p14="http://schemas.microsoft.com/office/powerpoint/2010/main" val="111010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257</Words>
  <Application>Microsoft Office PowerPoint</Application>
  <DocSecurity>0</DocSecurity>
  <PresentationFormat>Экран (4:3)</PresentationFormat>
  <Paragraphs>67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1 Cataneo BT</vt:lpstr>
      <vt:lpstr>Arial</vt:lpstr>
      <vt:lpstr>Calibri</vt:lpstr>
      <vt:lpstr>cheeseusaceu</vt:lpstr>
      <vt:lpstr>Monotype Corsiva</vt:lpstr>
      <vt:lpstr>Times New Roman</vt:lpstr>
      <vt:lpstr>Office Theme</vt:lpstr>
      <vt:lpstr>Мастер класс «Мнемотехника – искусство запоминания»  </vt:lpstr>
      <vt:lpstr>1.              Глицерин – это органическое соединение, трехатомный спирт алимфатического ряда, сиропообразная бесцветная жидкость, которую получают омылением жиров или синтетическим способом. Глицерин применяется в производстве взрывчатых веществ и синтетических смол.  2.              На липе было гнездо синички. В гнезде сидели птенчики. Птенчики пищали и просили есть. Синичка всё время подлетала к гнезду. Она приносила в клюве червяка или букашку. Один птенчик высунулся из гнезда и упал на траву. Паша увидел это из окна. Он поднял птенчика и положил обратно в гнездо.</vt:lpstr>
      <vt:lpstr> МНЕМОТЕХНИКА (с греч. - искусство запоминания)  – это система специальных приемов, обеспечивающих эффективное запоминание, сохранение и воспроизведение информации путем образования образов, ассоциаций.  </vt:lpstr>
      <vt:lpstr>Мнемотехника помогает развивать</vt:lpstr>
      <vt:lpstr>Приемы мнемотехники</vt:lpstr>
      <vt:lpstr>Падежи</vt:lpstr>
      <vt:lpstr>Приемы мнемотехники</vt:lpstr>
      <vt:lpstr>Приемы мнемотехники</vt:lpstr>
      <vt:lpstr>Графические ассоциации </vt:lpstr>
      <vt:lpstr>Приём мнемотехники «кроссворд» </vt:lpstr>
      <vt:lpstr>Приемы мнемотехники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PJSC "New Engineering Technologies"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subject/>
  <dc:creator>Markasian, Pavel (KIEVH)</dc:creator>
  <cp:keywords/>
  <dc:description/>
  <cp:lastModifiedBy>RePack by Diakov</cp:lastModifiedBy>
  <cp:revision>149</cp:revision>
  <dcterms:created xsi:type="dcterms:W3CDTF">2016-11-18T14:12:19Z</dcterms:created>
  <dcterms:modified xsi:type="dcterms:W3CDTF">2024-05-31T21:04:27Z</dcterms:modified>
  <cp:category/>
  <dc:identifier/>
  <cp:contentStatus/>
  <dc:language/>
  <cp:version/>
</cp:coreProperties>
</file>