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6" r:id="rId9"/>
    <p:sldId id="267" r:id="rId10"/>
    <p:sldId id="286" r:id="rId11"/>
    <p:sldId id="269" r:id="rId12"/>
    <p:sldId id="270" r:id="rId13"/>
    <p:sldId id="271" r:id="rId14"/>
    <p:sldId id="287" r:id="rId15"/>
    <p:sldId id="273" r:id="rId16"/>
    <p:sldId id="274" r:id="rId17"/>
    <p:sldId id="278" r:id="rId18"/>
    <p:sldId id="279" r:id="rId19"/>
    <p:sldId id="280" r:id="rId20"/>
    <p:sldId id="281" r:id="rId21"/>
    <p:sldId id="276" r:id="rId22"/>
    <p:sldId id="277" r:id="rId23"/>
    <p:sldId id="282" r:id="rId24"/>
    <p:sldId id="284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ed=1&amp;text=%D1%81%D0%BE%D1%86%D0%B8%D0%B0%D0%BB%D0%B8%D0%B7%D0%B0%D1%86%D0%B8%D1%8F%20%D1%88%D0%BA%D0%BE%D0%BB%D1%8C%D0%BD%D0%B8%D0%BA%D0%B0&amp;p=18&amp;img_url=www.vlk.samopoznanie.ru/userfiles/File/news/1class.jpg&amp;rpt=sima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http://im4-tub.yandex.net/i?id=85696072-10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4632" cy="252028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00FF"/>
                </a:solidFill>
              </a:rPr>
              <a:t/>
            </a:r>
            <a:br>
              <a:rPr lang="ru-RU" i="1" dirty="0" smtClean="0">
                <a:solidFill>
                  <a:srgbClr val="0000FF"/>
                </a:solidFill>
              </a:rPr>
            </a:br>
            <a:r>
              <a:rPr lang="ru-RU" i="1" dirty="0" smtClean="0">
                <a:solidFill>
                  <a:srgbClr val="0000FF"/>
                </a:solidFill>
              </a:rPr>
              <a:t>Развитие познавательной активности как фактор успешной социализации младшего школьника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941168"/>
            <a:ext cx="3960440" cy="115212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МАОУ Казанская СОШ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у</a:t>
            </a:r>
            <a:r>
              <a:rPr lang="ru-RU" sz="2400" dirty="0" smtClean="0">
                <a:solidFill>
                  <a:srgbClr val="002060"/>
                </a:solidFill>
              </a:rPr>
              <a:t>читель начальных классов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Маслова Н.В.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http://im4-tub.yandex.net/i?id=85696072-10">
            <a:hlinkClick r:id="rId3"/>
          </p:cNvPr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214414" y="3071810"/>
            <a:ext cx="266429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Виды игр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98372"/>
            <a:ext cx="8229600" cy="472779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Сюжетно-ролевые игры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3717032"/>
            <a:ext cx="4608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         Подвижные игры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3068960"/>
            <a:ext cx="4014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Дидактические игры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123728" y="764704"/>
            <a:ext cx="1584176" cy="1008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004048" y="692696"/>
            <a:ext cx="648072" cy="25922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 flipH="1">
            <a:off x="3707904" y="836712"/>
            <a:ext cx="864096" cy="28083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4123" y="1844824"/>
            <a:ext cx="1571069" cy="20947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733781"/>
            <a:ext cx="3289616" cy="22963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4301807"/>
            <a:ext cx="1869073" cy="24920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/>
          <a:srcRect l="1861" t="3898" r="24504" b="-1983"/>
          <a:stretch/>
        </p:blipFill>
        <p:spPr>
          <a:xfrm>
            <a:off x="5148064" y="4480762"/>
            <a:ext cx="3275856" cy="201131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Сюжетно-ролевые игры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052736"/>
            <a:ext cx="64624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 сюжетно-ролевых играх</a:t>
            </a:r>
            <a:r>
              <a:rPr lang="ru-RU" sz="2000" dirty="0" smtClean="0"/>
              <a:t>, дети усваивают социальные роли, способы взаимодействия, правила поведения в обществе, а также идентифицируя себя с выполняемой ролью, приобретают различные социально значимые качества, учатся понимать, что такое добро и зло. 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0403" y="3451308"/>
            <a:ext cx="2736303" cy="20495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9850" y="2683952"/>
            <a:ext cx="2777307" cy="20802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9293" y="3645024"/>
            <a:ext cx="2805299" cy="21012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9346" y="4811024"/>
            <a:ext cx="2777307" cy="20829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Подвижные игры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1052736"/>
            <a:ext cx="7272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Подвижные игры</a:t>
            </a:r>
            <a:r>
              <a:rPr lang="ru-RU" sz="24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помогают детям укреплять социальные связи, способность и стремление к сотрудничеству. Развивают умение общаться, договариваться между собой.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3187" y="3050804"/>
            <a:ext cx="2532112" cy="33787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609" y="2924944"/>
            <a:ext cx="2520280" cy="3362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7824" y="2586960"/>
            <a:ext cx="2664296" cy="19956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7825" y="4716502"/>
            <a:ext cx="2736304" cy="20495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Дидактические игры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/>
              <a:t>Помогают расширять представления об окружающем мире, систематизировать знания, развитию мыслительных процессов  и операций. Способствуют межличностному общению, совместной деятельности.</a:t>
            </a:r>
          </a:p>
          <a:p>
            <a:endParaRPr lang="ru-RU" sz="2400" dirty="0"/>
          </a:p>
        </p:txBody>
      </p:sp>
      <p:pic>
        <p:nvPicPr>
          <p:cNvPr id="8" name="Рисунок 7" descr="http://xreferat.ru/image/71/1306603519_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132856"/>
            <a:ext cx="676875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Использование дидактических игр на уроках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457200" y="1268760"/>
            <a:ext cx="8507288" cy="5184576"/>
          </a:xfrm>
        </p:spPr>
        <p:txBody>
          <a:bodyPr/>
          <a:lstStyle/>
          <a:p>
            <a:r>
              <a:rPr lang="ru-RU" dirty="0" smtClean="0"/>
              <a:t>Ребусы</a:t>
            </a:r>
          </a:p>
          <a:p>
            <a:r>
              <a:rPr lang="ru-RU" dirty="0" smtClean="0"/>
              <a:t>Кроссворды</a:t>
            </a:r>
          </a:p>
          <a:p>
            <a:r>
              <a:rPr lang="ru-RU" dirty="0" smtClean="0"/>
              <a:t>Загадки</a:t>
            </a:r>
          </a:p>
          <a:p>
            <a:r>
              <a:rPr lang="ru-RU" dirty="0" smtClean="0"/>
              <a:t>Головоломки</a:t>
            </a:r>
            <a:endParaRPr lang="ru-RU" dirty="0"/>
          </a:p>
        </p:txBody>
      </p:sp>
      <p:pic>
        <p:nvPicPr>
          <p:cNvPr id="6" name="Рисунок 5" descr="http://d1.endata.cx/data/games/27364/%D1%85%D0%BA%D0%B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861048"/>
            <a:ext cx="1781175" cy="12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phunters.com/upload/reports/10118/watermark/1f21c3f20385696a06345e7d4f844d88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45024"/>
            <a:ext cx="209433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http://im0-tub-ru.yandex.net/i?id=108483329-58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908720"/>
            <a:ext cx="2857500" cy="1428750"/>
          </a:xfrm>
          <a:prstGeom prst="rect">
            <a:avLst/>
          </a:prstGeom>
          <a:noFill/>
        </p:spPr>
      </p:pic>
      <p:pic>
        <p:nvPicPr>
          <p:cNvPr id="40964" name="Picture 4" descr="http://im2-tub-ru.yandex.net/i?id=327902496-16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3861048"/>
            <a:ext cx="2376264" cy="1665606"/>
          </a:xfrm>
          <a:prstGeom prst="rect">
            <a:avLst/>
          </a:prstGeom>
          <a:noFill/>
        </p:spPr>
      </p:pic>
      <p:pic>
        <p:nvPicPr>
          <p:cNvPr id="40966" name="Picture 6" descr="http://im5-tub-ru.yandex.net/i?id=293394618-18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1340768"/>
            <a:ext cx="2181225" cy="1428750"/>
          </a:xfrm>
          <a:prstGeom prst="rect">
            <a:avLst/>
          </a:prstGeom>
          <a:noFill/>
        </p:spPr>
      </p:pic>
      <p:pic>
        <p:nvPicPr>
          <p:cNvPr id="40968" name="Picture 8" descr="http://im5-tub-ru.yandex.net/i?id=98067907-18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5085184"/>
            <a:ext cx="1905000" cy="1428750"/>
          </a:xfrm>
          <a:prstGeom prst="rect">
            <a:avLst/>
          </a:prstGeom>
          <a:noFill/>
        </p:spPr>
      </p:pic>
      <p:pic>
        <p:nvPicPr>
          <p:cNvPr id="40970" name="Picture 10" descr="http://im2-tub-ru.yandex.net/i?id=238939483-60-72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760" y="5517232"/>
            <a:ext cx="2857500" cy="1038225"/>
          </a:xfrm>
          <a:prstGeom prst="rect">
            <a:avLst/>
          </a:prstGeom>
          <a:noFill/>
        </p:spPr>
      </p:pic>
      <p:pic>
        <p:nvPicPr>
          <p:cNvPr id="40972" name="Picture 12" descr="http://im8-tub-ru.yandex.net/i?id=717751196-29-72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2160" y="5229200"/>
            <a:ext cx="2162175" cy="1428750"/>
          </a:xfrm>
          <a:prstGeom prst="rect">
            <a:avLst/>
          </a:prstGeom>
          <a:noFill/>
        </p:spPr>
      </p:pic>
      <p:pic>
        <p:nvPicPr>
          <p:cNvPr id="40974" name="Picture 14" descr="http://im6-tub-ru.yandex.net/i?id=104009717-20-72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56176" y="2420888"/>
            <a:ext cx="1905000" cy="1428750"/>
          </a:xfrm>
          <a:prstGeom prst="rect">
            <a:avLst/>
          </a:prstGeom>
          <a:noFill/>
        </p:spPr>
      </p:pic>
      <p:pic>
        <p:nvPicPr>
          <p:cNvPr id="40976" name="Picture 16" descr="http://im0-tub-ru.yandex.net/i?id=11498804-34-72&amp;n=2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16508" y="2996952"/>
            <a:ext cx="1735873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Коллективные</a:t>
            </a:r>
            <a:r>
              <a:rPr lang="ru-RU" sz="3600" dirty="0" smtClean="0">
                <a:solidFill>
                  <a:srgbClr val="FF0000"/>
                </a:solidFill>
              </a:rPr>
              <a:t> способы обучения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i="1" dirty="0" smtClean="0">
                <a:solidFill>
                  <a:srgbClr val="0070C0"/>
                </a:solidFill>
              </a:rPr>
              <a:t>КСО</a:t>
            </a:r>
            <a:r>
              <a:rPr lang="ru-RU" sz="1800" i="1" dirty="0" smtClean="0">
                <a:solidFill>
                  <a:srgbClr val="0070C0"/>
                </a:solidFill>
              </a:rPr>
              <a:t> </a:t>
            </a:r>
            <a:r>
              <a:rPr lang="ru-RU" sz="1800" i="1" dirty="0" smtClean="0"/>
              <a:t>-  такая  организация учебного процесса, при котором обучение осуществляется путем общения в «динамических парах» (со сменным составом), когда каждый учит (проучивает) каждого.</a:t>
            </a:r>
          </a:p>
          <a:p>
            <a:pPr>
              <a:buNone/>
            </a:pPr>
            <a:r>
              <a:rPr lang="ru-RU" sz="1800" b="1" i="1" dirty="0" smtClean="0">
                <a:solidFill>
                  <a:srgbClr val="0070C0"/>
                </a:solidFill>
              </a:rPr>
              <a:t>В различных ситуациях используют разные методики КСО.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изучение текстового материала по любому учебному предмету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взаимопередача текстов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взаимообмен заданиями (составь словарный диктант)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 решение задач и примеров по учебнику (взаимопомощь, взаимопроверка)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 взаимные диктанты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разучивание стихотворений в сменных парах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 выполнение упражнений в парах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 работа по вопросникам</a:t>
            </a:r>
          </a:p>
          <a:p>
            <a:endParaRPr lang="ru-RU" dirty="0"/>
          </a:p>
        </p:txBody>
      </p:sp>
      <p:pic>
        <p:nvPicPr>
          <p:cNvPr id="4" name="Рисунок 3" descr="C:\Users\Window7\Desktop\для презентации (1)\IMG_01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747456"/>
            <a:ext cx="237626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36527" y="4725144"/>
            <a:ext cx="2400267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Исследовательский метод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В исследованиях</a:t>
            </a:r>
            <a:r>
              <a:rPr lang="ru-RU" sz="2800" dirty="0" smtClean="0"/>
              <a:t> выделяются следующие показатели развития познавательного интереса детей: появление вопросов; стремление наблюдать, длительно рассматривать объект, выяснять свойства и особенности интересующих ребенка предметов и явлений; эмоционально-познавательная активность, проявляющаяся в беседах, в обсуждении увиденного со сверстниками и взрослыми.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С первых уроков первоклассники получают задания: придумать, найти, сопоставить, объединить, изобразить. Используется раздаточный материал, занимательные загадки, ребусы, задачи в стихах, загадки-шутки.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Задания по математике для 1 класса: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‐ Придумай по этой картинке разные вопросы</a:t>
            </a:r>
            <a:r>
              <a:rPr lang="ru-RU" sz="2000" u="sng" dirty="0" smtClean="0"/>
              <a:t> </a:t>
            </a:r>
            <a:r>
              <a:rPr lang="ru-RU" sz="2000" dirty="0" smtClean="0"/>
              <a:t>со словом «</a:t>
            </a:r>
            <a:r>
              <a:rPr lang="ru-RU" sz="2000" i="1" dirty="0" smtClean="0"/>
              <a:t>сколько» </a:t>
            </a:r>
            <a:r>
              <a:rPr lang="ru-RU" sz="2000" dirty="0" smtClean="0"/>
              <a:t>и ответь на них» ‐ это самое первое задание 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‐ какой предмет лишний 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‐ разбей на группы 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‐ рассмотри схему и дополни запись… 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‐ расскажи, как разными способами можно выполнить… 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‐ задания на смысловое чтение 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‐ задачи на смекалку 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  ‐ ребусы;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  - измени условие задачи;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  -составь аналогичную задачу;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Дифференцированные задания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три уровня: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 Нормативный                   Компетентный</a:t>
            </a:r>
          </a:p>
          <a:p>
            <a:pPr>
              <a:buNone/>
            </a:pPr>
            <a:r>
              <a:rPr lang="ru-RU" b="1" dirty="0" smtClean="0"/>
              <a:t>             </a:t>
            </a:r>
          </a:p>
          <a:p>
            <a:pPr>
              <a:buNone/>
            </a:pPr>
            <a:r>
              <a:rPr lang="ru-RU" b="1" dirty="0" smtClean="0"/>
              <a:t>                    Творческого характера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915816" y="2132856"/>
            <a:ext cx="1152128" cy="7200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220072" y="2060848"/>
            <a:ext cx="1152128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469512" y="2178576"/>
            <a:ext cx="0" cy="1800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157592" cy="99898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Теории решения изобретательских задач (ТРИЗ</a:t>
            </a:r>
            <a:r>
              <a:rPr lang="ru-RU" sz="4000" dirty="0" smtClean="0">
                <a:solidFill>
                  <a:srgbClr val="FF0000"/>
                </a:solidFill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dirty="0" smtClean="0"/>
              <a:t>Такие приемы   приучают детей мыслить, выходя за рамки  стереотипов, мышление становится гибким, нестандартным, развивается воображение, умение соучаствовать.</a:t>
            </a:r>
          </a:p>
          <a:p>
            <a:pPr>
              <a:buNone/>
            </a:pPr>
            <a:r>
              <a:rPr lang="ru-RU" sz="2800" dirty="0" smtClean="0"/>
              <a:t>Использование мозгового штурма в учебном процессе позволяет решить следующие задачи: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 - творческое усвоение детьми учебного материала;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 - связь теоретических знаний с практикой;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 -активизация  учебно-познавательной деятельности обучаемых;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-формирование способности концентрировать внимание и прилагать мыслительные   усилия;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-формирование опыта коллективной мыслительной деятельности.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786210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>
                <a:solidFill>
                  <a:srgbClr val="008000"/>
                </a:solidFill>
              </a:rPr>
              <a:t>Социализация</a:t>
            </a:r>
            <a:r>
              <a:rPr lang="ru-RU" sz="2700" i="1" dirty="0" smtClean="0">
                <a:solidFill>
                  <a:srgbClr val="008000"/>
                </a:solidFill>
              </a:rPr>
              <a:t> </a:t>
            </a:r>
            <a:r>
              <a:rPr lang="ru-RU" sz="2700" b="1" i="1" dirty="0" smtClean="0">
                <a:solidFill>
                  <a:srgbClr val="008000"/>
                </a:solidFill>
              </a:rPr>
              <a:t>подрастающего поколения  </a:t>
            </a:r>
            <a:r>
              <a:rPr lang="ru-RU" sz="2700" b="1" i="1" dirty="0" smtClean="0"/>
              <a:t>–  </a:t>
            </a:r>
            <a:r>
              <a:rPr lang="ru-RU" sz="2700" i="1" dirty="0" smtClean="0"/>
              <a:t>одна из важнейших задач школы, так как именно школа является  почти единственным очагом доверия, понимания, гуманности.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276872"/>
            <a:ext cx="8229600" cy="39212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   Школа </a:t>
            </a:r>
            <a:r>
              <a:rPr lang="ru-RU" sz="2400" b="1" i="1" dirty="0" smtClean="0"/>
              <a:t>– центр воспитательного пространства. </a:t>
            </a:r>
            <a:r>
              <a:rPr lang="ru-RU" sz="2400" dirty="0" smtClean="0"/>
              <a:t>В традиции российской школы – создать ребенку «социальную ситуацию развития» (Л.С. Выготский), среду общения, поле деятельности, которые являются почвой для становления личности.</a:t>
            </a:r>
          </a:p>
          <a:p>
            <a:pPr>
              <a:buNone/>
            </a:pPr>
            <a:r>
              <a:rPr lang="ru-RU" sz="2400" b="1" i="1" dirty="0" smtClean="0"/>
              <a:t>   </a:t>
            </a:r>
          </a:p>
          <a:p>
            <a:pPr>
              <a:buNone/>
            </a:pPr>
            <a:r>
              <a:rPr lang="ru-RU" sz="2400" b="1" i="1" dirty="0" smtClean="0"/>
              <a:t>Ключевой психологический фактор для социализации ребенка семи-одиннадцати  лет – развитие познавательной активности.</a:t>
            </a:r>
            <a:r>
              <a:rPr lang="ru-RU" sz="2400" dirty="0" smtClean="0"/>
              <a:t>  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«Разминка»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Учащиеся могут отвечать хором, не поднимая руки (</a:t>
            </a:r>
            <a:r>
              <a:rPr lang="ru-RU" i="1" u="sng" dirty="0" smtClean="0">
                <a:solidFill>
                  <a:srgbClr val="C00000"/>
                </a:solidFill>
              </a:rPr>
              <a:t>цель: </a:t>
            </a:r>
            <a:r>
              <a:rPr lang="ru-RU" dirty="0" smtClean="0"/>
              <a:t>кто быстрее).</a:t>
            </a:r>
          </a:p>
          <a:p>
            <a:pPr algn="ctr">
              <a:buNone/>
            </a:pPr>
            <a:r>
              <a:rPr lang="ru-RU" b="1" dirty="0" smtClean="0"/>
              <a:t>Возможный вариант разминки: </a:t>
            </a:r>
          </a:p>
          <a:p>
            <a:pPr>
              <a:buNone/>
            </a:pPr>
            <a:r>
              <a:rPr lang="ru-RU" dirty="0" smtClean="0"/>
              <a:t>-Какое сегодня число?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</a:t>
            </a:r>
            <a:r>
              <a:rPr lang="ru-RU" dirty="0" smtClean="0"/>
              <a:t>Какой день недели был вчера?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</a:t>
            </a:r>
            <a:r>
              <a:rPr lang="ru-RU" dirty="0" smtClean="0"/>
              <a:t>У стола 4 угла. Один угол отпилили. Сколько осталось? </a:t>
            </a:r>
          </a:p>
          <a:p>
            <a:pPr>
              <a:buNone/>
            </a:pPr>
            <a:r>
              <a:rPr lang="ru-RU" dirty="0" smtClean="0"/>
              <a:t>-Какая третья буква в слове вокзал?</a:t>
            </a:r>
          </a:p>
          <a:p>
            <a:pPr>
              <a:buNone/>
            </a:pPr>
            <a:r>
              <a:rPr lang="ru-RU" dirty="0" smtClean="0"/>
              <a:t>-А четвертая в слове солнце?</a:t>
            </a:r>
          </a:p>
          <a:p>
            <a:pPr>
              <a:buNone/>
            </a:pPr>
            <a:r>
              <a:rPr lang="ru-RU" dirty="0" smtClean="0"/>
              <a:t>-Сколько будет 6 + 6 – 6? 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</a:t>
            </a:r>
            <a:r>
              <a:rPr lang="ru-RU" dirty="0" smtClean="0"/>
              <a:t> Сколько дней</a:t>
            </a:r>
            <a:r>
              <a:rPr lang="ru-RU" dirty="0" smtClean="0">
                <a:sym typeface="Symbol"/>
              </a:rPr>
              <a:t></a:t>
            </a:r>
            <a:r>
              <a:rPr lang="ru-RU" dirty="0" smtClean="0"/>
              <a:t> в ноябре?</a:t>
            </a:r>
          </a:p>
          <a:p>
            <a:pPr>
              <a:buNone/>
            </a:pPr>
            <a:r>
              <a:rPr lang="ru-RU" dirty="0" smtClean="0"/>
              <a:t>-Сколько букв в имени белобоки?</a:t>
            </a:r>
          </a:p>
          <a:p>
            <a:pPr>
              <a:buNone/>
            </a:pPr>
            <a:r>
              <a:rPr lang="ru-RU" dirty="0" smtClean="0"/>
              <a:t>- Как называется третья буква алфавита с конца? А пятая сначала?</a:t>
            </a:r>
          </a:p>
          <a:p>
            <a:pPr>
              <a:buNone/>
            </a:pPr>
            <a:r>
              <a:rPr lang="ru-RU" dirty="0" smtClean="0"/>
              <a:t>-Что мы слышим в начале урока? (букву</a:t>
            </a:r>
            <a:r>
              <a:rPr lang="ru-RU" dirty="0" smtClean="0">
                <a:sym typeface="Symbol"/>
              </a:rPr>
              <a:t></a:t>
            </a:r>
            <a:r>
              <a:rPr lang="ru-RU" dirty="0" smtClean="0"/>
              <a:t> У).</a:t>
            </a:r>
          </a:p>
          <a:p>
            <a:pPr>
              <a:buNone/>
            </a:pPr>
            <a:r>
              <a:rPr lang="ru-RU" dirty="0" smtClean="0"/>
              <a:t>- Идёт ли суббота после четверга 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591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</a:t>
            </a:r>
            <a:r>
              <a:rPr lang="ru-RU" sz="3600" dirty="0" smtClean="0">
                <a:solidFill>
                  <a:srgbClr val="FF0000"/>
                </a:solidFill>
              </a:rPr>
              <a:t> творческих способностей учащихся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4706" y="836713"/>
            <a:ext cx="2463078" cy="18473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7375" y="859912"/>
            <a:ext cx="2313622" cy="173294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263" y="3260087"/>
            <a:ext cx="3130819" cy="23450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11960" y="701228"/>
            <a:ext cx="1919842" cy="25597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59065" y="859912"/>
            <a:ext cx="1644123" cy="219216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6463" y="3627691"/>
            <a:ext cx="1966725" cy="262434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44289" y="3755316"/>
            <a:ext cx="2862958" cy="21219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Коллективные творческие дела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968" y="3714640"/>
            <a:ext cx="3444973" cy="25803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6224" y="3714640"/>
            <a:ext cx="2060356" cy="27471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3093" y="934305"/>
            <a:ext cx="1953577" cy="26047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7984" y="931706"/>
            <a:ext cx="3479958" cy="2609969"/>
          </a:xfrm>
          <a:prstGeom prst="rect">
            <a:avLst/>
          </a:prstGeom>
        </p:spPr>
      </p:pic>
      <p:sp>
        <p:nvSpPr>
          <p:cNvPr id="13" name="Объект 12"/>
          <p:cNvSpPr>
            <a:spLocks noGrp="1"/>
          </p:cNvSpPr>
          <p:nvPr>
            <p:ph idx="1"/>
          </p:nvPr>
        </p:nvSpPr>
        <p:spPr>
          <a:xfrm>
            <a:off x="457200" y="1600200"/>
            <a:ext cx="7787208" cy="434908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Все средства, используемые в работе, позволяют повысить уровень познавательной активности учащихся, а значит, обеспечить возможность социализации учащихся.</a:t>
            </a:r>
          </a:p>
          <a:p>
            <a:pPr>
              <a:buNone/>
            </a:pPr>
            <a:r>
              <a:rPr lang="ru-RU" b="1" dirty="0" smtClean="0"/>
              <a:t>Процесс социализации в младшем школьном возрасте должен выполнять следующие задачи: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Научить воспитанников быть «продуктивными членами общества»;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Приобщить их к социальным ролям, правам и обязанностям;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Адаптировать к социальной среде;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Интегрировать в жизнь общества </a:t>
            </a:r>
            <a:r>
              <a:rPr lang="ru-RU" b="1" dirty="0" smtClean="0"/>
              <a:t>.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 Социализация личности не заканчивается в начальной школе. Она продолжается всю жизнь. Но начальная школа поможет понять подрастающему поколению, что будущее России в их руках, что страна будет такой, какой сделают ее люди, то есть мы с вами.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Список литературы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900" dirty="0" smtClean="0"/>
              <a:t>Иванов Н.В., Бардинова Е.Ю., КалининаА.М.  Социальное развитие детей в ДОУ.  М:ТЦСфера,2008г.</a:t>
            </a:r>
          </a:p>
          <a:p>
            <a:pPr marL="0" lv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900" dirty="0" smtClean="0"/>
              <a:t>Хирьянова И.С.  Комплесный подход в учебном процессе начальной школы.Журнал управление начальной школой 2009 №10.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900" dirty="0" smtClean="0"/>
              <a:t>Активизация познавательной деятельности младших школьников/ Под редакцией М.П. Осиповой, Н.И. Кончаловской. М., 1999. – С. 37-45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900" dirty="0" smtClean="0"/>
              <a:t>Вартанова И.И. К проблеме мотивации учебной деятельности. М.: Вестник МГУ. Серия 14. Психология, 2000. – № 4. – С. 33-41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900" dirty="0" smtClean="0"/>
              <a:t>Жамкочьян М. Личность в современной школе/ Знание -сила. -1994 -№ 9. 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900" dirty="0" smtClean="0"/>
              <a:t>Кайдаш Е.Г. Развитие познавательных интересов в учебном процессе/ Начальная школа. – № 12, 1993. – С. 14 – 19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900" dirty="0" smtClean="0"/>
              <a:t>Натанзон Э.Ш. Психологический анализ поступков ученика. – М., 1991. 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900" dirty="0" smtClean="0"/>
              <a:t>Никитин Б.П. Ступеньки творчества или развивающие игры. – М., 1991. </a:t>
            </a:r>
          </a:p>
          <a:p>
            <a:pPr lvl="0">
              <a:buFont typeface="Wingdings" pitchFamily="2" charset="2"/>
              <a:buChar char="Ø"/>
            </a:pPr>
            <a:endParaRPr lang="ru-RU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 lIns="252000" tIns="72000">
            <a:normAutofit/>
            <a:scene3d>
              <a:camera prst="orthographicFront">
                <a:rot lat="295431" lon="652223" rev="602245"/>
              </a:camera>
              <a:lightRig rig="threePt" dir="t"/>
            </a:scene3d>
          </a:bodyPr>
          <a:lstStyle/>
          <a:p>
            <a:pPr>
              <a:buNone/>
            </a:pPr>
            <a:r>
              <a:rPr lang="ru-RU" sz="44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             </a:t>
            </a:r>
          </a:p>
          <a:p>
            <a:pPr>
              <a:buNone/>
            </a:pPr>
            <a:endParaRPr lang="ru-RU" sz="44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>
              <a:buNone/>
            </a:pPr>
            <a:r>
              <a:rPr lang="ru-RU" sz="44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              </a:t>
            </a:r>
            <a:r>
              <a:rPr lang="ru-RU" sz="48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 за внимание</a:t>
            </a:r>
            <a:endParaRPr lang="ru-RU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Проблема развития познавательной активности волновала великих педагогов и психологов </a:t>
            </a:r>
            <a:endParaRPr lang="ru-RU" sz="3200" dirty="0"/>
          </a:p>
        </p:txBody>
      </p:sp>
      <p:pic>
        <p:nvPicPr>
          <p:cNvPr id="1026" name="Picture 2" descr="C:\Users\Window7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700808"/>
            <a:ext cx="1569774" cy="2160240"/>
          </a:xfrm>
          <a:prstGeom prst="rect">
            <a:avLst/>
          </a:prstGeom>
          <a:noFill/>
        </p:spPr>
      </p:pic>
      <p:pic>
        <p:nvPicPr>
          <p:cNvPr id="1029" name="Picture 5" descr="http://pictures.bookshop.ua/TitleBooks/bs00002111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412776"/>
            <a:ext cx="1905000" cy="2809876"/>
          </a:xfrm>
          <a:prstGeom prst="rect">
            <a:avLst/>
          </a:prstGeom>
          <a:noFill/>
        </p:spPr>
      </p:pic>
      <p:pic>
        <p:nvPicPr>
          <p:cNvPr id="1031" name="Picture 7" descr="http://shoyher.narod.ru/Portret/Lokkdzh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484784"/>
            <a:ext cx="2418662" cy="2952328"/>
          </a:xfrm>
          <a:prstGeom prst="rect">
            <a:avLst/>
          </a:prstGeom>
          <a:noFill/>
        </p:spPr>
      </p:pic>
      <p:pic>
        <p:nvPicPr>
          <p:cNvPr id="1033" name="Picture 9" descr="http://www.litdefrance.ru/assets/images/lit/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365104"/>
            <a:ext cx="1625987" cy="2304256"/>
          </a:xfrm>
          <a:prstGeom prst="rect">
            <a:avLst/>
          </a:prstGeom>
          <a:noFill/>
        </p:spPr>
      </p:pic>
      <p:pic>
        <p:nvPicPr>
          <p:cNvPr id="1035" name="Picture 11" descr="http://www.zankov.ru/images/_user/images2/za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038516"/>
            <a:ext cx="2304256" cy="2612702"/>
          </a:xfrm>
          <a:prstGeom prst="rect">
            <a:avLst/>
          </a:prstGeom>
          <a:noFill/>
        </p:spPr>
      </p:pic>
      <p:pic>
        <p:nvPicPr>
          <p:cNvPr id="1037" name="Picture 13" descr="http://belshcola.narod.ru/tvorchesky_otchet.files/image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4581128"/>
            <a:ext cx="1800200" cy="2064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 целью развития познавательной активности младшего школьника использую: </a:t>
            </a:r>
            <a:endParaRPr lang="ru-RU" sz="3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19872" y="3284984"/>
            <a:ext cx="2664296" cy="151216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Средства  развития познавательной  активности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1628800"/>
            <a:ext cx="1728192" cy="1008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 исследования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1556792"/>
            <a:ext cx="1872208" cy="1008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Дифференцированные задания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3645024"/>
            <a:ext cx="1512168" cy="7200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ИКТ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5445224"/>
            <a:ext cx="2520280" cy="11521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/>
              <a:t>Методика ТРИЗ</a:t>
            </a:r>
          </a:p>
          <a:p>
            <a:pPr algn="ctr"/>
            <a:r>
              <a:rPr lang="ru-RU" dirty="0" smtClean="0"/>
              <a:t>(теория решения изобретательских задач)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3501008"/>
            <a:ext cx="1296144" cy="7200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Игры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517232"/>
            <a:ext cx="1800200" cy="1080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/>
              <a:t>КСО </a:t>
            </a:r>
            <a:r>
              <a:rPr lang="ru-RU" dirty="0" smtClean="0"/>
              <a:t>(коллективные способы обучения)</a:t>
            </a:r>
            <a:endParaRPr lang="ru-RU" dirty="0"/>
          </a:p>
        </p:txBody>
      </p:sp>
      <p:sp>
        <p:nvSpPr>
          <p:cNvPr id="13" name="Двойная стрелка влево/вправо 12"/>
          <p:cNvSpPr/>
          <p:nvPr/>
        </p:nvSpPr>
        <p:spPr>
          <a:xfrm>
            <a:off x="2339752" y="3861048"/>
            <a:ext cx="792088" cy="288032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Двойная стрелка влево/вправо 14"/>
          <p:cNvSpPr/>
          <p:nvPr/>
        </p:nvSpPr>
        <p:spPr>
          <a:xfrm>
            <a:off x="6156176" y="3789040"/>
            <a:ext cx="792088" cy="288032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Двойная стрелка вверх/вниз 16"/>
          <p:cNvSpPr/>
          <p:nvPr/>
        </p:nvSpPr>
        <p:spPr>
          <a:xfrm>
            <a:off x="3707904" y="2708920"/>
            <a:ext cx="288032" cy="576064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Двойная стрелка вверх/вниз 17"/>
          <p:cNvSpPr/>
          <p:nvPr/>
        </p:nvSpPr>
        <p:spPr>
          <a:xfrm>
            <a:off x="5436096" y="2708920"/>
            <a:ext cx="288032" cy="576064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Двойная стрелка вверх/вниз 18"/>
          <p:cNvSpPr/>
          <p:nvPr/>
        </p:nvSpPr>
        <p:spPr>
          <a:xfrm>
            <a:off x="3635896" y="4941168"/>
            <a:ext cx="288032" cy="576064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Двойная стрелка вверх/вниз 19"/>
          <p:cNvSpPr/>
          <p:nvPr/>
        </p:nvSpPr>
        <p:spPr>
          <a:xfrm>
            <a:off x="5580112" y="4869160"/>
            <a:ext cx="288032" cy="576064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Информационно - коммуникационные технологии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 smtClean="0"/>
              <a:t>   Их активное внедрение  на различных уроках в начальной школе позволяет перейти от объяснительно-иллюстрированного способа обучения  к деятельностному,  при котором ребёнок становится активным субъектом учебной деятельности.</a:t>
            </a:r>
          </a:p>
          <a:p>
            <a:pPr>
              <a:buNone/>
            </a:pPr>
            <a:r>
              <a:rPr lang="ru-RU" sz="2000" dirty="0" smtClean="0"/>
              <a:t>На уроках можно использовать разные формы  применения </a:t>
            </a:r>
            <a:r>
              <a:rPr lang="ru-RU" sz="2000" b="1" dirty="0" smtClean="0"/>
              <a:t>ИКТ: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/>
              <a:t>презентации; 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/>
              <a:t>тренажёры;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/>
              <a:t>физминутки;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/>
              <a:t>тесты;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/>
              <a:t>развивающие игры;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/>
              <a:t>музыкальное сопровождение уроков;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/>
              <a:t>использование возможностей Интернет сообществ;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 smtClean="0"/>
              <a:t>проектная деятельность.</a:t>
            </a:r>
          </a:p>
          <a:p>
            <a:pPr lvl="0">
              <a:buNone/>
            </a:pPr>
            <a:endParaRPr lang="ru-RU" sz="2000" dirty="0" smtClean="0"/>
          </a:p>
          <a:p>
            <a:pPr lvl="0">
              <a:buNone/>
            </a:pPr>
            <a:r>
              <a:rPr lang="ru-RU" sz="2000" dirty="0" smtClean="0"/>
              <a:t>       Наиболее удачной и распространённой формой использования ИКТ являются презентации.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Использование презентаций  на различных уроках в начальной школе, позволяет:</a:t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492941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200" dirty="0" smtClean="0"/>
              <a:t>- </a:t>
            </a:r>
            <a:r>
              <a:rPr lang="ru-RU" sz="2000" dirty="0" smtClean="0"/>
              <a:t>обеспечить положительную мотивацию обучения;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- повысить объём выполняемой на уроке работы;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- усовершенствовать контроль знаний;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- рационально организовать учебный процесс, повысить эффективность урока;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 - формировать навыки подлинно исследовательской деятельности.</a:t>
            </a:r>
          </a:p>
          <a:p>
            <a:pPr>
              <a:buFontTx/>
              <a:buChar char="-"/>
            </a:pPr>
            <a:endParaRPr lang="ru-RU" sz="12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3501008"/>
            <a:ext cx="4170098" cy="31275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Метод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  Первые шаги в проектной исследовательской деятельности, мы стараемся делать  вместе с родителями. Наша работа состоит  из следующих этапов:</a:t>
            </a:r>
          </a:p>
          <a:p>
            <a:pPr lvl="0"/>
            <a:r>
              <a:rPr lang="ru-RU" sz="2000" dirty="0" smtClean="0"/>
              <a:t>определение практически значимой цели, формулировка задачи;</a:t>
            </a:r>
          </a:p>
          <a:p>
            <a:pPr lvl="0"/>
            <a:r>
              <a:rPr lang="ru-RU" sz="2000" dirty="0" smtClean="0"/>
              <a:t>обсуждение реализации поставленной цели;</a:t>
            </a:r>
          </a:p>
          <a:p>
            <a:pPr lvl="0"/>
            <a:r>
              <a:rPr lang="ru-RU" sz="2000" dirty="0" smtClean="0"/>
              <a:t>проработка идей. На этом этапе дети окончательно выбирают тему своего проекта.</a:t>
            </a:r>
          </a:p>
          <a:p>
            <a:pPr lvl="0"/>
            <a:r>
              <a:rPr lang="ru-RU" sz="2000" dirty="0" smtClean="0"/>
              <a:t>оформление материалов.</a:t>
            </a:r>
          </a:p>
          <a:p>
            <a:pPr lvl="0"/>
            <a:r>
              <a:rPr lang="ru-RU" sz="2000" dirty="0" smtClean="0"/>
              <a:t>выставка и оценивание  работ.</a:t>
            </a:r>
          </a:p>
          <a:p>
            <a:endParaRPr lang="ru-RU" dirty="0"/>
          </a:p>
        </p:txBody>
      </p:sp>
      <p:pic>
        <p:nvPicPr>
          <p:cNvPr id="5" name="Рисунок 4" descr="C:\Users\Window7\Desktop\для презентации (1)\Фото01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365104"/>
            <a:ext cx="216024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Window7\Desktop\для презентации (1)\Фото016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365104"/>
            <a:ext cx="18002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Window7\Desktop\для презентации (1)\Фото017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365104"/>
            <a:ext cx="165618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Window7\Desktop\Фото016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4365104"/>
            <a:ext cx="194421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200" dirty="0" smtClean="0">
                <a:solidFill>
                  <a:srgbClr val="FF0000"/>
                </a:solidFill>
              </a:rPr>
              <a:t>Работа над проектом позволяет  учащимся: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ru-RU" sz="2400" dirty="0" smtClean="0"/>
              <a:t>освоить первичные методы исследования;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dirty="0" smtClean="0"/>
              <a:t>дать возможность применить имеющиеся знания и умения в реализации собственных интересов;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dirty="0" smtClean="0"/>
              <a:t>развивать интерес к предметам и процессам познания в целом.</a:t>
            </a:r>
          </a:p>
          <a:p>
            <a:endParaRPr lang="ru-RU" dirty="0"/>
          </a:p>
        </p:txBody>
      </p:sp>
      <p:pic>
        <p:nvPicPr>
          <p:cNvPr id="2050" name="Picture 2" descr="G:\1 Д класс\1Д фото\3CHgKjShQ9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6419" y="3163689"/>
            <a:ext cx="2448272" cy="1836204"/>
          </a:xfrm>
          <a:prstGeom prst="rect">
            <a:avLst/>
          </a:prstGeom>
          <a:noFill/>
        </p:spPr>
      </p:pic>
      <p:pic>
        <p:nvPicPr>
          <p:cNvPr id="2051" name="Picture 3" descr="G:\1 Д класс\1Д фото\cQxEdbrKhX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9404" y="4925149"/>
            <a:ext cx="2380190" cy="1785142"/>
          </a:xfrm>
          <a:prstGeom prst="rect">
            <a:avLst/>
          </a:prstGeom>
          <a:noFill/>
        </p:spPr>
      </p:pic>
      <p:pic>
        <p:nvPicPr>
          <p:cNvPr id="2052" name="Picture 4" descr="G:\1 Д класс\1Д фото\X79c6smi7k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810" y="3299379"/>
            <a:ext cx="1583432" cy="2111243"/>
          </a:xfrm>
          <a:prstGeom prst="rect">
            <a:avLst/>
          </a:prstGeom>
          <a:noFill/>
        </p:spPr>
      </p:pic>
      <p:pic>
        <p:nvPicPr>
          <p:cNvPr id="2053" name="Picture 5" descr="G:\1 Д класс\1Д фото\Фото01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97853" y="4998118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Виктор\Рабочий стол\147692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00FF"/>
                </a:solidFill>
              </a:rPr>
              <a:t>Большое значение для развития познавательной активности младшего школьника имеет </a:t>
            </a:r>
            <a:r>
              <a:rPr lang="ru-RU" sz="3200" b="1" dirty="0" smtClean="0">
                <a:solidFill>
                  <a:srgbClr val="0000FF"/>
                </a:solidFill>
              </a:rPr>
              <a:t>игра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Игра</a:t>
            </a:r>
            <a:r>
              <a:rPr lang="ru-RU" dirty="0" smtClean="0"/>
              <a:t> – это самостоятельный вид деятельности, которой занимаются дети: она может быть индивидуальной или коллективной. Она является ценным средством воспитания действенной активности детей, активизирует психические процессы, вызывает у учащихся живой интерес к процессу познания.</a:t>
            </a:r>
          </a:p>
          <a:p>
            <a:pPr>
              <a:buNone/>
            </a:pPr>
            <a:r>
              <a:rPr lang="ru-RU" dirty="0" smtClean="0"/>
              <a:t>В  игре ребёнок наблюдает, сравнивает, сопоставляет, классифицирует предметы по тем или иным признакам, производит доступный ему анализ и синтез, делает обобщения.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</TotalTime>
  <Words>939</Words>
  <Application>Microsoft Office PowerPoint</Application>
  <PresentationFormat>Экран (4:3)</PresentationFormat>
  <Paragraphs>143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Развитие познавательной активности как фактор успешной социализации младшего школьника </vt:lpstr>
      <vt:lpstr> Социализация подрастающего поколения  –  одна из важнейших задач школы, так как именно школа является  почти единственным очагом доверия, понимания, гуманности. </vt:lpstr>
      <vt:lpstr>Проблема развития познавательной активности волновала великих педагогов и психологов </vt:lpstr>
      <vt:lpstr>С целью развития познавательной активности младшего школьника использую: </vt:lpstr>
      <vt:lpstr>Информационно - коммуникационные технологии</vt:lpstr>
      <vt:lpstr>Использование презентаций  на различных уроках в начальной школе, позволяет: </vt:lpstr>
      <vt:lpstr>Метод проекта</vt:lpstr>
      <vt:lpstr> Работа над проектом позволяет  учащимся: </vt:lpstr>
      <vt:lpstr>Большое значение для развития познавательной активности младшего школьника имеет игра</vt:lpstr>
      <vt:lpstr>Виды игр</vt:lpstr>
      <vt:lpstr>Сюжетно-ролевые игры</vt:lpstr>
      <vt:lpstr>Подвижные игры</vt:lpstr>
      <vt:lpstr>Дидактические игры </vt:lpstr>
      <vt:lpstr>Использование дидактических игр на уроках</vt:lpstr>
      <vt:lpstr>Коллективные способы обучения</vt:lpstr>
      <vt:lpstr>Исследовательский метод</vt:lpstr>
      <vt:lpstr> </vt:lpstr>
      <vt:lpstr>Дифференцированные задания</vt:lpstr>
      <vt:lpstr>Теории решения изобретательских задач (ТРИЗ) </vt:lpstr>
      <vt:lpstr>«Разминка»</vt:lpstr>
      <vt:lpstr>Развитие творческих способностей учащихся </vt:lpstr>
      <vt:lpstr>Коллективные творческие дела</vt:lpstr>
      <vt:lpstr>Вывод</vt:lpstr>
      <vt:lpstr>Список литературы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Window7</dc:creator>
  <cp:lastModifiedBy>admin</cp:lastModifiedBy>
  <cp:revision>72</cp:revision>
  <dcterms:created xsi:type="dcterms:W3CDTF">2013-04-25T10:12:22Z</dcterms:created>
  <dcterms:modified xsi:type="dcterms:W3CDTF">2024-05-30T16:56:05Z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3269257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