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9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20.png" ContentType="image/png"/>
  <Override PartName="/ppt/media/image21.png" ContentType="image/png"/>
  <Override PartName="/ppt/media/image22.png" ContentType="image/png"/>
  <Override PartName="/ppt/media/image23.png" ContentType="image/png"/>
  <Override PartName="/ppt/media/image24.png" ContentType="image/png"/>
  <Override PartName="/ppt/media/image25.png" ContentType="image/png"/>
  <Override PartName="/ppt/media/image26.png" ContentType="image/png"/>
  <Override PartName="/ppt/media/image27.png" ContentType="image/pn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7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46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47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subTitle"/>
          </p:nvPr>
        </p:nvSpPr>
        <p:spPr>
          <a:xfrm>
            <a:off x="914400" y="274680"/>
            <a:ext cx="7772040" cy="5297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87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88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89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90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subTitle"/>
          </p:nvPr>
        </p:nvSpPr>
        <p:spPr>
          <a:xfrm>
            <a:off x="914400" y="274680"/>
            <a:ext cx="7772040" cy="5297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18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2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29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30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31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32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33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subTitle"/>
          </p:nvPr>
        </p:nvSpPr>
        <p:spPr>
          <a:xfrm>
            <a:off x="914400" y="274680"/>
            <a:ext cx="7772040" cy="5297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5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5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57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6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61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6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64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69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72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73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74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75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76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subTitle"/>
          </p:nvPr>
        </p:nvSpPr>
        <p:spPr>
          <a:xfrm>
            <a:off x="914400" y="274680"/>
            <a:ext cx="7772040" cy="5297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28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Прямоугольник 8" hidden="1"/>
          <p:cNvSpPr/>
          <p:nvPr/>
        </p:nvSpPr>
        <p:spPr>
          <a:xfrm>
            <a:off x="0" y="0"/>
            <a:ext cx="9143640" cy="68576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" name="Скругленный прямоугольник 7" hidden="1"/>
          <p:cNvSpPr/>
          <p:nvPr/>
        </p:nvSpPr>
        <p:spPr>
          <a:xfrm>
            <a:off x="64080" y="69840"/>
            <a:ext cx="9012960" cy="6693120"/>
          </a:xfrm>
          <a:prstGeom prst="roundRect">
            <a:avLst>
              <a:gd name="adj" fmla="val 4929"/>
            </a:avLst>
          </a:prstGeom>
          <a:solidFill>
            <a:srgbClr val="ffffff"/>
          </a:solidFill>
          <a:ln cap="sq" w="6350">
            <a:solidFill>
              <a:srgbClr val="000000">
                <a:alpha val="100000"/>
              </a:srgbClr>
            </a:solidFill>
            <a:round/>
          </a:ln>
          <a:effectLst>
            <a:outerShdw algn="t" blurRad="38160" dir="5400000" dist="25560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/>
        </p:style>
      </p:sp>
      <p:sp>
        <p:nvSpPr>
          <p:cNvPr id="2" name="Прямоугольник 11"/>
          <p:cNvSpPr/>
          <p:nvPr/>
        </p:nvSpPr>
        <p:spPr>
          <a:xfrm>
            <a:off x="0" y="0"/>
            <a:ext cx="9143640" cy="68576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" name="Скругленный прямоугольник 12"/>
          <p:cNvSpPr/>
          <p:nvPr/>
        </p:nvSpPr>
        <p:spPr>
          <a:xfrm>
            <a:off x="65160" y="69840"/>
            <a:ext cx="9012960" cy="6691680"/>
          </a:xfrm>
          <a:prstGeom prst="roundRect">
            <a:avLst>
              <a:gd name="adj" fmla="val 4929"/>
            </a:avLst>
          </a:prstGeom>
          <a:blipFill rotWithShape="0">
            <a:blip r:embed="rId3"/>
            <a:srcRect/>
            <a:tile/>
          </a:blipFill>
          <a:ln cap="sq" w="6350">
            <a:solidFill>
              <a:srgbClr val="000000">
                <a:alpha val="100000"/>
              </a:srgbClr>
            </a:solidFill>
            <a:round/>
          </a:ln>
          <a:effectLst>
            <a:outerShdw algn="t" blurRad="38160" dir="5400000" dist="25560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/>
        </p:style>
      </p:sp>
      <p:sp>
        <p:nvSpPr>
          <p:cNvPr id="4" name="PlaceHolder 1"/>
          <p:cNvSpPr>
            <a:spLocks noGrp="1"/>
          </p:cNvSpPr>
          <p:nvPr>
            <p:ph type="dt"/>
          </p:nvPr>
        </p:nvSpPr>
        <p:spPr>
          <a:xfrm>
            <a:off x="6172200" y="6191280"/>
            <a:ext cx="2476080" cy="47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pPr algn="r">
              <a:lnSpc>
                <a:spcPct val="100000"/>
              </a:lnSpc>
              <a:buNone/>
            </a:pPr>
            <a:fld id="{75261C6F-41A6-48E3-A7CE-7DE789502D4F}" type="datetime">
              <a:rPr b="0" lang="ru-RU" sz="1400" spc="-1" strike="noStrike">
                <a:solidFill>
                  <a:srgbClr val="696464"/>
                </a:solidFill>
                <a:latin typeface="Perpetua"/>
              </a:rPr>
              <a:t>21.12.23</a:t>
            </a:fld>
            <a:endParaRPr b="0" lang="ru-RU" sz="1400" spc="-1" strike="noStrike">
              <a:latin typeface="Times New Roman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ftr"/>
          </p:nvPr>
        </p:nvSpPr>
        <p:spPr>
          <a:xfrm>
            <a:off x="914400" y="6172200"/>
            <a:ext cx="3962160" cy="45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sldNum"/>
          </p:nvPr>
        </p:nvSpPr>
        <p:spPr>
          <a:xfrm>
            <a:off x="146160" y="6210360"/>
            <a:ext cx="456840" cy="456840"/>
          </a:xfrm>
          <a:prstGeom prst="rect">
            <a:avLst/>
          </a:prstGeom>
          <a:solidFill>
            <a:srgbClr val="d34817"/>
          </a:solidFill>
          <a:ln w="0">
            <a:noFill/>
          </a:ln>
        </p:spPr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  <a:buNone/>
            </a:pPr>
            <a:fld id="{1C9D8188-D535-420F-B1F9-0D8B2C28586E}" type="slidenum">
              <a:rPr b="0" lang="ru-RU" sz="1400" spc="-1" strike="noStrike">
                <a:solidFill>
                  <a:srgbClr val="ffffff"/>
                </a:solidFill>
                <a:latin typeface="Franklin Gothic Book"/>
              </a:rPr>
              <a:t>16</a:t>
            </a:fld>
            <a:endParaRPr b="0" lang="ru-RU" sz="1400" spc="-1" strike="noStrike">
              <a:latin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000" y="1449360"/>
            <a:ext cx="9021240" cy="152712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>
            <a:noFill/>
          </a:ln>
          <a:effectLst>
            <a:outerShdw algn="t" blurRad="38160" dir="5400000" dist="25560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8" name="Прямоугольник 9"/>
          <p:cNvSpPr/>
          <p:nvPr/>
        </p:nvSpPr>
        <p:spPr>
          <a:xfrm>
            <a:off x="63000" y="1396800"/>
            <a:ext cx="9021240" cy="12024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>
            <a:noFill/>
          </a:ln>
          <a:effectLst>
            <a:outerShdw algn="t" blurRad="38160" dir="5400000" dist="25560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9" name="Прямоугольник 10"/>
          <p:cNvSpPr/>
          <p:nvPr/>
        </p:nvSpPr>
        <p:spPr>
          <a:xfrm>
            <a:off x="63000" y="2976480"/>
            <a:ext cx="9021240" cy="110160"/>
          </a:xfrm>
          <a:prstGeom prst="rect">
            <a:avLst/>
          </a:prstGeom>
          <a:solidFill>
            <a:schemeClr val="accent5"/>
          </a:solidFill>
          <a:ln w="19050">
            <a:noFill/>
          </a:ln>
          <a:effectLst>
            <a:outerShdw algn="t" blurRad="38160" dir="5400000" dist="25560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0" name="PlaceHolder 4"/>
          <p:cNvSpPr>
            <a:spLocks noGrp="1"/>
          </p:cNvSpPr>
          <p:nvPr>
            <p:ph type="title"/>
          </p:nvPr>
        </p:nvSpPr>
        <p:spPr>
          <a:xfrm>
            <a:off x="457200" y="1505880"/>
            <a:ext cx="8229240" cy="1469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9144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ru-RU" sz="4000" spc="-1" strike="noStrike">
                <a:solidFill>
                  <a:srgbClr val="ffffff"/>
                </a:solidFill>
                <a:latin typeface="Franklin Gothic Book"/>
              </a:rPr>
              <a:t>Образец заголовка</a:t>
            </a:r>
            <a:endParaRPr b="0" lang="ru-RU" sz="40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600" spc="-1" strike="noStrike">
                <a:solidFill>
                  <a:srgbClr val="000000"/>
                </a:solidFill>
                <a:latin typeface="Perpetua"/>
              </a:rPr>
              <a:t>Для правки структуры щёлкните мышью</a:t>
            </a:r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 8"/>
          <p:cNvSpPr/>
          <p:nvPr/>
        </p:nvSpPr>
        <p:spPr>
          <a:xfrm>
            <a:off x="0" y="0"/>
            <a:ext cx="9143640" cy="68576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9" name="Скругленный прямоугольник 7"/>
          <p:cNvSpPr/>
          <p:nvPr/>
        </p:nvSpPr>
        <p:spPr>
          <a:xfrm>
            <a:off x="64080" y="69840"/>
            <a:ext cx="9012960" cy="6693120"/>
          </a:xfrm>
          <a:prstGeom prst="roundRect">
            <a:avLst>
              <a:gd name="adj" fmla="val 4929"/>
            </a:avLst>
          </a:prstGeom>
          <a:solidFill>
            <a:srgbClr val="ffffff"/>
          </a:solidFill>
          <a:ln cap="sq" w="6350">
            <a:solidFill>
              <a:srgbClr val="000000">
                <a:alpha val="100000"/>
              </a:srgbClr>
            </a:solidFill>
            <a:round/>
          </a:ln>
          <a:effectLst>
            <a:outerShdw algn="t" blurRad="38160" dir="5400000" dist="25560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/>
        </p:style>
      </p:sp>
      <p:sp>
        <p:nvSpPr>
          <p:cNvPr id="50" name="PlaceHolder 1"/>
          <p:cNvSpPr>
            <a:spLocks noGrp="1"/>
          </p:cNvSpPr>
          <p:nvPr>
            <p:ph type="dt"/>
          </p:nvPr>
        </p:nvSpPr>
        <p:spPr>
          <a:xfrm>
            <a:off x="6172200" y="6191280"/>
            <a:ext cx="2476080" cy="47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pPr algn="r">
              <a:lnSpc>
                <a:spcPct val="100000"/>
              </a:lnSpc>
              <a:buNone/>
            </a:pPr>
            <a:fld id="{38235B59-59EC-4D94-B3BC-5831E6811E67}" type="datetime">
              <a:rPr b="0" lang="ru-RU" sz="1400" spc="-1" strike="noStrike">
                <a:solidFill>
                  <a:srgbClr val="696464"/>
                </a:solidFill>
                <a:latin typeface="Perpetua"/>
              </a:rPr>
              <a:t>21.12.23</a:t>
            </a:fld>
            <a:endParaRPr b="0" lang="ru-RU" sz="1400" spc="-1" strike="noStrike">
              <a:latin typeface="Times New Roman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ftr"/>
          </p:nvPr>
        </p:nvSpPr>
        <p:spPr>
          <a:xfrm>
            <a:off x="914400" y="6172200"/>
            <a:ext cx="3962160" cy="45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sldNum"/>
          </p:nvPr>
        </p:nvSpPr>
        <p:spPr>
          <a:xfrm>
            <a:off x="146160" y="6210360"/>
            <a:ext cx="456840" cy="456840"/>
          </a:xfrm>
          <a:prstGeom prst="rect">
            <a:avLst/>
          </a:prstGeom>
          <a:solidFill>
            <a:srgbClr val="d34817"/>
          </a:solidFill>
          <a:ln w="0">
            <a:noFill/>
          </a:ln>
        </p:spPr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  <a:buNone/>
            </a:pPr>
            <a:fld id="{42F358E7-C82C-45C3-9BAD-95A785C1E9D7}" type="slidenum">
              <a:rPr b="0" lang="ru-RU" sz="1400" spc="-1" strike="noStrike">
                <a:solidFill>
                  <a:srgbClr val="ffffff"/>
                </a:solidFill>
                <a:latin typeface="Franklin Gothic Book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Perpetua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5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600" spc="-1" strike="noStrike">
                <a:solidFill>
                  <a:srgbClr val="000000"/>
                </a:solidFill>
                <a:latin typeface="Perpetua"/>
              </a:rPr>
              <a:t>Для правки структуры щёлкните мышью</a:t>
            </a:r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Прямоугольник 8"/>
          <p:cNvSpPr/>
          <p:nvPr/>
        </p:nvSpPr>
        <p:spPr>
          <a:xfrm>
            <a:off x="0" y="0"/>
            <a:ext cx="9143640" cy="68576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2" name="Скругленный прямоугольник 7"/>
          <p:cNvSpPr/>
          <p:nvPr/>
        </p:nvSpPr>
        <p:spPr>
          <a:xfrm>
            <a:off x="64080" y="69840"/>
            <a:ext cx="9012960" cy="6693120"/>
          </a:xfrm>
          <a:prstGeom prst="roundRect">
            <a:avLst>
              <a:gd name="adj" fmla="val 4929"/>
            </a:avLst>
          </a:prstGeom>
          <a:solidFill>
            <a:srgbClr val="ffffff"/>
          </a:solidFill>
          <a:ln cap="sq" w="6350">
            <a:solidFill>
              <a:srgbClr val="000000">
                <a:alpha val="100000"/>
              </a:srgbClr>
            </a:solidFill>
            <a:round/>
          </a:ln>
          <a:effectLst>
            <a:outerShdw algn="t" blurRad="38160" dir="5400000" dist="25560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/>
        </p:style>
      </p:sp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91440" anchor="b">
            <a:noAutofit/>
          </a:bodyPr>
          <a:p>
            <a:pPr>
              <a:lnSpc>
                <a:spcPct val="100000"/>
              </a:lnSpc>
              <a:buNone/>
            </a:pPr>
            <a:r>
              <a:rPr b="0" lang="ru-RU" sz="4000" spc="-1" strike="noStrike">
                <a:solidFill>
                  <a:srgbClr val="696464"/>
                </a:solidFill>
                <a:latin typeface="Franklin Gothic Book"/>
              </a:rPr>
              <a:t>Образец заголовка</a:t>
            </a:r>
            <a:endParaRPr b="0" lang="ru-RU" sz="40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dt"/>
          </p:nvPr>
        </p:nvSpPr>
        <p:spPr>
          <a:xfrm>
            <a:off x="6172200" y="6191280"/>
            <a:ext cx="2476080" cy="47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pPr algn="r">
              <a:lnSpc>
                <a:spcPct val="100000"/>
              </a:lnSpc>
              <a:buNone/>
            </a:pPr>
            <a:fld id="{9E082342-6314-45DE-A3CF-E702E7F8A08E}" type="datetime">
              <a:rPr b="0" lang="ru-RU" sz="1400" spc="-1" strike="noStrike">
                <a:solidFill>
                  <a:srgbClr val="696464"/>
                </a:solidFill>
                <a:latin typeface="Perpetua"/>
              </a:rPr>
              <a:t>21.12.23</a:t>
            </a:fld>
            <a:endParaRPr b="0" lang="ru-RU" sz="1400" spc="-1" strike="noStrike">
              <a:latin typeface="Times New Roman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 type="ftr"/>
          </p:nvPr>
        </p:nvSpPr>
        <p:spPr>
          <a:xfrm>
            <a:off x="914400" y="6172200"/>
            <a:ext cx="3962160" cy="45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96" name="PlaceHolder 4"/>
          <p:cNvSpPr>
            <a:spLocks noGrp="1"/>
          </p:cNvSpPr>
          <p:nvPr>
            <p:ph type="sldNum"/>
          </p:nvPr>
        </p:nvSpPr>
        <p:spPr>
          <a:xfrm>
            <a:off x="146160" y="6210360"/>
            <a:ext cx="456840" cy="456840"/>
          </a:xfrm>
          <a:prstGeom prst="rect">
            <a:avLst/>
          </a:prstGeom>
          <a:solidFill>
            <a:srgbClr val="d34817"/>
          </a:solidFill>
          <a:ln w="0">
            <a:noFill/>
          </a:ln>
        </p:spPr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  <a:buNone/>
            </a:pPr>
            <a:fld id="{EF671A58-1247-4FB6-8CA9-99322C4B19C6}" type="slidenum">
              <a:rPr b="0" lang="ru-RU" sz="1400" spc="-1" strike="noStrike">
                <a:solidFill>
                  <a:srgbClr val="ffffff"/>
                </a:solidFill>
                <a:latin typeface="Franklin Gothic Book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  <p:sp>
        <p:nvSpPr>
          <p:cNvPr id="97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600" spc="-1" strike="noStrike">
                <a:solidFill>
                  <a:srgbClr val="000000"/>
                </a:solidFill>
                <a:latin typeface="Perpetua"/>
              </a:rPr>
              <a:t>Для правки структуры щёлкните мышью</a:t>
            </a:r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Прямоугольник 8"/>
          <p:cNvSpPr/>
          <p:nvPr/>
        </p:nvSpPr>
        <p:spPr>
          <a:xfrm>
            <a:off x="0" y="0"/>
            <a:ext cx="9143640" cy="68576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5" name="Скругленный прямоугольник 7"/>
          <p:cNvSpPr/>
          <p:nvPr/>
        </p:nvSpPr>
        <p:spPr>
          <a:xfrm>
            <a:off x="64080" y="69840"/>
            <a:ext cx="9012960" cy="6693120"/>
          </a:xfrm>
          <a:prstGeom prst="roundRect">
            <a:avLst>
              <a:gd name="adj" fmla="val 4929"/>
            </a:avLst>
          </a:prstGeom>
          <a:solidFill>
            <a:srgbClr val="ffffff"/>
          </a:solidFill>
          <a:ln cap="sq" w="6350">
            <a:solidFill>
              <a:srgbClr val="000000">
                <a:alpha val="100000"/>
              </a:srgbClr>
            </a:solidFill>
            <a:round/>
          </a:ln>
          <a:effectLst>
            <a:outerShdw algn="t" blurRad="38160" dir="5400000" dist="25560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/>
        </p:style>
      </p:sp>
      <p:sp>
        <p:nvSpPr>
          <p:cNvPr id="136" name="PlaceHolder 1"/>
          <p:cNvSpPr>
            <a:spLocks noGrp="1"/>
          </p:cNvSpPr>
          <p:nvPr>
            <p:ph type="dt"/>
          </p:nvPr>
        </p:nvSpPr>
        <p:spPr>
          <a:xfrm>
            <a:off x="6172200" y="6191280"/>
            <a:ext cx="2476080" cy="47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pPr algn="r">
              <a:lnSpc>
                <a:spcPct val="100000"/>
              </a:lnSpc>
              <a:buNone/>
            </a:pPr>
            <a:fld id="{C26FDD43-F73A-4DCA-B0B9-AE8FC7D0209D}" type="datetime">
              <a:rPr b="0" lang="ru-RU" sz="1400" spc="-1" strike="noStrike">
                <a:solidFill>
                  <a:srgbClr val="696464"/>
                </a:solidFill>
                <a:latin typeface="Perpetua"/>
              </a:rPr>
              <a:t>21.12.23</a:t>
            </a:fld>
            <a:endParaRPr b="0" lang="ru-RU" sz="1400" spc="-1" strike="noStrike">
              <a:latin typeface="Times New Roman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ftr"/>
          </p:nvPr>
        </p:nvSpPr>
        <p:spPr>
          <a:xfrm>
            <a:off x="914400" y="6172200"/>
            <a:ext cx="3962160" cy="45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138" name="PlaceHolder 3"/>
          <p:cNvSpPr>
            <a:spLocks noGrp="1"/>
          </p:cNvSpPr>
          <p:nvPr>
            <p:ph type="sldNum"/>
          </p:nvPr>
        </p:nvSpPr>
        <p:spPr>
          <a:xfrm>
            <a:off x="146160" y="6210360"/>
            <a:ext cx="456840" cy="456840"/>
          </a:xfrm>
          <a:prstGeom prst="rect">
            <a:avLst/>
          </a:prstGeom>
          <a:solidFill>
            <a:srgbClr val="d34817"/>
          </a:solidFill>
          <a:ln w="0">
            <a:noFill/>
          </a:ln>
        </p:spPr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  <a:buNone/>
            </a:pPr>
            <a:fld id="{EAC764AB-3E91-4937-ABFC-04777BE766F9}" type="slidenum">
              <a:rPr b="0" lang="ru-RU" sz="1400" spc="-1" strike="noStrike">
                <a:solidFill>
                  <a:srgbClr val="ffffff"/>
                </a:solidFill>
                <a:latin typeface="Franklin Gothic Book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  <p:sp>
        <p:nvSpPr>
          <p:cNvPr id="139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Perpetua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40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600" spc="-1" strike="noStrike">
                <a:solidFill>
                  <a:srgbClr val="000000"/>
                </a:solidFill>
                <a:latin typeface="Perpetua"/>
              </a:rPr>
              <a:t>Для правки структуры щёлкните мышью</a:t>
            </a:r>
            <a:endParaRPr b="0" lang="ru-RU" sz="2600" spc="-1" strike="noStrike">
              <a:solidFill>
                <a:srgbClr val="000000"/>
              </a:solidFill>
              <a:latin typeface="Perpetua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Perpetua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10.png"/><Relationship Id="rId3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slideLayout" Target="../slideLayouts/slideLayout37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image" Target="../media/image24.png"/><Relationship Id="rId3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9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slideLayout" Target="../slideLayouts/slideLayout29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slideLayout" Target="../slideLayouts/slideLayout29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slideLayout" Target="../slideLayouts/slideLayout2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9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9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9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29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2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457200" y="836640"/>
            <a:ext cx="8229240" cy="3528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91440" anchor="ctr">
            <a:normAutofit/>
          </a:bodyPr>
          <a:p>
            <a:pPr algn="ctr">
              <a:lnSpc>
                <a:spcPct val="100000"/>
              </a:lnSpc>
              <a:buNone/>
            </a:pPr>
            <a:r>
              <a:rPr b="1" lang="en-US" sz="8000" spc="-1" strike="noStrike">
                <a:solidFill>
                  <a:srgbClr val="343232"/>
                </a:solidFill>
                <a:latin typeface="Franklin Gothic Book"/>
              </a:rPr>
              <a:t>Past Simple</a:t>
            </a:r>
            <a:br/>
            <a:r>
              <a:rPr b="0" lang="en-US" sz="2200" spc="-1" strike="noStrike">
                <a:solidFill>
                  <a:srgbClr val="343232"/>
                </a:solidFill>
                <a:latin typeface="Franklin Gothic Book"/>
              </a:rPr>
              <a:t>(Komarova 7 Unit 4) </a:t>
            </a:r>
            <a:br/>
            <a:endParaRPr b="0" lang="ru-RU" sz="22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Picture 2" descr=""/>
          <p:cNvPicPr/>
          <p:nvPr/>
        </p:nvPicPr>
        <p:blipFill>
          <a:blip r:embed="rId1"/>
          <a:stretch/>
        </p:blipFill>
        <p:spPr>
          <a:xfrm>
            <a:off x="899640" y="1268640"/>
            <a:ext cx="7033680" cy="3672000"/>
          </a:xfrm>
          <a:prstGeom prst="rect">
            <a:avLst/>
          </a:prstGeom>
          <a:ln w="0">
            <a:noFill/>
          </a:ln>
        </p:spPr>
      </p:pic>
      <p:pic>
        <p:nvPicPr>
          <p:cNvPr id="206" name="Picture 3" descr=""/>
          <p:cNvPicPr/>
          <p:nvPr/>
        </p:nvPicPr>
        <p:blipFill>
          <a:blip r:embed="rId2"/>
          <a:stretch/>
        </p:blipFill>
        <p:spPr>
          <a:xfrm>
            <a:off x="1907640" y="5445360"/>
            <a:ext cx="5513040" cy="10108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7" dur="indefinite" restart="never" nodeType="tmRoot">
          <p:childTnLst>
            <p:seq>
              <p:cTn id="78" dur="indefinite" nodeType="mainSeq">
                <p:childTnLst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Picture 2" descr=""/>
          <p:cNvPicPr/>
          <p:nvPr/>
        </p:nvPicPr>
        <p:blipFill>
          <a:blip r:embed="rId1"/>
          <a:stretch/>
        </p:blipFill>
        <p:spPr>
          <a:xfrm>
            <a:off x="514080" y="476640"/>
            <a:ext cx="8095680" cy="5544360"/>
          </a:xfrm>
          <a:prstGeom prst="rect">
            <a:avLst/>
          </a:prstGeom>
          <a:ln w="0">
            <a:noFill/>
          </a:ln>
        </p:spPr>
      </p:pic>
      <p:sp>
        <p:nvSpPr>
          <p:cNvPr id="208" name="TextBox 1"/>
          <p:cNvSpPr/>
          <p:nvPr/>
        </p:nvSpPr>
        <p:spPr>
          <a:xfrm>
            <a:off x="4217400" y="1772640"/>
            <a:ext cx="85788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en-US" sz="4000" spc="-1" strike="noStrike">
                <a:solidFill>
                  <a:srgbClr val="ff0000"/>
                </a:solidFill>
                <a:latin typeface="Perpetua"/>
              </a:rPr>
              <a:t>was</a:t>
            </a:r>
            <a:endParaRPr b="0" lang="ru-RU" sz="4000" spc="-1" strike="noStrike">
              <a:latin typeface="Arial"/>
            </a:endParaRPr>
          </a:p>
        </p:txBody>
      </p:sp>
      <p:sp>
        <p:nvSpPr>
          <p:cNvPr id="209" name="TextBox 2"/>
          <p:cNvSpPr/>
          <p:nvPr/>
        </p:nvSpPr>
        <p:spPr>
          <a:xfrm>
            <a:off x="4631040" y="2630880"/>
            <a:ext cx="108180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en-US" sz="4000" spc="-1" strike="noStrike">
                <a:solidFill>
                  <a:srgbClr val="ff0000"/>
                </a:solidFill>
                <a:latin typeface="Perpetua"/>
              </a:rPr>
              <a:t>were</a:t>
            </a:r>
            <a:endParaRPr b="0" lang="ru-RU" sz="4000" spc="-1" strike="noStrike">
              <a:latin typeface="Arial"/>
            </a:endParaRPr>
          </a:p>
        </p:txBody>
      </p:sp>
      <p:sp>
        <p:nvSpPr>
          <p:cNvPr id="210" name="TextBox 3"/>
          <p:cNvSpPr/>
          <p:nvPr/>
        </p:nvSpPr>
        <p:spPr>
          <a:xfrm>
            <a:off x="4569120" y="3603960"/>
            <a:ext cx="136224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en-US" sz="4000" spc="-1" strike="noStrike">
                <a:solidFill>
                  <a:srgbClr val="ff0000"/>
                </a:solidFill>
                <a:latin typeface="Perpetua"/>
              </a:rPr>
              <a:t>wasn’t</a:t>
            </a:r>
            <a:endParaRPr b="0" lang="ru-RU" sz="4000" spc="-1" strike="noStrike">
              <a:latin typeface="Arial"/>
            </a:endParaRPr>
          </a:p>
        </p:txBody>
      </p:sp>
      <p:sp>
        <p:nvSpPr>
          <p:cNvPr id="211" name="TextBox 4"/>
          <p:cNvSpPr/>
          <p:nvPr/>
        </p:nvSpPr>
        <p:spPr>
          <a:xfrm>
            <a:off x="3655080" y="4443120"/>
            <a:ext cx="15861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en-US" sz="4000" spc="-1" strike="noStrike">
                <a:solidFill>
                  <a:srgbClr val="ff0000"/>
                </a:solidFill>
                <a:latin typeface="Perpetua"/>
              </a:rPr>
              <a:t>weren’t</a:t>
            </a:r>
            <a:endParaRPr b="0" lang="ru-RU" sz="4000" spc="-1" strike="noStrike">
              <a:latin typeface="Arial"/>
            </a:endParaRPr>
          </a:p>
        </p:txBody>
      </p:sp>
      <p:sp>
        <p:nvSpPr>
          <p:cNvPr id="212" name="TextBox 5"/>
          <p:cNvSpPr/>
          <p:nvPr/>
        </p:nvSpPr>
        <p:spPr>
          <a:xfrm>
            <a:off x="4127760" y="5316120"/>
            <a:ext cx="158616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en-US" sz="4000" spc="-1" strike="noStrike">
                <a:solidFill>
                  <a:srgbClr val="ff0000"/>
                </a:solidFill>
                <a:latin typeface="Perpetua"/>
              </a:rPr>
              <a:t>weren’t</a:t>
            </a:r>
            <a:endParaRPr b="0" lang="ru-RU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3" dur="indefinite" restart="never" nodeType="tmRoot">
          <p:childTnLst>
            <p:seq>
              <p:cTn id="84" dur="indefinite" nodeType="mainSeq">
                <p:childTnLst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2" descr=""/>
          <p:cNvPicPr/>
          <p:nvPr/>
        </p:nvPicPr>
        <p:blipFill>
          <a:blip r:embed="rId1"/>
          <a:stretch/>
        </p:blipFill>
        <p:spPr>
          <a:xfrm>
            <a:off x="1115640" y="338400"/>
            <a:ext cx="6912360" cy="6166800"/>
          </a:xfrm>
          <a:prstGeom prst="rect">
            <a:avLst/>
          </a:prstGeom>
          <a:ln w="0">
            <a:noFill/>
          </a:ln>
        </p:spPr>
      </p:pic>
      <p:pic>
        <p:nvPicPr>
          <p:cNvPr id="214" name="Picture 3" descr=""/>
          <p:cNvPicPr/>
          <p:nvPr/>
        </p:nvPicPr>
        <p:blipFill>
          <a:blip r:embed="rId2"/>
          <a:stretch/>
        </p:blipFill>
        <p:spPr>
          <a:xfrm>
            <a:off x="1979640" y="1581480"/>
            <a:ext cx="5472360" cy="701640"/>
          </a:xfrm>
          <a:prstGeom prst="rect">
            <a:avLst/>
          </a:prstGeom>
          <a:ln w="0">
            <a:noFill/>
          </a:ln>
        </p:spPr>
      </p:pic>
      <p:pic>
        <p:nvPicPr>
          <p:cNvPr id="215" name="Picture 4" descr=""/>
          <p:cNvPicPr/>
          <p:nvPr/>
        </p:nvPicPr>
        <p:blipFill>
          <a:blip r:embed="rId3"/>
          <a:stretch/>
        </p:blipFill>
        <p:spPr>
          <a:xfrm>
            <a:off x="2068560" y="2421000"/>
            <a:ext cx="5756040" cy="694080"/>
          </a:xfrm>
          <a:prstGeom prst="rect">
            <a:avLst/>
          </a:prstGeom>
          <a:ln w="0">
            <a:noFill/>
          </a:ln>
        </p:spPr>
      </p:pic>
      <p:pic>
        <p:nvPicPr>
          <p:cNvPr id="216" name="Picture 5" descr=""/>
          <p:cNvPicPr/>
          <p:nvPr/>
        </p:nvPicPr>
        <p:blipFill>
          <a:blip r:embed="rId4"/>
          <a:stretch/>
        </p:blipFill>
        <p:spPr>
          <a:xfrm>
            <a:off x="2005200" y="3163680"/>
            <a:ext cx="5819400" cy="669240"/>
          </a:xfrm>
          <a:prstGeom prst="rect">
            <a:avLst/>
          </a:prstGeom>
          <a:ln w="0">
            <a:noFill/>
          </a:ln>
        </p:spPr>
      </p:pic>
      <p:pic>
        <p:nvPicPr>
          <p:cNvPr id="217" name="Picture 6" descr=""/>
          <p:cNvPicPr/>
          <p:nvPr/>
        </p:nvPicPr>
        <p:blipFill>
          <a:blip r:embed="rId5"/>
          <a:stretch/>
        </p:blipFill>
        <p:spPr>
          <a:xfrm>
            <a:off x="1960560" y="3933000"/>
            <a:ext cx="6158880" cy="822240"/>
          </a:xfrm>
          <a:prstGeom prst="rect">
            <a:avLst/>
          </a:prstGeom>
          <a:ln w="0">
            <a:noFill/>
          </a:ln>
        </p:spPr>
      </p:pic>
      <p:pic>
        <p:nvPicPr>
          <p:cNvPr id="218" name="Picture 7" descr=""/>
          <p:cNvPicPr/>
          <p:nvPr/>
        </p:nvPicPr>
        <p:blipFill>
          <a:blip r:embed="rId6"/>
          <a:stretch/>
        </p:blipFill>
        <p:spPr>
          <a:xfrm>
            <a:off x="2005200" y="5014800"/>
            <a:ext cx="5590800" cy="694080"/>
          </a:xfrm>
          <a:prstGeom prst="rect">
            <a:avLst/>
          </a:prstGeom>
          <a:ln w="0">
            <a:noFill/>
          </a:ln>
        </p:spPr>
      </p:pic>
      <p:pic>
        <p:nvPicPr>
          <p:cNvPr id="219" name="Picture 8" descr=""/>
          <p:cNvPicPr/>
          <p:nvPr/>
        </p:nvPicPr>
        <p:blipFill>
          <a:blip r:embed="rId7"/>
          <a:stretch/>
        </p:blipFill>
        <p:spPr>
          <a:xfrm>
            <a:off x="2039760" y="5828760"/>
            <a:ext cx="5988240" cy="661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05" dur="indefinite" restart="never" nodeType="tmRoot">
          <p:childTnLst>
            <p:seq>
              <p:cTn id="106" dur="indefinite" nodeType="mainSeq">
                <p:childTnLst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1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2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7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0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5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6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1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2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Picture 9" descr=""/>
          <p:cNvPicPr/>
          <p:nvPr/>
        </p:nvPicPr>
        <p:blipFill>
          <a:blip r:embed="rId1"/>
          <a:stretch/>
        </p:blipFill>
        <p:spPr>
          <a:xfrm>
            <a:off x="224280" y="260640"/>
            <a:ext cx="8695440" cy="6336360"/>
          </a:xfrm>
          <a:prstGeom prst="rect">
            <a:avLst/>
          </a:prstGeom>
          <a:ln w="0">
            <a:noFill/>
          </a:ln>
        </p:spPr>
      </p:pic>
      <p:pic>
        <p:nvPicPr>
          <p:cNvPr id="221" name="Picture 10" descr=""/>
          <p:cNvPicPr/>
          <p:nvPr/>
        </p:nvPicPr>
        <p:blipFill>
          <a:blip r:embed="rId2"/>
          <a:stretch/>
        </p:blipFill>
        <p:spPr>
          <a:xfrm>
            <a:off x="919800" y="4365000"/>
            <a:ext cx="7888680" cy="1943640"/>
          </a:xfrm>
          <a:prstGeom prst="rect">
            <a:avLst/>
          </a:prstGeom>
          <a:ln w="0">
            <a:noFill/>
          </a:ln>
        </p:spPr>
      </p:pic>
      <p:pic>
        <p:nvPicPr>
          <p:cNvPr id="222" name="Picture 11" descr=""/>
          <p:cNvPicPr/>
          <p:nvPr/>
        </p:nvPicPr>
        <p:blipFill>
          <a:blip r:embed="rId3"/>
          <a:stretch/>
        </p:blipFill>
        <p:spPr>
          <a:xfrm>
            <a:off x="4356000" y="6309000"/>
            <a:ext cx="3076200" cy="476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43" dur="indefinite" restart="never" nodeType="tmRoot">
          <p:childTnLst>
            <p:seq>
              <p:cTn id="144" dur="indefinite" nodeType="mainSeq">
                <p:childTnLst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2" descr=""/>
          <p:cNvPicPr/>
          <p:nvPr/>
        </p:nvPicPr>
        <p:blipFill>
          <a:blip r:embed="rId1"/>
          <a:stretch/>
        </p:blipFill>
        <p:spPr>
          <a:xfrm>
            <a:off x="1033920" y="260640"/>
            <a:ext cx="6984360" cy="6284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Picture 3" descr=""/>
          <p:cNvPicPr/>
          <p:nvPr/>
        </p:nvPicPr>
        <p:blipFill>
          <a:blip r:embed="rId1"/>
          <a:stretch/>
        </p:blipFill>
        <p:spPr>
          <a:xfrm>
            <a:off x="107640" y="279000"/>
            <a:ext cx="4752000" cy="5906160"/>
          </a:xfrm>
          <a:prstGeom prst="rect">
            <a:avLst/>
          </a:prstGeom>
          <a:ln w="0">
            <a:noFill/>
          </a:ln>
        </p:spPr>
      </p:pic>
      <p:pic>
        <p:nvPicPr>
          <p:cNvPr id="225" name="Picture 4" descr=""/>
          <p:cNvPicPr/>
          <p:nvPr/>
        </p:nvPicPr>
        <p:blipFill>
          <a:blip r:embed="rId2"/>
          <a:stretch/>
        </p:blipFill>
        <p:spPr>
          <a:xfrm>
            <a:off x="4644000" y="1797840"/>
            <a:ext cx="4299840" cy="2808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" name="Таблица 1"/>
          <p:cNvGraphicFramePr/>
          <p:nvPr/>
        </p:nvGraphicFramePr>
        <p:xfrm>
          <a:off x="395640" y="836640"/>
          <a:ext cx="8352720" cy="5328360"/>
        </p:xfrm>
        <a:graphic>
          <a:graphicData uri="http://schemas.openxmlformats.org/drawingml/2006/table">
            <a:tbl>
              <a:tblPr/>
              <a:tblGrid>
                <a:gridCol w="8352720"/>
              </a:tblGrid>
              <a:tr h="2664000">
                <a:tc>
                  <a:txBody>
                    <a:bodyPr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en-US" sz="4000" spc="-1" strike="noStrike">
                          <a:solidFill>
                            <a:srgbClr val="ff0000"/>
                          </a:solidFill>
                          <a:latin typeface="Perpetua"/>
                        </a:rPr>
                        <a:t>?</a:t>
                      </a:r>
                      <a:endParaRPr b="0" lang="ru-RU" sz="4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1" lang="en-US" sz="40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             </a:t>
                      </a:r>
                      <a:r>
                        <a:rPr b="1" lang="en-US" sz="40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I/he/she</a:t>
                      </a:r>
                      <a:endParaRPr b="0" lang="ru-RU" sz="4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1" lang="en-US" sz="4000" spc="-1" strike="noStrike">
                          <a:solidFill>
                            <a:srgbClr val="ffffff"/>
                          </a:solidFill>
                          <a:latin typeface="Perpetua"/>
                        </a:rPr>
                        <a:t> </a:t>
                      </a:r>
                      <a:r>
                        <a:rPr b="1" lang="en-US" sz="4400" spc="-1" strike="noStrike">
                          <a:solidFill>
                            <a:srgbClr val="c00000"/>
                          </a:solidFill>
                          <a:latin typeface="Perpetua"/>
                        </a:rPr>
                        <a:t>Did</a:t>
                      </a:r>
                      <a:r>
                        <a:rPr b="1" lang="en-US" sz="4000" spc="-1" strike="noStrike">
                          <a:solidFill>
                            <a:srgbClr val="ffffff"/>
                          </a:solidFill>
                          <a:latin typeface="Perpetua"/>
                        </a:rPr>
                        <a:t>                              </a:t>
                      </a:r>
                      <a:r>
                        <a:rPr b="1" lang="en-US" sz="4400" spc="-1" strike="noStrike">
                          <a:solidFill>
                            <a:srgbClr val="c00000"/>
                          </a:solidFill>
                          <a:latin typeface="Perpetua"/>
                        </a:rPr>
                        <a:t>V</a:t>
                      </a:r>
                      <a:r>
                        <a:rPr b="1" lang="en-US" sz="4000" spc="-1" strike="noStrike">
                          <a:solidFill>
                            <a:srgbClr val="ffffff"/>
                          </a:solidFill>
                          <a:latin typeface="Perpetua"/>
                        </a:rPr>
                        <a:t>  </a:t>
                      </a:r>
                      <a:r>
                        <a:rPr b="1" lang="en-US" sz="40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?</a:t>
                      </a:r>
                      <a:endParaRPr b="0" lang="ru-RU" sz="4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1" lang="en-US" sz="4000" spc="-1" strike="noStrike">
                          <a:solidFill>
                            <a:srgbClr val="ffffff"/>
                          </a:solidFill>
                          <a:latin typeface="Perpetua"/>
                        </a:rPr>
                        <a:t>             </a:t>
                      </a:r>
                      <a:r>
                        <a:rPr b="1" lang="en-US" sz="40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you/we/they</a:t>
                      </a:r>
                      <a:endParaRPr b="0" lang="ru-RU" sz="4000" spc="-1" strike="noStrike"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34817"/>
                    </a:solidFill>
                  </a:tcPr>
                </a:tc>
              </a:tr>
              <a:tr h="2664360">
                <a:tc>
                  <a:txBody>
                    <a:bodyPr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1" lang="en-US" sz="4000" spc="-1" strike="noStrike">
                          <a:solidFill>
                            <a:srgbClr val="c00000"/>
                          </a:solidFill>
                          <a:latin typeface="Perpetua"/>
                        </a:rPr>
                        <a:t>Yes</a:t>
                      </a:r>
                      <a:r>
                        <a:rPr b="1" lang="en-US" sz="40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, I/he/she/you/we/they </a:t>
                      </a:r>
                      <a:r>
                        <a:rPr b="1" lang="en-US" sz="4000" spc="-1" strike="noStrike">
                          <a:solidFill>
                            <a:srgbClr val="c00000"/>
                          </a:solidFill>
                          <a:latin typeface="Perpetua"/>
                        </a:rPr>
                        <a:t>did</a:t>
                      </a:r>
                      <a:r>
                        <a:rPr b="1" lang="en-US" sz="40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.</a:t>
                      </a:r>
                      <a:endParaRPr b="0" lang="ru-RU" sz="4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b="0" lang="ru-RU" sz="4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1" lang="en-US" sz="4000" spc="-1" strike="noStrike">
                          <a:solidFill>
                            <a:srgbClr val="c00000"/>
                          </a:solidFill>
                          <a:latin typeface="Perpetua"/>
                        </a:rPr>
                        <a:t>No</a:t>
                      </a:r>
                      <a:r>
                        <a:rPr b="1" lang="en-US" sz="40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, I/he/she/you/we/they </a:t>
                      </a:r>
                      <a:r>
                        <a:rPr b="1" lang="en-US" sz="4000" spc="-1" strike="noStrike">
                          <a:solidFill>
                            <a:srgbClr val="c00000"/>
                          </a:solidFill>
                          <a:latin typeface="Perpetua"/>
                        </a:rPr>
                        <a:t>didn’t</a:t>
                      </a:r>
                      <a:r>
                        <a:rPr b="1" lang="en-US" sz="40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.</a:t>
                      </a:r>
                      <a:endParaRPr b="0" lang="ru-RU" sz="4000" spc="-1" strike="noStrike"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ecfcc"/>
                    </a:solidFill>
                  </a:tcPr>
                </a:tc>
              </a:tr>
            </a:tbl>
          </a:graphicData>
        </a:graphic>
      </p:graphicFrame>
      <p:sp>
        <p:nvSpPr>
          <p:cNvPr id="227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489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91440" anchor="b">
            <a:normAutofit fontScale="83000"/>
          </a:bodyPr>
          <a:p>
            <a:pPr>
              <a:lnSpc>
                <a:spcPct val="100000"/>
              </a:lnSpc>
              <a:buNone/>
            </a:pPr>
            <a:r>
              <a:rPr b="0" lang="en-US" sz="2800" spc="-1" strike="noStrike">
                <a:solidFill>
                  <a:srgbClr val="4d160f"/>
                </a:solidFill>
                <a:latin typeface="Franklin Gothic Book"/>
              </a:rPr>
              <a:t>Past Simple: questions and short answers</a:t>
            </a:r>
            <a:endParaRPr b="0" lang="ru-RU" sz="2800" spc="-1" strike="noStrike">
              <a:solidFill>
                <a:srgbClr val="000000"/>
              </a:solidFill>
              <a:latin typeface="Perpetua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489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91440" anchor="b">
            <a:noAutofit/>
          </a:bodyPr>
          <a:p>
            <a:pPr>
              <a:lnSpc>
                <a:spcPct val="100000"/>
              </a:lnSpc>
              <a:buNone/>
            </a:pPr>
            <a:r>
              <a:rPr b="1" lang="en-US" sz="2800" spc="-1" strike="noStrike">
                <a:solidFill>
                  <a:srgbClr val="9b2d1f"/>
                </a:solidFill>
                <a:latin typeface="Franklin Gothic Book"/>
              </a:rPr>
              <a:t>Match the questions with the answers</a:t>
            </a:r>
            <a:endParaRPr b="0" lang="ru-RU" sz="2800" spc="-1" strike="noStrike">
              <a:solidFill>
                <a:srgbClr val="000000"/>
              </a:solidFill>
              <a:latin typeface="Perpetua"/>
            </a:endParaRPr>
          </a:p>
        </p:txBody>
      </p:sp>
      <p:pic>
        <p:nvPicPr>
          <p:cNvPr id="229" name="Picture 2" descr=""/>
          <p:cNvPicPr/>
          <p:nvPr/>
        </p:nvPicPr>
        <p:blipFill>
          <a:blip r:embed="rId1"/>
          <a:stretch/>
        </p:blipFill>
        <p:spPr>
          <a:xfrm>
            <a:off x="611640" y="738360"/>
            <a:ext cx="7920360" cy="5762160"/>
          </a:xfrm>
          <a:prstGeom prst="rect">
            <a:avLst/>
          </a:prstGeom>
          <a:ln w="9525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PlaceHolder 1"/>
          <p:cNvSpPr>
            <a:spLocks noGrp="1"/>
          </p:cNvSpPr>
          <p:nvPr>
            <p:ph type="title"/>
          </p:nvPr>
        </p:nvSpPr>
        <p:spPr>
          <a:xfrm>
            <a:off x="467640" y="0"/>
            <a:ext cx="8218800" cy="980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91440" anchor="b">
            <a:normAutofit fontScale="99000"/>
          </a:bodyPr>
          <a:p>
            <a:pPr>
              <a:lnSpc>
                <a:spcPct val="100000"/>
              </a:lnSpc>
              <a:buNone/>
            </a:pPr>
            <a:r>
              <a:rPr b="1" lang="en-US" sz="2800" spc="-1" strike="noStrike">
                <a:solidFill>
                  <a:srgbClr val="9b2d1f"/>
                </a:solidFill>
                <a:latin typeface="Franklin Gothic Book"/>
              </a:rPr>
              <a:t>Change the sentences into questions and give a short answer.</a:t>
            </a:r>
            <a:endParaRPr b="0" lang="ru-RU" sz="2800" spc="-1" strike="noStrike">
              <a:solidFill>
                <a:srgbClr val="000000"/>
              </a:solidFill>
              <a:latin typeface="Perpetua"/>
            </a:endParaRPr>
          </a:p>
        </p:txBody>
      </p:sp>
      <p:pic>
        <p:nvPicPr>
          <p:cNvPr id="231" name="Picture 2" descr=""/>
          <p:cNvPicPr/>
          <p:nvPr/>
        </p:nvPicPr>
        <p:blipFill>
          <a:blip r:embed="rId1"/>
          <a:stretch/>
        </p:blipFill>
        <p:spPr>
          <a:xfrm>
            <a:off x="611640" y="953640"/>
            <a:ext cx="8064360" cy="5445720"/>
          </a:xfrm>
          <a:prstGeom prst="rect">
            <a:avLst/>
          </a:prstGeom>
          <a:ln w="9525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417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91440" anchor="b">
            <a:normAutofit fontScale="66000"/>
          </a:bodyPr>
          <a:p>
            <a:pPr>
              <a:lnSpc>
                <a:spcPct val="100000"/>
              </a:lnSpc>
              <a:buNone/>
            </a:pPr>
            <a:r>
              <a:rPr b="1" lang="en-US" sz="2800" spc="-1" strike="noStrike">
                <a:solidFill>
                  <a:srgbClr val="9b2d1f"/>
                </a:solidFill>
                <a:latin typeface="Franklin Gothic Book"/>
              </a:rPr>
              <a:t>Write questions with these question words</a:t>
            </a:r>
            <a:endParaRPr b="0" lang="ru-RU" sz="2800" spc="-1" strike="noStrike">
              <a:solidFill>
                <a:srgbClr val="000000"/>
              </a:solidFill>
              <a:latin typeface="Perpetua"/>
            </a:endParaRPr>
          </a:p>
        </p:txBody>
      </p:sp>
      <p:pic>
        <p:nvPicPr>
          <p:cNvPr id="233" name="Picture 2" descr=""/>
          <p:cNvPicPr/>
          <p:nvPr/>
        </p:nvPicPr>
        <p:blipFill>
          <a:blip r:embed="rId1"/>
          <a:stretch/>
        </p:blipFill>
        <p:spPr>
          <a:xfrm>
            <a:off x="539640" y="908640"/>
            <a:ext cx="7632360" cy="5628240"/>
          </a:xfrm>
          <a:prstGeom prst="rect">
            <a:avLst/>
          </a:prstGeom>
          <a:ln w="9525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Picture 2" descr=""/>
          <p:cNvPicPr/>
          <p:nvPr/>
        </p:nvPicPr>
        <p:blipFill>
          <a:blip r:embed="rId1"/>
          <a:stretch/>
        </p:blipFill>
        <p:spPr>
          <a:xfrm>
            <a:off x="1403640" y="260640"/>
            <a:ext cx="5256360" cy="6381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91440" anchor="b">
            <a:noAutofit/>
          </a:bodyPr>
          <a:p>
            <a:pPr>
              <a:lnSpc>
                <a:spcPct val="100000"/>
              </a:lnSpc>
              <a:buNone/>
            </a:pPr>
            <a:r>
              <a:rPr b="0" lang="en-US" sz="4000" spc="-1" strike="noStrike">
                <a:solidFill>
                  <a:srgbClr val="696464"/>
                </a:solidFill>
                <a:latin typeface="Franklin Gothic Book"/>
              </a:rPr>
              <a:t>AGO</a:t>
            </a:r>
            <a:endParaRPr b="0" lang="ru-RU" sz="4000" spc="-1" strike="noStrike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235" name="TextBox 2"/>
          <p:cNvSpPr/>
          <p:nvPr/>
        </p:nvSpPr>
        <p:spPr>
          <a:xfrm>
            <a:off x="888840" y="1700640"/>
            <a:ext cx="6635160" cy="411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1" lang="en-US" sz="4400" spc="-1" strike="noStrike">
                <a:solidFill>
                  <a:srgbClr val="000000"/>
                </a:solidFill>
                <a:latin typeface="Perpetua"/>
              </a:rPr>
              <a:t>a few years ago</a:t>
            </a:r>
            <a:endParaRPr b="0" lang="ru-RU" sz="44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1" lang="en-US" sz="4400" spc="-1" strike="noStrike">
                <a:solidFill>
                  <a:srgbClr val="000000"/>
                </a:solidFill>
                <a:latin typeface="Perpetua"/>
              </a:rPr>
              <a:t>six months ago</a:t>
            </a:r>
            <a:endParaRPr b="0" lang="ru-RU" sz="44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1" lang="en-US" sz="4400" spc="-1" strike="noStrike">
                <a:solidFill>
                  <a:srgbClr val="000000"/>
                </a:solidFill>
                <a:latin typeface="Perpetua"/>
              </a:rPr>
              <a:t>a week ago</a:t>
            </a:r>
            <a:endParaRPr b="0" lang="ru-RU" sz="44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1" lang="en-US" sz="4400" spc="-1" strike="noStrike">
                <a:solidFill>
                  <a:srgbClr val="000000"/>
                </a:solidFill>
                <a:latin typeface="Perpetua"/>
              </a:rPr>
              <a:t>two days ago</a:t>
            </a:r>
            <a:endParaRPr b="0" lang="ru-RU" sz="44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1" lang="en-US" sz="4400" spc="-1" strike="noStrike">
                <a:solidFill>
                  <a:srgbClr val="000000"/>
                </a:solidFill>
                <a:latin typeface="Perpetua"/>
              </a:rPr>
              <a:t>three hours ago</a:t>
            </a:r>
            <a:endParaRPr b="0" lang="ru-RU" sz="44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1" lang="en-US" sz="4400" spc="-1" strike="noStrike">
                <a:solidFill>
                  <a:srgbClr val="000000"/>
                </a:solidFill>
                <a:latin typeface="Perpetua"/>
              </a:rPr>
              <a:t>a minute ago</a:t>
            </a: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971640" y="0"/>
            <a:ext cx="7772040" cy="1142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91440" anchor="b">
            <a:normAutofit fontScale="94000"/>
          </a:bodyPr>
          <a:p>
            <a:pPr algn="ctr">
              <a:lnSpc>
                <a:spcPct val="100000"/>
              </a:lnSpc>
              <a:buNone/>
            </a:pPr>
            <a:r>
              <a:rPr b="1" lang="en-US" sz="3600" spc="-1" strike="noStrike">
                <a:solidFill>
                  <a:srgbClr val="c00000"/>
                </a:solidFill>
                <a:latin typeface="Franklin Gothic Book"/>
              </a:rPr>
              <a:t>Past Simple</a:t>
            </a:r>
            <a:br/>
            <a:r>
              <a:rPr b="0" lang="en-US" sz="2700" spc="-1" strike="noStrike">
                <a:solidFill>
                  <a:srgbClr val="002060"/>
                </a:solidFill>
                <a:latin typeface="Franklin Gothic Book"/>
              </a:rPr>
              <a:t>talk about things that started and finished in the past</a:t>
            </a:r>
            <a:endParaRPr b="0" lang="ru-RU" sz="2700" spc="-1" strike="noStrike">
              <a:solidFill>
                <a:srgbClr val="000000"/>
              </a:solidFill>
              <a:latin typeface="Perpetua"/>
            </a:endParaRPr>
          </a:p>
        </p:txBody>
      </p:sp>
      <p:graphicFrame>
        <p:nvGraphicFramePr>
          <p:cNvPr id="180" name="Таблица 2"/>
          <p:cNvGraphicFramePr/>
          <p:nvPr/>
        </p:nvGraphicFramePr>
        <p:xfrm>
          <a:off x="323640" y="1124640"/>
          <a:ext cx="8280720" cy="3573360"/>
        </p:xfrm>
        <a:graphic>
          <a:graphicData uri="http://schemas.openxmlformats.org/drawingml/2006/table">
            <a:tbl>
              <a:tblPr/>
              <a:tblGrid>
                <a:gridCol w="8280720"/>
              </a:tblGrid>
              <a:tr h="440640">
                <a:tc>
                  <a:txBody>
                    <a:bodyPr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en-US" sz="2400" spc="-1" strike="noStrike">
                          <a:solidFill>
                            <a:srgbClr val="ffffff"/>
                          </a:solidFill>
                          <a:latin typeface="Perpetua"/>
                        </a:rPr>
                        <a:t>Regular and irregular verbs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34817"/>
                    </a:solidFill>
                  </a:tcPr>
                </a:tc>
              </a:tr>
              <a:tr h="1837440">
                <a:tc>
                  <a:txBody>
                    <a:bodyPr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0" lang="en-US" sz="2800" spc="-1" strike="noStrike">
                          <a:solidFill>
                            <a:srgbClr val="ff0000"/>
                          </a:solidFill>
                          <a:latin typeface="Perpetua"/>
                        </a:rPr>
                        <a:t>+</a:t>
                      </a:r>
                      <a:endParaRPr b="0" lang="ru-RU" sz="2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0" lang="en-US" sz="28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I/He/She </a:t>
                      </a:r>
                      <a:endParaRPr b="0" lang="ru-RU" sz="2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0" lang="en-US" sz="36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                      </a:t>
                      </a:r>
                      <a:r>
                        <a:rPr b="1" lang="en-US" sz="3600" spc="-1" strike="noStrike">
                          <a:solidFill>
                            <a:srgbClr val="c00000"/>
                          </a:solidFill>
                          <a:latin typeface="Perpetua"/>
                        </a:rPr>
                        <a:t>V</a:t>
                      </a:r>
                      <a:r>
                        <a:rPr b="1" lang="en-US" sz="2400" spc="-1" strike="noStrike">
                          <a:solidFill>
                            <a:srgbClr val="c00000"/>
                          </a:solidFill>
                          <a:latin typeface="Perpetua"/>
                        </a:rPr>
                        <a:t>2 (</a:t>
                      </a:r>
                      <a:r>
                        <a:rPr b="1" lang="en-US" sz="2800" spc="-1" strike="noStrike">
                          <a:solidFill>
                            <a:srgbClr val="c00000"/>
                          </a:solidFill>
                          <a:latin typeface="Perpetua"/>
                        </a:rPr>
                        <a:t>ed)</a:t>
                      </a:r>
                      <a:endParaRPr b="0" lang="ru-RU" sz="2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0" lang="en-US" sz="28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You/We/They</a:t>
                      </a:r>
                      <a:endParaRPr b="0" lang="ru-RU" sz="2800" spc="-1" strike="noStrike"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ecfcc"/>
                    </a:solidFill>
                  </a:tcPr>
                </a:tc>
              </a:tr>
              <a:tr h="1895400">
                <a:tc>
                  <a:txBody>
                    <a:bodyPr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0" lang="en-US" sz="2800" spc="-1" strike="noStrike">
                          <a:solidFill>
                            <a:srgbClr val="ff0000"/>
                          </a:solidFill>
                          <a:latin typeface="Perpetua"/>
                        </a:rPr>
                        <a:t>-</a:t>
                      </a:r>
                      <a:endParaRPr b="0" lang="ru-RU" sz="2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0" lang="en-US" sz="28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I/He/She</a:t>
                      </a:r>
                      <a:endParaRPr b="0" lang="ru-RU" sz="2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0" lang="en-US" sz="28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                               </a:t>
                      </a:r>
                      <a:r>
                        <a:rPr b="1" lang="en-US" sz="2800" spc="-1" strike="noStrike">
                          <a:solidFill>
                            <a:srgbClr val="c00000"/>
                          </a:solidFill>
                          <a:latin typeface="Perpetua"/>
                        </a:rPr>
                        <a:t>didn’t </a:t>
                      </a:r>
                      <a:r>
                        <a:rPr b="1" lang="en-US" sz="4000" spc="-1" strike="noStrike">
                          <a:solidFill>
                            <a:srgbClr val="c00000"/>
                          </a:solidFill>
                          <a:latin typeface="Perpetua"/>
                        </a:rPr>
                        <a:t>V</a:t>
                      </a:r>
                      <a:endParaRPr b="0" lang="ru-RU" sz="4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0" lang="en-US" sz="28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You/We/They</a:t>
                      </a:r>
                      <a:endParaRPr b="0" lang="ru-RU" sz="2800" spc="-1" strike="noStrike"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7e8e7"/>
                    </a:solidFill>
                  </a:tcPr>
                </a:tc>
              </a:tr>
            </a:tbl>
          </a:graphicData>
        </a:graphic>
      </p:graphicFrame>
      <p:sp>
        <p:nvSpPr>
          <p:cNvPr id="181" name="TextBox 3"/>
          <p:cNvSpPr/>
          <p:nvPr/>
        </p:nvSpPr>
        <p:spPr>
          <a:xfrm>
            <a:off x="0" y="5733360"/>
            <a:ext cx="900072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en-US" sz="2000" spc="-1" strike="noStrike">
                <a:solidFill>
                  <a:srgbClr val="c00000"/>
                </a:solidFill>
                <a:latin typeface="Perpetua"/>
              </a:rPr>
              <a:t>Time</a:t>
            </a:r>
            <a:r>
              <a:rPr b="0" lang="en-US" sz="2000" spc="-1" strike="noStrike">
                <a:solidFill>
                  <a:srgbClr val="000000"/>
                </a:solidFill>
                <a:latin typeface="Perpetua"/>
              </a:rPr>
              <a:t>                   </a:t>
            </a:r>
            <a:r>
              <a:rPr b="0" lang="en-US" sz="2400" spc="-1" strike="noStrike">
                <a:solidFill>
                  <a:srgbClr val="00b050"/>
                </a:solidFill>
                <a:latin typeface="Perpetua"/>
              </a:rPr>
              <a:t>yesterday, last …., when I was five, ten years ago,</a:t>
            </a:r>
            <a:r>
              <a:rPr b="0" lang="en-US" sz="2000" spc="-1" strike="noStrike">
                <a:solidFill>
                  <a:srgbClr val="00b050"/>
                </a:solidFill>
                <a:latin typeface="Perpetua"/>
              </a:rPr>
              <a:t> 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en-US" sz="1800" spc="-1" strike="noStrike">
                <a:solidFill>
                  <a:srgbClr val="c00000"/>
                </a:solidFill>
                <a:latin typeface="Perpetua"/>
              </a:rPr>
              <a:t>Expressions</a:t>
            </a:r>
            <a:r>
              <a:rPr b="0" lang="en-US" sz="1800" spc="-1" strike="noStrike">
                <a:solidFill>
                  <a:srgbClr val="000000"/>
                </a:solidFill>
                <a:latin typeface="Perpetua"/>
              </a:rPr>
              <a:t>:                       </a:t>
            </a:r>
            <a:r>
              <a:rPr b="0" lang="en-US" sz="2400" spc="-1" strike="noStrike">
                <a:solidFill>
                  <a:srgbClr val="00b050"/>
                </a:solidFill>
                <a:latin typeface="Perpetua"/>
              </a:rPr>
              <a:t>in 2009, one day/ morning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2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2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633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91440" anchor="b">
            <a:normAutofit/>
          </a:bodyPr>
          <a:p>
            <a:pPr>
              <a:lnSpc>
                <a:spcPct val="100000"/>
              </a:lnSpc>
              <a:buNone/>
            </a:pPr>
            <a:r>
              <a:rPr b="1" lang="en-US" sz="3200" spc="-1" strike="noStrike">
                <a:solidFill>
                  <a:srgbClr val="696464"/>
                </a:solidFill>
                <a:latin typeface="Franklin Gothic Book"/>
              </a:rPr>
              <a:t>Regular verbs</a:t>
            </a:r>
            <a:endParaRPr b="0" lang="ru-RU" sz="3200" spc="-1" strike="noStrike">
              <a:solidFill>
                <a:srgbClr val="000000"/>
              </a:solidFill>
              <a:latin typeface="Perpetua"/>
            </a:endParaRPr>
          </a:p>
        </p:txBody>
      </p:sp>
      <p:graphicFrame>
        <p:nvGraphicFramePr>
          <p:cNvPr id="183" name="Таблица 2"/>
          <p:cNvGraphicFramePr/>
          <p:nvPr/>
        </p:nvGraphicFramePr>
        <p:xfrm>
          <a:off x="467640" y="980640"/>
          <a:ext cx="8064360" cy="4505040"/>
        </p:xfrm>
        <a:graphic>
          <a:graphicData uri="http://schemas.openxmlformats.org/drawingml/2006/table">
            <a:tbl>
              <a:tblPr/>
              <a:tblGrid>
                <a:gridCol w="2889000"/>
                <a:gridCol w="2487240"/>
                <a:gridCol w="2688120"/>
              </a:tblGrid>
              <a:tr h="1023840">
                <a:tc>
                  <a:txBody>
                    <a:bodyPr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/d/</a:t>
                      </a:r>
                      <a:endParaRPr b="0" lang="ru-RU" sz="2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latin typeface="Perpetua"/>
                        </a:rPr>
                        <a:t>Звонкий согласный</a:t>
                      </a:r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Perpetua"/>
                        </a:rPr>
                        <a:t>,</a:t>
                      </a: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latin typeface="Perpetua"/>
                        </a:rPr>
                        <a:t>гласный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34817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/t/</a:t>
                      </a:r>
                      <a:endParaRPr b="0" lang="ru-RU" sz="2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latin typeface="Perpetua"/>
                        </a:rPr>
                        <a:t>Глухой согласный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34817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en-US" sz="24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/id/</a:t>
                      </a:r>
                      <a:endParaRPr b="0" lang="ru-RU" sz="2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Perpetua"/>
                        </a:rPr>
                        <a:t>t/d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34817"/>
                    </a:solidFill>
                  </a:tcPr>
                </a:tc>
              </a:tr>
              <a:tr h="579960">
                <a:tc>
                  <a:txBody>
                    <a:bodyPr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0" lang="en-US" sz="28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travel</a:t>
                      </a:r>
                      <a:r>
                        <a:rPr b="0" lang="en-US" sz="2800" spc="-1" strike="noStrike" u="sng">
                          <a:solidFill>
                            <a:srgbClr val="000000"/>
                          </a:solidFill>
                          <a:uFillTx/>
                          <a:latin typeface="Perpetua"/>
                        </a:rPr>
                        <a:t>l</a:t>
                      </a:r>
                      <a:r>
                        <a:rPr b="0" lang="en-US" sz="28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ed</a:t>
                      </a:r>
                      <a:endParaRPr b="0" lang="ru-RU" sz="2800" spc="-1" strike="noStrike"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ecfcc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0" lang="en-US" sz="28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wat</a:t>
                      </a:r>
                      <a:r>
                        <a:rPr b="0" lang="en-US" sz="2800" spc="-1" strike="noStrike" u="sng">
                          <a:solidFill>
                            <a:srgbClr val="000000"/>
                          </a:solidFill>
                          <a:uFillTx/>
                          <a:latin typeface="Perpetua"/>
                        </a:rPr>
                        <a:t>ch</a:t>
                      </a:r>
                      <a:r>
                        <a:rPr b="0" lang="en-US" sz="28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ed</a:t>
                      </a:r>
                      <a:endParaRPr b="0" lang="ru-RU" sz="2800" spc="-1" strike="noStrike"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ecfcc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0" lang="en-US" sz="28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inven</a:t>
                      </a:r>
                      <a:r>
                        <a:rPr b="0" lang="en-US" sz="2800" spc="-1" strike="noStrike" u="sng">
                          <a:solidFill>
                            <a:srgbClr val="000000"/>
                          </a:solidFill>
                          <a:uFillTx/>
                          <a:latin typeface="Perpetua"/>
                        </a:rPr>
                        <a:t>t</a:t>
                      </a:r>
                      <a:r>
                        <a:rPr b="0" lang="en-US" sz="28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ed</a:t>
                      </a:r>
                      <a:endParaRPr b="0" lang="ru-RU" sz="2800" spc="-1" strike="noStrike"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ecfcc"/>
                    </a:solidFill>
                  </a:tcPr>
                </a:tc>
              </a:tr>
              <a:tr h="579960">
                <a:tc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7e8e7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7e8e7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7e8e7"/>
                    </a:solidFill>
                  </a:tcPr>
                </a:tc>
              </a:tr>
              <a:tr h="579960">
                <a:tc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ecfcc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ecfcc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ecfcc"/>
                    </a:solidFill>
                  </a:tcPr>
                </a:tc>
              </a:tr>
              <a:tr h="579960">
                <a:tc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7e8e7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7e8e7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7e8e7"/>
                    </a:solidFill>
                  </a:tcPr>
                </a:tc>
              </a:tr>
              <a:tr h="579960">
                <a:tc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ecfcc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ecfcc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ecfcc"/>
                    </a:solidFill>
                  </a:tcPr>
                </a:tc>
              </a:tr>
              <a:tr h="581400">
                <a:tc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7e8e7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7e8e7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7e8e7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4" name="Таблица 3"/>
          <p:cNvGraphicFramePr/>
          <p:nvPr/>
        </p:nvGraphicFramePr>
        <p:xfrm>
          <a:off x="179640" y="5589360"/>
          <a:ext cx="8784720" cy="1079640"/>
        </p:xfrm>
        <a:graphic>
          <a:graphicData uri="http://schemas.openxmlformats.org/drawingml/2006/table">
            <a:tbl>
              <a:tblPr/>
              <a:tblGrid>
                <a:gridCol w="8784720"/>
              </a:tblGrid>
              <a:tr h="1080000">
                <a:tc>
                  <a:txBody>
                    <a:bodyPr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1" lang="en-US" sz="2400" spc="-1" strike="noStrike">
                          <a:solidFill>
                            <a:srgbClr val="ffffff"/>
                          </a:solidFill>
                          <a:latin typeface="Perpetua"/>
                        </a:rPr>
                        <a:t>appear, finish, start, like, create, want, exist, produce, use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34817"/>
                    </a:solidFill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title"/>
          </p:nvPr>
        </p:nvSpPr>
        <p:spPr>
          <a:xfrm>
            <a:off x="251640" y="188640"/>
            <a:ext cx="7772040" cy="705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91440" anchor="b">
            <a:normAutofit/>
          </a:bodyPr>
          <a:p>
            <a:pPr>
              <a:lnSpc>
                <a:spcPct val="100000"/>
              </a:lnSpc>
              <a:buNone/>
            </a:pPr>
            <a:r>
              <a:rPr b="1" lang="en-US" sz="2800" spc="-1" strike="noStrike">
                <a:solidFill>
                  <a:srgbClr val="9b2d1f"/>
                </a:solidFill>
                <a:latin typeface="Franklin Gothic Book"/>
              </a:rPr>
              <a:t>Write sentences in the Past Simple Tense</a:t>
            </a:r>
            <a:endParaRPr b="0" lang="ru-RU" sz="2800" spc="-1" strike="noStrike">
              <a:solidFill>
                <a:srgbClr val="000000"/>
              </a:solidFill>
              <a:latin typeface="Perpetua"/>
            </a:endParaRPr>
          </a:p>
        </p:txBody>
      </p:sp>
      <p:pic>
        <p:nvPicPr>
          <p:cNvPr id="186" name="Picture 2" descr=""/>
          <p:cNvPicPr/>
          <p:nvPr/>
        </p:nvPicPr>
        <p:blipFill>
          <a:blip r:embed="rId1"/>
          <a:stretch/>
        </p:blipFill>
        <p:spPr>
          <a:xfrm>
            <a:off x="313920" y="1268640"/>
            <a:ext cx="8506080" cy="5041080"/>
          </a:xfrm>
          <a:prstGeom prst="rect">
            <a:avLst/>
          </a:prstGeom>
          <a:ln w="9525">
            <a:noFill/>
          </a:ln>
        </p:spPr>
      </p:pic>
      <p:sp>
        <p:nvSpPr>
          <p:cNvPr id="187" name="TextBox 4"/>
          <p:cNvSpPr/>
          <p:nvPr/>
        </p:nvSpPr>
        <p:spPr>
          <a:xfrm>
            <a:off x="3348000" y="1772640"/>
            <a:ext cx="184320" cy="36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Picture 2" descr=""/>
          <p:cNvPicPr/>
          <p:nvPr/>
        </p:nvPicPr>
        <p:blipFill>
          <a:blip r:embed="rId1"/>
          <a:stretch/>
        </p:blipFill>
        <p:spPr>
          <a:xfrm>
            <a:off x="1403640" y="260640"/>
            <a:ext cx="5616360" cy="6417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2" descr=""/>
          <p:cNvPicPr/>
          <p:nvPr/>
        </p:nvPicPr>
        <p:blipFill>
          <a:blip r:embed="rId1"/>
          <a:stretch/>
        </p:blipFill>
        <p:spPr>
          <a:xfrm>
            <a:off x="117000" y="332640"/>
            <a:ext cx="4972680" cy="1367640"/>
          </a:xfrm>
          <a:prstGeom prst="rect">
            <a:avLst/>
          </a:prstGeom>
          <a:ln w="0">
            <a:noFill/>
          </a:ln>
        </p:spPr>
      </p:pic>
      <p:pic>
        <p:nvPicPr>
          <p:cNvPr id="190" name="Picture 3" descr=""/>
          <p:cNvPicPr/>
          <p:nvPr/>
        </p:nvPicPr>
        <p:blipFill>
          <a:blip r:embed="rId2"/>
          <a:stretch/>
        </p:blipFill>
        <p:spPr>
          <a:xfrm>
            <a:off x="107640" y="1792800"/>
            <a:ext cx="8880480" cy="4677840"/>
          </a:xfrm>
          <a:prstGeom prst="rect">
            <a:avLst/>
          </a:prstGeom>
          <a:ln w="0">
            <a:noFill/>
          </a:ln>
        </p:spPr>
      </p:pic>
      <p:sp>
        <p:nvSpPr>
          <p:cNvPr id="191" name="TextBox 1"/>
          <p:cNvSpPr/>
          <p:nvPr/>
        </p:nvSpPr>
        <p:spPr>
          <a:xfrm>
            <a:off x="1486080" y="3002760"/>
            <a:ext cx="111060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en-US" sz="2800" spc="-1" strike="noStrike">
                <a:solidFill>
                  <a:srgbClr val="ff0000"/>
                </a:solidFill>
                <a:latin typeface="Perpetua"/>
              </a:rPr>
              <a:t>studied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92" name="TextBox 2"/>
          <p:cNvSpPr/>
          <p:nvPr/>
        </p:nvSpPr>
        <p:spPr>
          <a:xfrm>
            <a:off x="6790320" y="3023280"/>
            <a:ext cx="89892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en-US" sz="2800" spc="-1" strike="noStrike">
                <a:solidFill>
                  <a:srgbClr val="ff0000"/>
                </a:solidFill>
                <a:latin typeface="Perpetua"/>
              </a:rPr>
              <a:t>chose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93" name="TextBox 3"/>
          <p:cNvSpPr/>
          <p:nvPr/>
        </p:nvSpPr>
        <p:spPr>
          <a:xfrm>
            <a:off x="736560" y="3264480"/>
            <a:ext cx="12981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en-US" sz="2400" spc="-1" strike="noStrike">
                <a:solidFill>
                  <a:srgbClr val="ff0000"/>
                </a:solidFill>
                <a:latin typeface="Perpetua"/>
              </a:rPr>
              <a:t>didn’t like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94" name="TextBox 4"/>
          <p:cNvSpPr/>
          <p:nvPr/>
        </p:nvSpPr>
        <p:spPr>
          <a:xfrm>
            <a:off x="915480" y="3464640"/>
            <a:ext cx="111852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en-US" sz="2800" spc="-1" strike="noStrike">
                <a:solidFill>
                  <a:srgbClr val="ff0000"/>
                </a:solidFill>
                <a:latin typeface="Perpetua"/>
              </a:rPr>
              <a:t>wanted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95" name="TextBox 5"/>
          <p:cNvSpPr/>
          <p:nvPr/>
        </p:nvSpPr>
        <p:spPr>
          <a:xfrm>
            <a:off x="2250360" y="3726360"/>
            <a:ext cx="117324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en-US" sz="2400" spc="-1" strike="noStrike">
                <a:solidFill>
                  <a:srgbClr val="ff0000"/>
                </a:solidFill>
                <a:latin typeface="Perpetua"/>
              </a:rPr>
              <a:t>appeared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96" name="TextBox 6"/>
          <p:cNvSpPr/>
          <p:nvPr/>
        </p:nvSpPr>
        <p:spPr>
          <a:xfrm>
            <a:off x="546480" y="3992400"/>
            <a:ext cx="138204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en-US" sz="2400" spc="-1" strike="noStrike">
                <a:solidFill>
                  <a:srgbClr val="ff0000"/>
                </a:solidFill>
                <a:latin typeface="Perpetua"/>
              </a:rPr>
              <a:t>didn’t have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97" name="TextBox 7"/>
          <p:cNvSpPr/>
          <p:nvPr/>
        </p:nvSpPr>
        <p:spPr>
          <a:xfrm>
            <a:off x="1812600" y="4230360"/>
            <a:ext cx="62928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en-US" sz="2800" spc="-1" strike="noStrike">
                <a:solidFill>
                  <a:srgbClr val="ff0000"/>
                </a:solidFill>
                <a:latin typeface="Perpetua"/>
              </a:rPr>
              <a:t>had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98" name="TextBox 8"/>
          <p:cNvSpPr/>
          <p:nvPr/>
        </p:nvSpPr>
        <p:spPr>
          <a:xfrm>
            <a:off x="2016360" y="4453920"/>
            <a:ext cx="81504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en-US" sz="2800" spc="-1" strike="noStrike">
                <a:solidFill>
                  <a:srgbClr val="ff0000"/>
                </a:solidFill>
                <a:latin typeface="Perpetua"/>
              </a:rPr>
              <a:t>went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99" name="TextBox 9"/>
          <p:cNvSpPr/>
          <p:nvPr/>
        </p:nvSpPr>
        <p:spPr>
          <a:xfrm>
            <a:off x="962640" y="4931280"/>
            <a:ext cx="115200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en-US" sz="2800" spc="-1" strike="noStrike">
                <a:solidFill>
                  <a:srgbClr val="ff0000"/>
                </a:solidFill>
                <a:latin typeface="Perpetua"/>
              </a:rPr>
              <a:t>became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200" name="TextBox 10"/>
          <p:cNvSpPr/>
          <p:nvPr/>
        </p:nvSpPr>
        <p:spPr>
          <a:xfrm>
            <a:off x="3186000" y="5193000"/>
            <a:ext cx="99648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en-US" sz="2800" spc="-1" strike="noStrike">
                <a:solidFill>
                  <a:srgbClr val="ff0000"/>
                </a:solidFill>
                <a:latin typeface="Perpetua"/>
              </a:rPr>
              <a:t>played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201" name="TextBox 11"/>
          <p:cNvSpPr/>
          <p:nvPr/>
        </p:nvSpPr>
        <p:spPr>
          <a:xfrm>
            <a:off x="2237040" y="5661360"/>
            <a:ext cx="73260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en-US" sz="2800" spc="-1" strike="noStrike">
                <a:solidFill>
                  <a:srgbClr val="ff0000"/>
                </a:solidFill>
                <a:latin typeface="Perpetua"/>
              </a:rPr>
              <a:t>died</a:t>
            </a: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" dur="indefinite" restart="never" nodeType="tmRoot">
          <p:childTnLst>
            <p:seq>
              <p:cTn id="10" dur="indefinite" nodeType="mainSeq"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3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4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9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0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5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6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1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2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7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3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4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9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0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5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6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" name="Таблица 2"/>
          <p:cNvGraphicFramePr/>
          <p:nvPr/>
        </p:nvGraphicFramePr>
        <p:xfrm>
          <a:off x="539640" y="197640"/>
          <a:ext cx="8208720" cy="6111360"/>
        </p:xfrm>
        <a:graphic>
          <a:graphicData uri="http://schemas.openxmlformats.org/drawingml/2006/table">
            <a:tbl>
              <a:tblPr/>
              <a:tblGrid>
                <a:gridCol w="8208720"/>
              </a:tblGrid>
              <a:tr h="645480">
                <a:tc>
                  <a:txBody>
                    <a:bodyPr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en-US" sz="3600" spc="-1" strike="noStrike">
                          <a:solidFill>
                            <a:srgbClr val="ffffff"/>
                          </a:solidFill>
                          <a:latin typeface="Perpetua"/>
                        </a:rPr>
                        <a:t>to be</a:t>
                      </a:r>
                      <a:endParaRPr b="0" lang="ru-RU" sz="3600" spc="-1" strike="noStrike"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34817"/>
                    </a:solidFill>
                  </a:tcPr>
                </a:tc>
              </a:tr>
              <a:tr h="1664280">
                <a:tc>
                  <a:txBody>
                    <a:bodyPr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0" lang="en-US" sz="3600" spc="-1" strike="noStrike">
                          <a:solidFill>
                            <a:srgbClr val="ff0000"/>
                          </a:solidFill>
                          <a:latin typeface="Perpetua"/>
                        </a:rPr>
                        <a:t>+</a:t>
                      </a:r>
                      <a:endParaRPr b="0" lang="ru-RU" sz="36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0" lang="en-US" sz="36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I/He/She        </a:t>
                      </a:r>
                      <a:r>
                        <a:rPr b="1" lang="en-US" sz="3600" spc="-1" strike="noStrike">
                          <a:solidFill>
                            <a:srgbClr val="c00000"/>
                          </a:solidFill>
                          <a:latin typeface="Perpetua"/>
                        </a:rPr>
                        <a:t>was</a:t>
                      </a:r>
                      <a:endParaRPr b="0" lang="ru-RU" sz="36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0" lang="en-US" sz="36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You/We/They </a:t>
                      </a:r>
                      <a:r>
                        <a:rPr b="1" lang="en-US" sz="3600" spc="-1" strike="noStrike">
                          <a:solidFill>
                            <a:srgbClr val="c00000"/>
                          </a:solidFill>
                          <a:latin typeface="Perpetua"/>
                        </a:rPr>
                        <a:t>were</a:t>
                      </a:r>
                      <a:endParaRPr b="0" lang="ru-RU" sz="3600" spc="-1" strike="noStrike"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ecfcc"/>
                    </a:solidFill>
                  </a:tcPr>
                </a:tc>
              </a:tr>
              <a:tr h="1935720">
                <a:tc>
                  <a:txBody>
                    <a:bodyPr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0" lang="en-US" sz="3200" spc="-1" strike="noStrike">
                          <a:solidFill>
                            <a:srgbClr val="ff0000"/>
                          </a:solidFill>
                          <a:latin typeface="Perpetua"/>
                        </a:rPr>
                        <a:t>-</a:t>
                      </a:r>
                      <a:endParaRPr b="0" lang="ru-RU" sz="32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0" lang="en-US" sz="32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I/He/She        </a:t>
                      </a:r>
                      <a:r>
                        <a:rPr b="1" lang="en-US" sz="3200" spc="-1" strike="noStrike">
                          <a:solidFill>
                            <a:srgbClr val="c00000"/>
                          </a:solidFill>
                          <a:latin typeface="Perpetua"/>
                        </a:rPr>
                        <a:t>wasn’t</a:t>
                      </a:r>
                      <a:endParaRPr b="0" lang="ru-RU" sz="32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0" lang="en-US" sz="32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You/We/They </a:t>
                      </a:r>
                      <a:r>
                        <a:rPr b="1" lang="en-US" sz="3200" spc="-1" strike="noStrike">
                          <a:solidFill>
                            <a:srgbClr val="c00000"/>
                          </a:solidFill>
                          <a:latin typeface="Perpetua"/>
                        </a:rPr>
                        <a:t>weren’t</a:t>
                      </a:r>
                      <a:endParaRPr b="0" lang="ru-RU" sz="32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b="0" lang="ru-RU" sz="3200" spc="-1" strike="noStrike"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7e8e7"/>
                    </a:solidFill>
                  </a:tcPr>
                </a:tc>
              </a:tr>
              <a:tr h="1935720">
                <a:tc>
                  <a:txBody>
                    <a:bodyPr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0" lang="en-US" sz="3600" spc="-1" strike="noStrike">
                          <a:solidFill>
                            <a:srgbClr val="ff0000"/>
                          </a:solidFill>
                          <a:latin typeface="Perpetua"/>
                        </a:rPr>
                        <a:t>?</a:t>
                      </a:r>
                      <a:endParaRPr b="0" lang="ru-RU" sz="36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1" lang="en-US" sz="3600" spc="-1" strike="noStrike">
                          <a:solidFill>
                            <a:srgbClr val="c00000"/>
                          </a:solidFill>
                          <a:latin typeface="Perpetua"/>
                        </a:rPr>
                        <a:t>Was</a:t>
                      </a:r>
                      <a:r>
                        <a:rPr b="0" lang="en-US" sz="36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 I/he/she ….?</a:t>
                      </a:r>
                      <a:endParaRPr b="0" lang="ru-RU" sz="36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1" lang="en-US" sz="3600" spc="-1" strike="noStrike">
                          <a:solidFill>
                            <a:srgbClr val="c00000"/>
                          </a:solidFill>
                          <a:latin typeface="Perpetua"/>
                        </a:rPr>
                        <a:t>Were</a:t>
                      </a:r>
                      <a:r>
                        <a:rPr b="0" lang="en-US" sz="3600" spc="-1" strike="noStrike">
                          <a:solidFill>
                            <a:srgbClr val="000000"/>
                          </a:solidFill>
                          <a:latin typeface="Perpetua"/>
                        </a:rPr>
                        <a:t> you/we/they …?</a:t>
                      </a:r>
                      <a:endParaRPr b="0" lang="ru-RU" sz="3600" spc="-1" strike="noStrike"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ecfcc"/>
                    </a:solidFill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489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91440" anchor="b">
            <a:normAutofit fontScale="83000"/>
          </a:bodyPr>
          <a:p>
            <a:pPr>
              <a:lnSpc>
                <a:spcPct val="100000"/>
              </a:lnSpc>
              <a:buNone/>
            </a:pPr>
            <a:r>
              <a:rPr b="1" lang="en-US" sz="2800" spc="-1" strike="noStrike">
                <a:solidFill>
                  <a:srgbClr val="9b2d1f"/>
                </a:solidFill>
                <a:latin typeface="Franklin Gothic Book"/>
              </a:rPr>
              <a:t>Rewrite sentences in the Past Simple Tense</a:t>
            </a:r>
            <a:endParaRPr b="0" lang="ru-RU" sz="2800" spc="-1" strike="noStrike">
              <a:solidFill>
                <a:srgbClr val="000000"/>
              </a:solidFill>
              <a:latin typeface="Perpetua"/>
            </a:endParaRPr>
          </a:p>
        </p:txBody>
      </p:sp>
      <p:pic>
        <p:nvPicPr>
          <p:cNvPr id="204" name="Picture 2" descr=""/>
          <p:cNvPicPr/>
          <p:nvPr/>
        </p:nvPicPr>
        <p:blipFill>
          <a:blip r:embed="rId1"/>
          <a:stretch/>
        </p:blipFill>
        <p:spPr>
          <a:xfrm>
            <a:off x="683640" y="1052640"/>
            <a:ext cx="7692120" cy="5287320"/>
          </a:xfrm>
          <a:prstGeom prst="rect">
            <a:avLst/>
          </a:prstGeom>
          <a:ln w="9525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417</TotalTime>
  <Application>LibreOffice/7.2.7.2$Windows_X86_64 LibreOffice_project/8d71d29d553c0f7dcbfa38fbfda25ee34cce99a2</Application>
  <AppVersion>15.0000</AppVersion>
  <Words>203</Words>
  <Paragraphs>72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2020-11-22T20:19:50Z</dcterms:created>
  <dc:creator>Luda</dc:creator>
  <dc:description/>
  <dc:language>ru-RU</dc:language>
  <cp:lastModifiedBy/>
  <dcterms:modified xsi:type="dcterms:W3CDTF">2023-12-21T15:23:48Z</dcterms:modified>
  <cp:revision>29</cp:revision>
  <dc:subject/>
  <dc:title>Past Simple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20</vt:i4>
  </property>
</Properties>
</file>