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31"/>
  </p:notesMasterIdLst>
  <p:sldIdLst>
    <p:sldId id="256" r:id="rId2"/>
    <p:sldId id="302" r:id="rId3"/>
    <p:sldId id="303" r:id="rId4"/>
    <p:sldId id="269" r:id="rId5"/>
    <p:sldId id="286" r:id="rId6"/>
    <p:sldId id="285" r:id="rId7"/>
    <p:sldId id="284" r:id="rId8"/>
    <p:sldId id="270" r:id="rId9"/>
    <p:sldId id="311" r:id="rId10"/>
    <p:sldId id="299" r:id="rId11"/>
    <p:sldId id="290" r:id="rId12"/>
    <p:sldId id="296" r:id="rId13"/>
    <p:sldId id="294" r:id="rId14"/>
    <p:sldId id="305" r:id="rId15"/>
    <p:sldId id="288" r:id="rId16"/>
    <p:sldId id="310" r:id="rId17"/>
    <p:sldId id="307" r:id="rId18"/>
    <p:sldId id="306" r:id="rId19"/>
    <p:sldId id="308" r:id="rId20"/>
    <p:sldId id="309" r:id="rId21"/>
    <p:sldId id="301" r:id="rId22"/>
    <p:sldId id="287" r:id="rId23"/>
    <p:sldId id="295" r:id="rId24"/>
    <p:sldId id="298" r:id="rId25"/>
    <p:sldId id="297" r:id="rId26"/>
    <p:sldId id="304" r:id="rId27"/>
    <p:sldId id="300" r:id="rId28"/>
    <p:sldId id="312" r:id="rId29"/>
    <p:sldId id="313"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04" autoAdjust="0"/>
  </p:normalViewPr>
  <p:slideViewPr>
    <p:cSldViewPr>
      <p:cViewPr varScale="1">
        <p:scale>
          <a:sx n="115" d="100"/>
          <a:sy n="115" d="100"/>
        </p:scale>
        <p:origin x="149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8E043C-7F8A-4B06-B8EB-FD397A08ACE6}" type="datetimeFigureOut">
              <a:rPr lang="ru-RU" smtClean="0"/>
              <a:pPr/>
              <a:t>31.05.2024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348766-ECA9-4855-81E5-0F4D6B2238B8}" type="slidenum">
              <a:rPr lang="ru-RU" smtClean="0"/>
              <a:pPr/>
              <a:t>‹#›</a:t>
            </a:fld>
            <a:endParaRPr lang="ru-RU"/>
          </a:p>
        </p:txBody>
      </p:sp>
    </p:spTree>
    <p:extLst>
      <p:ext uri="{BB962C8B-B14F-4D97-AF65-F5344CB8AC3E}">
        <p14:creationId xmlns:p14="http://schemas.microsoft.com/office/powerpoint/2010/main" val="2810236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derevya-i-kustarniki.ru/jarlik/seyanc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derevya-i-kustarniki.ru/jarlik/rasteniya"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derevya-i-kustarniki.ru/jarlik/period" TargetMode="External"/><Relationship Id="rId4" Type="http://schemas.openxmlformats.org/officeDocument/2006/relationships/hyperlink" Target="http://derevya-i-kustarniki.ru/jarlik/cvetki"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derevya-i-kustarniki.ru/jarlik/rasteniya"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derevya-i-kustarniki.ru/jarlik/osobennosti"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a:bodyPr>
          <a:lstStyle/>
          <a:p>
            <a:r>
              <a:rPr lang="ru-RU" dirty="0" err="1" smtClean="0"/>
              <a:t>И.В.Мичурин</a:t>
            </a:r>
            <a:r>
              <a:rPr lang="ru-RU" dirty="0" smtClean="0"/>
              <a:t> впервые в истории селекции при выведении новых хозяйственно ценных сортов широко применял отдаленную гибридизацию. Он скрещивал между собой различные виды яблони и груши, вишню с черешней, малину с ежевикой, рябину с боярышником и т.д. и доказал, что отдаленная гибридизация имеет большое значение при выведении новых сортов растений.</a:t>
            </a:r>
          </a:p>
          <a:p>
            <a:r>
              <a:rPr lang="ru-RU" dirty="0" smtClean="0"/>
              <a:t>Путем отдаленной гибридизации </a:t>
            </a:r>
            <a:r>
              <a:rPr lang="ru-RU" dirty="0" err="1" smtClean="0"/>
              <a:t>И.В.Мичурин</a:t>
            </a:r>
            <a:r>
              <a:rPr lang="ru-RU" dirty="0" smtClean="0"/>
              <a:t> создавал новые сорта растений, сочетающие хозяйственно ценные признаки различных видов, например зимостойкость дикого вида, с высоким качеством плодом культурного сорта. Гибриды, полученные от скрещивания далеких видов, обладают большей изменчивостью и лучше приспосабливаются к новым условиям. Чем </a:t>
            </a:r>
            <a:r>
              <a:rPr lang="ru-RU" dirty="0" err="1" smtClean="0"/>
              <a:t>отдаленнее</a:t>
            </a:r>
            <a:r>
              <a:rPr lang="ru-RU" dirty="0" smtClean="0"/>
              <a:t> родство растений, взятых дли гибридизации, указывал </a:t>
            </a:r>
            <a:r>
              <a:rPr lang="ru-RU" dirty="0" err="1" smtClean="0"/>
              <a:t>И.В.Мичурин</a:t>
            </a:r>
            <a:r>
              <a:rPr lang="ru-RU" dirty="0" smtClean="0"/>
              <a:t>, тем легче и полнее </a:t>
            </a:r>
            <a:r>
              <a:rPr lang="ru-RU" dirty="0" smtClean="0">
                <a:hlinkClick r:id="rId3" tooltip="Записи, помеченные с  сеянцы"/>
              </a:rPr>
              <a:t>сеянцы,</a:t>
            </a:r>
            <a:r>
              <a:rPr lang="ru-RU" dirty="0" smtClean="0"/>
              <a:t> полученные из семян этих растений, приспособляются к условиям новой местности.</a:t>
            </a:r>
          </a:p>
          <a:p>
            <a:r>
              <a:rPr lang="ru-RU" dirty="0" smtClean="0"/>
              <a:t>Отдаленная гибридизация в работах </a:t>
            </a:r>
            <a:r>
              <a:rPr lang="ru-RU" dirty="0" err="1" smtClean="0"/>
              <a:t>И.В.Мичурина</a:t>
            </a:r>
            <a:r>
              <a:rPr lang="ru-RU" dirty="0" smtClean="0"/>
              <a:t> не была самоцелью. Скрещивание географически и </a:t>
            </a:r>
            <a:r>
              <a:rPr lang="ru-RU" dirty="0" err="1" smtClean="0"/>
              <a:t>ботанически</a:t>
            </a:r>
            <a:r>
              <a:rPr lang="ru-RU" dirty="0" smtClean="0"/>
              <a:t> отдаленных форм растений было лишь тем могучим средством, которое помогало нести исходные родительские формы из их привычной среды существования, связанной с наследственной основой. Это дает возможность получить пластичные организмы, которые можно путем соответствующего направленного воспитания уклонить в желательную для селекционера сторону, так как молодые гибридные организмы в первые годы их существования легко приспособляются к той или иной среде их обитания.</a:t>
            </a:r>
          </a:p>
          <a:p>
            <a:r>
              <a:rPr lang="ru-RU" dirty="0" smtClean="0"/>
              <a:t>Производя отбор и воспитание гибридов, полученных от скрещивания </a:t>
            </a:r>
            <a:r>
              <a:rPr lang="ru-RU" dirty="0" err="1" smtClean="0"/>
              <a:t>ботанически</a:t>
            </a:r>
            <a:r>
              <a:rPr lang="ru-RU" dirty="0" smtClean="0"/>
              <a:t> и географически отдаленных форм, </a:t>
            </a:r>
            <a:r>
              <a:rPr lang="ru-RU" dirty="0" err="1" smtClean="0"/>
              <a:t>И.В.Мичурин</a:t>
            </a:r>
            <a:r>
              <a:rPr lang="ru-RU" dirty="0" smtClean="0"/>
              <a:t> вывел ценные сорта яблони, груши, вишни, сливы, винограда и других плодовых и ягодных культур.</a:t>
            </a:r>
          </a:p>
          <a:p>
            <a:endParaRPr lang="ru-RU" dirty="0"/>
          </a:p>
        </p:txBody>
      </p:sp>
      <p:sp>
        <p:nvSpPr>
          <p:cNvPr id="4" name="Номер слайда 3"/>
          <p:cNvSpPr>
            <a:spLocks noGrp="1"/>
          </p:cNvSpPr>
          <p:nvPr>
            <p:ph type="sldNum" sz="quarter" idx="10"/>
          </p:nvPr>
        </p:nvSpPr>
        <p:spPr/>
        <p:txBody>
          <a:bodyPr/>
          <a:lstStyle/>
          <a:p>
            <a:fld id="{AB348766-ECA9-4855-81E5-0F4D6B2238B8}" type="slidenum">
              <a:rPr lang="ru-RU" smtClean="0"/>
              <a:pPr/>
              <a:t>8</a:t>
            </a:fld>
            <a:endParaRPr lang="ru-RU"/>
          </a:p>
        </p:txBody>
      </p:sp>
    </p:spTree>
    <p:extLst>
      <p:ext uri="{BB962C8B-B14F-4D97-AF65-F5344CB8AC3E}">
        <p14:creationId xmlns:p14="http://schemas.microsoft.com/office/powerpoint/2010/main" val="2598073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77500" lnSpcReduction="20000"/>
          </a:bodyPr>
          <a:lstStyle/>
          <a:p>
            <a:r>
              <a:rPr lang="ru-RU" dirty="0" err="1" smtClean="0"/>
              <a:t>И.В.Мичурин</a:t>
            </a:r>
            <a:r>
              <a:rPr lang="ru-RU" dirty="0" smtClean="0"/>
              <a:t> широко применял прививки с целью использования влияния подвоя на привой, и обратно. Метод прививок, направленных для улучшения качеств вновь выводимых сортов, </a:t>
            </a:r>
            <a:r>
              <a:rPr lang="ru-RU" dirty="0" err="1" smtClean="0"/>
              <a:t>И.В.Мичурин</a:t>
            </a:r>
            <a:r>
              <a:rPr lang="ru-RU" dirty="0" smtClean="0"/>
              <a:t> назвал </a:t>
            </a:r>
            <a:r>
              <a:rPr lang="ru-RU" b="1" dirty="0" smtClean="0"/>
              <a:t>методом ментора (воспитателя)</a:t>
            </a:r>
            <a:r>
              <a:rPr lang="ru-RU" dirty="0" smtClean="0"/>
              <a:t>. Этот метод изменения условий питания молодого гибридного сеянца является одним из действенных способов управления развитием нужных нам качеств в молодых гибридах.</a:t>
            </a:r>
          </a:p>
          <a:p>
            <a:r>
              <a:rPr lang="ru-RU" dirty="0" err="1" smtClean="0"/>
              <a:t>И.В.Мичурин</a:t>
            </a:r>
            <a:r>
              <a:rPr lang="ru-RU" dirty="0" smtClean="0"/>
              <a:t> применял метод ментора для усиления зимостойкости, изменения сроков созревания, улучшения качества плодов и т.п.</a:t>
            </a:r>
          </a:p>
          <a:p>
            <a:r>
              <a:rPr lang="ru-RU" dirty="0" smtClean="0"/>
              <a:t>Наглядным примером большой действенности метода ментора в селекционных работах может служить выведение мичуринского сорта вишни Краса севера. При выведении вишни Краса севера действие «ментора» сказалось на изменении окраски плодов </a:t>
            </a:r>
            <a:r>
              <a:rPr lang="ru-RU" dirty="0" err="1" smtClean="0"/>
              <a:t>стадийно</a:t>
            </a:r>
            <a:r>
              <a:rPr lang="ru-RU" dirty="0" smtClean="0"/>
              <a:t> молодого гибридного сеянца под воздействием подвоя обыкновенной вишни с красными плодами.</a:t>
            </a:r>
          </a:p>
          <a:p>
            <a:r>
              <a:rPr lang="ru-RU" dirty="0" smtClean="0"/>
              <a:t>Маточное дерево этого сорта, полученное от скрещивания Владимирской вишни с черешней Белая </a:t>
            </a:r>
            <a:r>
              <a:rPr lang="ru-RU" dirty="0" err="1" smtClean="0"/>
              <a:t>Винклера</a:t>
            </a:r>
            <a:r>
              <a:rPr lang="ru-RU" dirty="0" smtClean="0"/>
              <a:t>, первоначально имело плоды белой окраски. После прививки черенков, взятых с молодого гибридного дерева, на подвой обыкновенной </a:t>
            </a:r>
            <a:r>
              <a:rPr lang="ru-RU" dirty="0" err="1" smtClean="0"/>
              <a:t>красноплодной</a:t>
            </a:r>
            <a:r>
              <a:rPr lang="ru-RU" dirty="0" smtClean="0"/>
              <a:t> вишни плоды гибрида приобрели красную окраску.</a:t>
            </a:r>
          </a:p>
          <a:p>
            <a:r>
              <a:rPr lang="ru-RU" dirty="0" smtClean="0"/>
              <a:t>Метод ментора Мичурин применял также при выведении ряда новых хозяйственно ценных сортов яблони, как, например, Бельфлер-китайки, Кандиль-китайки, </a:t>
            </a:r>
            <a:r>
              <a:rPr lang="ru-RU" dirty="0" err="1" smtClean="0"/>
              <a:t>Шампанрен</a:t>
            </a:r>
            <a:r>
              <a:rPr lang="ru-RU" dirty="0" smtClean="0"/>
              <a:t>-китайки, используя в данном случае в качестве «ментора» молодого гибридного сеянца старые сорта—привои, с относительно устойчиво сложившимися свойствами</a:t>
            </a:r>
            <a:r>
              <a:rPr lang="ru-RU" b="1" dirty="0" smtClean="0"/>
              <a:t>.</a:t>
            </a:r>
            <a:endParaRPr lang="ru-RU" dirty="0" smtClean="0"/>
          </a:p>
          <a:p>
            <a:r>
              <a:rPr lang="ru-RU" dirty="0" smtClean="0"/>
              <a:t>Проследим применение метода ментора при выведении яблони сорта Бельфлер — китайка.</a:t>
            </a:r>
          </a:p>
          <a:p>
            <a:r>
              <a:rPr lang="ru-RU" dirty="0" smtClean="0"/>
              <a:t>Сорт Бельфлер-китайка получен в результате скрещивания южного, зимнего, но неморозостойкого и сравнительно малоурожайного сорта Бельфлера желтого, взятого в качестве материнского </a:t>
            </a:r>
            <a:r>
              <a:rPr lang="ru-RU" dirty="0" smtClean="0">
                <a:hlinkClick r:id="rId3" tooltip="Записи, помеченные с  растения"/>
              </a:rPr>
              <a:t>растения,</a:t>
            </a:r>
            <a:r>
              <a:rPr lang="ru-RU" dirty="0" smtClean="0"/>
              <a:t> с очень морозостойкой и урожайной китайской яблоней, взятой в качестве отцовского </a:t>
            </a:r>
            <a:r>
              <a:rPr lang="ru-RU" dirty="0" smtClean="0">
                <a:hlinkClick r:id="rId3" tooltip="Записи, помеченные с  растения"/>
              </a:rPr>
              <a:t>растения.</a:t>
            </a:r>
            <a:r>
              <a:rPr lang="ru-RU" dirty="0" smtClean="0"/>
              <a:t> </a:t>
            </a:r>
            <a:r>
              <a:rPr lang="ru-RU" dirty="0" smtClean="0">
                <a:hlinkClick r:id="rId4" tooltip="Записи, помеченные с  цветки"/>
              </a:rPr>
              <a:t>Цветки </a:t>
            </a:r>
            <a:r>
              <a:rPr lang="ru-RU" dirty="0" smtClean="0"/>
              <a:t>Бельфлера желтого были оплодотворены пыльцой китайской яблони в 1907 г.; семя взошло весной 1908 г. Первое плодоношение сеянца наступило на седьмом году после посева. Плоды первого плодоношения были летнего срока созревания (созрели они в </a:t>
            </a:r>
            <a:r>
              <a:rPr lang="ru-RU" dirty="0" smtClean="0">
                <a:hlinkClick r:id="rId5" tooltip="Записи, помеченные с  период"/>
              </a:rPr>
              <a:t>период </a:t>
            </a:r>
            <a:r>
              <a:rPr lang="ru-RU" dirty="0" smtClean="0"/>
              <a:t>между 17 и 23 августа), нележкие, средних размеров (около 150 г).</a:t>
            </a:r>
          </a:p>
          <a:p>
            <a:r>
              <a:rPr lang="ru-RU" dirty="0" smtClean="0"/>
              <a:t>С весны второго года плодоношения в роли ментора, для развития способности более позднего созревания плодов, в крону дерева гибрида были привиты копулировкой черенки настоящего Бельфлера желтого. В результате действия ментора плоды увеличились в объеме и весе, и созревание оттянулось более чем на неделю, а способность сохраняться в лежке увеличилась на целых полтора месяца.</a:t>
            </a:r>
          </a:p>
          <a:p>
            <a:r>
              <a:rPr lang="ru-RU" dirty="0" smtClean="0"/>
              <a:t>Следующей весной (в 1915 г.) </a:t>
            </a:r>
            <a:r>
              <a:rPr lang="ru-RU" dirty="0" err="1" smtClean="0"/>
              <a:t>И.В.Мичурин</a:t>
            </a:r>
            <a:r>
              <a:rPr lang="ru-RU" dirty="0" smtClean="0"/>
              <a:t> дополнительно привил в нижние ветви кроны молодого гибрида черенки и других зимних сортов яблони, в результате чего получил плоды более лежкие. Плоды Бельфлер-китайки красивые, крупные (вес около 300 г). В лежке сохраняются до декабря—января.</a:t>
            </a:r>
            <a:endParaRPr lang="ru-RU" dirty="0"/>
          </a:p>
        </p:txBody>
      </p:sp>
      <p:sp>
        <p:nvSpPr>
          <p:cNvPr id="4" name="Номер слайда 3"/>
          <p:cNvSpPr>
            <a:spLocks noGrp="1"/>
          </p:cNvSpPr>
          <p:nvPr>
            <p:ph type="sldNum" sz="quarter" idx="10"/>
          </p:nvPr>
        </p:nvSpPr>
        <p:spPr/>
        <p:txBody>
          <a:bodyPr/>
          <a:lstStyle/>
          <a:p>
            <a:fld id="{AB348766-ECA9-4855-81E5-0F4D6B2238B8}" type="slidenum">
              <a:rPr lang="ru-RU" smtClean="0"/>
              <a:pPr/>
              <a:t>13</a:t>
            </a:fld>
            <a:endParaRPr lang="ru-RU"/>
          </a:p>
        </p:txBody>
      </p:sp>
    </p:spTree>
    <p:extLst>
      <p:ext uri="{BB962C8B-B14F-4D97-AF65-F5344CB8AC3E}">
        <p14:creationId xmlns:p14="http://schemas.microsoft.com/office/powerpoint/2010/main" val="3181796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Метод «посредника» был разработан </a:t>
            </a:r>
            <a:r>
              <a:rPr lang="ru-RU" dirty="0" err="1" smtClean="0"/>
              <a:t>И.В.Мичуриным</a:t>
            </a:r>
            <a:r>
              <a:rPr lang="ru-RU" dirty="0" smtClean="0"/>
              <a:t> при выведении новых зимостойких сортов персика. В этих целях </a:t>
            </a:r>
            <a:r>
              <a:rPr lang="ru-RU" dirty="0" err="1" smtClean="0"/>
              <a:t>И.В.Мичурин</a:t>
            </a:r>
            <a:r>
              <a:rPr lang="ru-RU" dirty="0" smtClean="0"/>
              <a:t> упорно добивался получения гибридов между культурными сортами персика и зимостойким диким миндалем. Но такое скрещивание не удавалось. Тогда </a:t>
            </a:r>
            <a:r>
              <a:rPr lang="ru-RU" dirty="0" err="1" smtClean="0"/>
              <a:t>И.В.Мичурин</a:t>
            </a:r>
            <a:r>
              <a:rPr lang="ru-RU" dirty="0" smtClean="0"/>
              <a:t> произвел скрещивание сеянцев дикого, весьма зимостойкого монгольского миндаля — бобовника с диким видом персика Давида. В результате был получен новый гибрид (</a:t>
            </a:r>
            <a:r>
              <a:rPr lang="ru-RU" dirty="0" err="1" smtClean="0"/>
              <a:t>И.В.Мичурин</a:t>
            </a:r>
            <a:r>
              <a:rPr lang="ru-RU" dirty="0" smtClean="0"/>
              <a:t> назвал его «Посредником»), отличающийся зимостойкостью и уже значительно легче скрещивающийся с культурными сортами персика.</a:t>
            </a:r>
          </a:p>
          <a:p>
            <a:r>
              <a:rPr lang="ru-RU" dirty="0" smtClean="0"/>
              <a:t>Метод «посредника» имеет большое значение при выведении (с помощью отдаленной гибридизации) новых сортов </a:t>
            </a:r>
            <a:r>
              <a:rPr lang="ru-RU" dirty="0" err="1" smtClean="0"/>
              <a:t>плодовоягодных</a:t>
            </a:r>
            <a:r>
              <a:rPr lang="ru-RU" dirty="0" smtClean="0"/>
              <a:t>, овощ­ных и других сельскохозяйственных растений, когда обычное прямое скрещивание между далекими видами не удается.</a:t>
            </a:r>
          </a:p>
          <a:p>
            <a:endParaRPr lang="ru-RU" dirty="0"/>
          </a:p>
        </p:txBody>
      </p:sp>
      <p:sp>
        <p:nvSpPr>
          <p:cNvPr id="4" name="Номер слайда 3"/>
          <p:cNvSpPr>
            <a:spLocks noGrp="1"/>
          </p:cNvSpPr>
          <p:nvPr>
            <p:ph type="sldNum" sz="quarter" idx="10"/>
          </p:nvPr>
        </p:nvSpPr>
        <p:spPr/>
        <p:txBody>
          <a:bodyPr/>
          <a:lstStyle/>
          <a:p>
            <a:fld id="{AB348766-ECA9-4855-81E5-0F4D6B2238B8}" type="slidenum">
              <a:rPr lang="ru-RU" smtClean="0"/>
              <a:pPr/>
              <a:t>22</a:t>
            </a:fld>
            <a:endParaRPr lang="ru-RU"/>
          </a:p>
        </p:txBody>
      </p:sp>
    </p:spTree>
    <p:extLst>
      <p:ext uri="{BB962C8B-B14F-4D97-AF65-F5344CB8AC3E}">
        <p14:creationId xmlns:p14="http://schemas.microsoft.com/office/powerpoint/2010/main" val="1347781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Для облегчения скрещивания между собой далеких видов растений </a:t>
            </a:r>
            <a:r>
              <a:rPr lang="ru-RU" dirty="0" err="1" smtClean="0"/>
              <a:t>И.В.Мичурин</a:t>
            </a:r>
            <a:r>
              <a:rPr lang="ru-RU" dirty="0" smtClean="0"/>
              <a:t> производил опыление цветков материнского </a:t>
            </a:r>
            <a:r>
              <a:rPr lang="ru-RU" dirty="0" smtClean="0">
                <a:hlinkClick r:id="rId3" tooltip="Записи, помеченные с  растения"/>
              </a:rPr>
              <a:t>растения </a:t>
            </a:r>
            <a:r>
              <a:rPr lang="ru-RU" dirty="0" smtClean="0"/>
              <a:t>смесью пыльцы различных сортов и видов растений. Или же добавлял к пыльце мужского производителя небольшое количество пыльцы материнского производителя.</a:t>
            </a:r>
          </a:p>
          <a:p>
            <a:r>
              <a:rPr lang="ru-RU" dirty="0" smtClean="0"/>
              <a:t>«В заведомо трудных межвидовых скрещиваниях я нередко достигал успеха очень небольшой примесью пыльцы материнского производителя к пыльце мужского производителя, что, по моему мнению, способствовало лучшему раздражению маточных рылец пестиков, в </a:t>
            </a:r>
            <a:r>
              <a:rPr lang="ru-RU" dirty="0" smtClean="0">
                <a:hlinkClick r:id="rId4" tooltip="Записи, помеченные с  особенности"/>
              </a:rPr>
              <a:t>особенности,</a:t>
            </a:r>
            <a:r>
              <a:rPr lang="ru-RU" dirty="0" smtClean="0"/>
              <a:t> если рыльце несколько сложного строения, а не одно, как это у косточковых видов плодовых растений» (</a:t>
            </a:r>
            <a:r>
              <a:rPr lang="ru-RU" dirty="0" err="1" smtClean="0"/>
              <a:t>И.В.Мичурин</a:t>
            </a:r>
            <a:r>
              <a:rPr lang="ru-RU" dirty="0" smtClean="0"/>
              <a:t>).</a:t>
            </a:r>
          </a:p>
          <a:p>
            <a:endParaRPr lang="ru-RU" dirty="0"/>
          </a:p>
        </p:txBody>
      </p:sp>
      <p:sp>
        <p:nvSpPr>
          <p:cNvPr id="4" name="Номер слайда 3"/>
          <p:cNvSpPr>
            <a:spLocks noGrp="1"/>
          </p:cNvSpPr>
          <p:nvPr>
            <p:ph type="sldNum" sz="quarter" idx="10"/>
          </p:nvPr>
        </p:nvSpPr>
        <p:spPr/>
        <p:txBody>
          <a:bodyPr/>
          <a:lstStyle/>
          <a:p>
            <a:fld id="{AB348766-ECA9-4855-81E5-0F4D6B2238B8}" type="slidenum">
              <a:rPr lang="ru-RU" smtClean="0"/>
              <a:pPr/>
              <a:t>25</a:t>
            </a:fld>
            <a:endParaRPr lang="ru-RU"/>
          </a:p>
        </p:txBody>
      </p:sp>
    </p:spTree>
    <p:extLst>
      <p:ext uri="{BB962C8B-B14F-4D97-AF65-F5344CB8AC3E}">
        <p14:creationId xmlns:p14="http://schemas.microsoft.com/office/powerpoint/2010/main" val="1213130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20" name="Нижний колонтитул 19"/>
          <p:cNvSpPr>
            <a:spLocks noGrp="1"/>
          </p:cNvSpPr>
          <p:nvPr>
            <p:ph type="ftr" sz="quarter" idx="11"/>
          </p:nvPr>
        </p:nvSpPr>
        <p:spPr/>
        <p:txBody>
          <a:bodyPr/>
          <a:lstStyle/>
          <a:p>
            <a:endParaRPr lang="ru-RU"/>
          </a:p>
        </p:txBody>
      </p:sp>
      <p:sp>
        <p:nvSpPr>
          <p:cNvPr id="10" name="Номер слайда 9"/>
          <p:cNvSpPr>
            <a:spLocks noGrp="1"/>
          </p:cNvSpPr>
          <p:nvPr>
            <p:ph type="sldNum" sz="quarter" idx="12"/>
          </p:nvPr>
        </p:nvSpPr>
        <p:spPr/>
        <p:txBody>
          <a:bodyPr/>
          <a:lstStyle/>
          <a:p>
            <a:fld id="{A360013A-BC3F-4691-8A8B-4BEDA29431B2}"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transition spd="med">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7E0A93A5-1522-44EE-9439-FEF688346C82}" type="slidenum">
              <a:rPr lang="ru-RU"/>
              <a:pPr>
                <a:defRPr/>
              </a:pPr>
              <a:t>‹#›</a:t>
            </a:fld>
            <a:endParaRPr lang="ru-RU"/>
          </a:p>
        </p:txBody>
      </p:sp>
    </p:spTree>
  </p:cSld>
  <p:clrMapOvr>
    <a:masterClrMapping/>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60013A-BC3F-4691-8A8B-4BEDA29431B2}"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transition spd="med">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Дата 1"/>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360013A-BC3F-4691-8A8B-4BEDA29431B2}"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spd="med">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60013A-BC3F-4691-8A8B-4BEDA29431B2}" type="slidenum">
              <a:rPr lang="ru-RU" smtClean="0"/>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E276972D-3FFC-4F95-BD0B-55157FE6D6DF}" type="datetimeFigureOut">
              <a:rPr lang="ru-RU" smtClean="0"/>
              <a:pPr/>
              <a:t>31.05.2024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60013A-BC3F-4691-8A8B-4BEDA29431B2}"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transition spd="med">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276972D-3FFC-4F95-BD0B-55157FE6D6DF}" type="datetimeFigureOut">
              <a:rPr lang="ru-RU" smtClean="0"/>
              <a:pPr/>
              <a:t>31.05.2024</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360013A-BC3F-4691-8A8B-4BEDA29431B2}"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ransition spd="med">
    <p:push dir="u"/>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hyperlink" Target="http://ru.wikipedia.org/wiki/1935_%D0%B3%D0%BE%D0%B4" TargetMode="External"/><Relationship Id="rId13" Type="http://schemas.openxmlformats.org/officeDocument/2006/relationships/hyperlink" Target="http://ru.wikipedia.org/wiki/%D0%91%D0%BE%D1%82%D0%B0%D0%BD%D0%B8%D0%BA%D0%B0" TargetMode="External"/><Relationship Id="rId3" Type="http://schemas.openxmlformats.org/officeDocument/2006/relationships/hyperlink" Target="http://ru.wikipedia.org/wiki/1855_%D0%B3%D0%BE%D0%B4" TargetMode="External"/><Relationship Id="rId7" Type="http://schemas.openxmlformats.org/officeDocument/2006/relationships/hyperlink" Target="http://ru.wikipedia.org/wiki/7_%D0%B8%D1%8E%D0%BD%D1%8F" TargetMode="External"/><Relationship Id="rId12" Type="http://schemas.openxmlformats.org/officeDocument/2006/relationships/hyperlink" Target="http://ru.wikipedia.org/wiki/%D0%91%D0%B8%D0%BE%D0%BB%D0%BE%D0%B3%D0%B8%D1%8F" TargetMode="External"/><Relationship Id="rId2" Type="http://schemas.openxmlformats.org/officeDocument/2006/relationships/hyperlink" Target="http://ru.wikipedia.org/wiki/27_%D0%BE%D0%BA%D1%82%D1%8F%D0%B1%D1%80%D1%8F" TargetMode="External"/><Relationship Id="rId1" Type="http://schemas.openxmlformats.org/officeDocument/2006/relationships/slideLayout" Target="../slideLayouts/slideLayout2.xml"/><Relationship Id="rId6" Type="http://schemas.openxmlformats.org/officeDocument/2006/relationships/hyperlink" Target="http://ru.wikipedia.org/wiki/%D0%A0%D1%8F%D0%B7%D0%B0%D0%BD%D1%81%D0%BA%D0%B0%D1%8F_%D0%B3%D1%83%D0%B1%D0%B5%D1%80%D0%BD%D0%B8%D1%8F" TargetMode="External"/><Relationship Id="rId11" Type="http://schemas.openxmlformats.org/officeDocument/2006/relationships/hyperlink" Target="http://ru.wikipedia.org/wiki/%D0%A1%D0%BE%D1%8E%D0%B7_%D0%A1%D0%BE%D0%B2%D0%B5%D1%82%D1%81%D0%BA%D0%B8%D1%85_%D0%A1%D0%BE%D1%86%D0%B8%D0%B0%D0%BB%D0%B8%D1%81%D1%82%D0%B8%D1%87%D0%B5%D1%81%D0%BA%D0%B8%D1%85_%D0%A0%D0%B5%D1%81%D0%BF%D1%83%D0%B1%D0%BB%D0%B8%D0%BA" TargetMode="External"/><Relationship Id="rId5" Type="http://schemas.openxmlformats.org/officeDocument/2006/relationships/hyperlink" Target="http://ru.wikipedia.org/wiki/%D0%9F%D1%80%D0%BE%D0%BD%D1%81%D0%BA%D0%B8%D0%B9_%D1%83%D0%B5%D0%B7%D0%B4" TargetMode="External"/><Relationship Id="rId10" Type="http://schemas.openxmlformats.org/officeDocument/2006/relationships/hyperlink" Target="http://ru.wikipedia.org/wiki/%D0%A0%D0%BE%D1%81%D1%81%D0%B8%D0%B9%D1%81%D0%BA%D0%B0%D1%8F_%D0%B8%D0%BC%D0%BF%D0%B5%D1%80%D0%B8%D1%8F" TargetMode="External"/><Relationship Id="rId4" Type="http://schemas.openxmlformats.org/officeDocument/2006/relationships/hyperlink" Target="http://ru.wikipedia.org/w/index.php?title=%D0%9C%D0%B8%D1%87%D1%83%D1%80%D0%BE%D0%B2%D0%BA%D0%B0&amp;action=edit&amp;redlink=1" TargetMode="External"/><Relationship Id="rId9" Type="http://schemas.openxmlformats.org/officeDocument/2006/relationships/hyperlink" Target="http://ru.wikipedia.org/wiki/%D0%9C%D0%B8%D1%87%D1%83%D1%80%D0%B8%D0%BD%D1%81%D0%BA"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63688" y="620688"/>
            <a:ext cx="6480720" cy="1368152"/>
          </a:xfrm>
        </p:spPr>
        <p:txBody>
          <a:bodyPr>
            <a:normAutofit/>
          </a:bodyPr>
          <a:lstStyle/>
          <a:p>
            <a:pPr algn="ctr"/>
            <a:r>
              <a:rPr lang="ru-RU" sz="2800" dirty="0" smtClean="0">
                <a:latin typeface="Arial" panose="020B0604020202020204" pitchFamily="34" charset="0"/>
                <a:cs typeface="Arial" panose="020B0604020202020204" pitchFamily="34" charset="0"/>
              </a:rPr>
              <a:t>Методы </a:t>
            </a:r>
            <a:r>
              <a:rPr lang="ru-RU" sz="2800" dirty="0" smtClean="0">
                <a:latin typeface="Arial" panose="020B0604020202020204" pitchFamily="34" charset="0"/>
                <a:cs typeface="Arial" panose="020B0604020202020204" pitchFamily="34" charset="0"/>
              </a:rPr>
              <a:t>селекционной </a:t>
            </a:r>
            <a:r>
              <a:rPr lang="ru-RU" sz="2800" dirty="0" smtClean="0">
                <a:latin typeface="Arial" panose="020B0604020202020204" pitchFamily="34" charset="0"/>
                <a:cs typeface="Arial" panose="020B0604020202020204" pitchFamily="34" charset="0"/>
              </a:rPr>
              <a:t>работы </a:t>
            </a:r>
            <a:br>
              <a:rPr lang="ru-RU" sz="2800" dirty="0" smtClean="0">
                <a:latin typeface="Arial" panose="020B0604020202020204" pitchFamily="34" charset="0"/>
                <a:cs typeface="Arial" panose="020B0604020202020204" pitchFamily="34" charset="0"/>
              </a:rPr>
            </a:br>
            <a:r>
              <a:rPr lang="ru-RU" sz="2800" dirty="0" smtClean="0">
                <a:latin typeface="Arial" panose="020B0604020202020204" pitchFamily="34" charset="0"/>
                <a:cs typeface="Arial" panose="020B0604020202020204" pitchFamily="34" charset="0"/>
              </a:rPr>
              <a:t>Ивана </a:t>
            </a:r>
            <a:r>
              <a:rPr lang="ru-RU" sz="2800" dirty="0" smtClean="0">
                <a:latin typeface="Arial" panose="020B0604020202020204" pitchFamily="34" charset="0"/>
                <a:cs typeface="Arial" panose="020B0604020202020204" pitchFamily="34" charset="0"/>
              </a:rPr>
              <a:t>Владимировича Мичурина</a:t>
            </a:r>
            <a:endParaRPr lang="ru-RU" sz="2800" dirty="0">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5148064" y="4869160"/>
            <a:ext cx="3600400" cy="1634480"/>
          </a:xfrm>
        </p:spPr>
        <p:txBody>
          <a:bodyPr>
            <a:normAutofit/>
          </a:bodyPr>
          <a:lstStyle/>
          <a:p>
            <a:pPr algn="r"/>
            <a:r>
              <a:rPr lang="ru-RU" sz="1900" dirty="0" smtClean="0"/>
              <a:t>Дмитриева Марина Тигриевна, учитель биологии </a:t>
            </a:r>
          </a:p>
          <a:p>
            <a:pPr algn="r"/>
            <a:r>
              <a:rPr lang="ru-RU" sz="1900" dirty="0" smtClean="0"/>
              <a:t>ГБОУ Школа № 1353</a:t>
            </a:r>
            <a:endParaRPr lang="ru-RU" dirty="0"/>
          </a:p>
        </p:txBody>
      </p:sp>
      <p:pic>
        <p:nvPicPr>
          <p:cNvPr id="1026" name="Picture 2" descr="http://im1-tub-ru.yandex.net/i?id=457412265-52-72&amp;n=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2564904"/>
            <a:ext cx="2051375" cy="2675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7" descr="рябина дес"/>
          <p:cNvPicPr>
            <a:picLocks noGrp="1" noChangeAspect="1" noChangeArrowheads="1"/>
          </p:cNvPicPr>
          <p:nvPr>
            <p:ph sz="half" idx="1"/>
          </p:nvPr>
        </p:nvPicPr>
        <p:blipFill>
          <a:blip r:embed="rId2" cstate="print">
            <a:lum contrast="6000"/>
          </a:blip>
          <a:srcRect/>
          <a:stretch>
            <a:fillRect/>
          </a:stretch>
        </p:blipFill>
        <p:spPr>
          <a:xfrm>
            <a:off x="1907704" y="692696"/>
            <a:ext cx="6032409" cy="4176762"/>
          </a:xfrm>
          <a:noFill/>
        </p:spPr>
      </p:pic>
      <p:sp>
        <p:nvSpPr>
          <p:cNvPr id="31748" name="Text Box 9"/>
          <p:cNvSpPr txBox="1">
            <a:spLocks noChangeArrowheads="1"/>
          </p:cNvSpPr>
          <p:nvPr/>
        </p:nvSpPr>
        <p:spPr bwMode="auto">
          <a:xfrm>
            <a:off x="1403648" y="5085184"/>
            <a:ext cx="7200726" cy="646331"/>
          </a:xfrm>
          <a:prstGeom prst="rect">
            <a:avLst/>
          </a:prstGeom>
          <a:noFill/>
          <a:ln w="9525">
            <a:noFill/>
            <a:miter lim="800000"/>
            <a:headEnd/>
            <a:tailEnd/>
          </a:ln>
        </p:spPr>
        <p:txBody>
          <a:bodyPr wrap="square">
            <a:spAutoFit/>
          </a:bodyPr>
          <a:lstStyle/>
          <a:p>
            <a:pPr>
              <a:spcBef>
                <a:spcPct val="50000"/>
              </a:spcBef>
            </a:pPr>
            <a:r>
              <a:rPr lang="ru-RU" u="sng" dirty="0">
                <a:solidFill>
                  <a:srgbClr val="CC0000"/>
                </a:solidFill>
              </a:rPr>
              <a:t>Рябина Мичуринская десертная.</a:t>
            </a:r>
            <a:r>
              <a:rPr lang="ru-RU" dirty="0">
                <a:solidFill>
                  <a:srgbClr val="CC0000"/>
                </a:solidFill>
              </a:rPr>
              <a:t> </a:t>
            </a:r>
            <a:r>
              <a:rPr lang="ru-RU" sz="1800" dirty="0"/>
              <a:t>Лучший сорт по вкусовым качествам. Получен от скрещивания рябины Ликерной с мушмулой.</a:t>
            </a:r>
            <a:endParaRPr lang="ru-RU" dirty="0">
              <a:solidFill>
                <a:srgbClr val="CC0000"/>
              </a:solidFill>
            </a:endParaRPr>
          </a:p>
        </p:txBody>
      </p:sp>
    </p:spTree>
  </p:cSld>
  <p:clrMapOvr>
    <a:masterClrMapping/>
  </p:clrMapOvr>
  <p:transition spd="med">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320"/>
            <a:ext cx="8964488" cy="1143000"/>
          </a:xfrm>
        </p:spPr>
        <p:txBody>
          <a:bodyPr>
            <a:normAutofit fontScale="90000"/>
          </a:bodyPr>
          <a:lstStyle/>
          <a:p>
            <a:pPr algn="ctr"/>
            <a:r>
              <a:rPr lang="ru-RU" dirty="0" smtClean="0"/>
              <a:t>Географически отдалённая гибридизация</a:t>
            </a:r>
            <a:endParaRPr lang="ru-RU" dirty="0"/>
          </a:p>
        </p:txBody>
      </p:sp>
      <p:pic>
        <p:nvPicPr>
          <p:cNvPr id="3" name="Содержимое 5" descr="034_bere_zim_1200.jpg"/>
          <p:cNvPicPr>
            <a:picLocks noChangeAspect="1"/>
          </p:cNvPicPr>
          <p:nvPr/>
        </p:nvPicPr>
        <p:blipFill>
          <a:blip r:embed="rId2" cstate="print"/>
          <a:stretch>
            <a:fillRect/>
          </a:stretch>
        </p:blipFill>
        <p:spPr>
          <a:xfrm>
            <a:off x="0" y="1412776"/>
            <a:ext cx="5732763" cy="4141921"/>
          </a:xfrm>
          <a:prstGeom prst="rect">
            <a:avLst/>
          </a:prstGeom>
        </p:spPr>
      </p:pic>
      <p:pic>
        <p:nvPicPr>
          <p:cNvPr id="4" name="Picture 10" descr="бере"/>
          <p:cNvPicPr>
            <a:picLocks noChangeAspect="1" noChangeArrowheads="1"/>
          </p:cNvPicPr>
          <p:nvPr/>
        </p:nvPicPr>
        <p:blipFill>
          <a:blip r:embed="rId3" cstate="print"/>
          <a:stretch>
            <a:fillRect/>
          </a:stretch>
        </p:blipFill>
        <p:spPr>
          <a:xfrm>
            <a:off x="5150010" y="3981271"/>
            <a:ext cx="3993990" cy="2876729"/>
          </a:xfrm>
          <a:prstGeom prst="rect">
            <a:avLst/>
          </a:prstGeom>
          <a:noFill/>
        </p:spPr>
      </p:pic>
    </p:spTree>
  </p:cSld>
  <p:clrMapOvr>
    <a:masterClrMapping/>
  </p:clrMapOvr>
  <p:transition spd="med">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0" descr="слива ренклод"/>
          <p:cNvPicPr>
            <a:picLocks noGrp="1" noChangeAspect="1" noChangeArrowheads="1"/>
          </p:cNvPicPr>
          <p:nvPr>
            <p:ph sz="quarter" idx="1"/>
          </p:nvPr>
        </p:nvPicPr>
        <p:blipFill>
          <a:blip r:embed="rId2" cstate="print">
            <a:lum contrast="6000"/>
          </a:blip>
          <a:srcRect/>
          <a:stretch>
            <a:fillRect/>
          </a:stretch>
        </p:blipFill>
        <p:spPr>
          <a:xfrm>
            <a:off x="4427538" y="260350"/>
            <a:ext cx="4381500" cy="3105150"/>
          </a:xfrm>
          <a:noFill/>
        </p:spPr>
      </p:pic>
      <p:pic>
        <p:nvPicPr>
          <p:cNvPr id="30723" name="Picture 11" descr="чернослив козловский"/>
          <p:cNvPicPr>
            <a:picLocks noGrp="1" noChangeAspect="1" noChangeArrowheads="1"/>
          </p:cNvPicPr>
          <p:nvPr>
            <p:ph sz="quarter" idx="2"/>
          </p:nvPr>
        </p:nvPicPr>
        <p:blipFill>
          <a:blip r:embed="rId3" cstate="print">
            <a:lum contrast="6000"/>
          </a:blip>
          <a:srcRect/>
          <a:stretch>
            <a:fillRect/>
          </a:stretch>
        </p:blipFill>
        <p:spPr>
          <a:xfrm>
            <a:off x="395288" y="3430588"/>
            <a:ext cx="4537075" cy="3049587"/>
          </a:xfrm>
          <a:noFill/>
        </p:spPr>
      </p:pic>
      <p:sp>
        <p:nvSpPr>
          <p:cNvPr id="30724" name="Text Box 15"/>
          <p:cNvSpPr txBox="1">
            <a:spLocks noChangeArrowheads="1"/>
          </p:cNvSpPr>
          <p:nvPr/>
        </p:nvSpPr>
        <p:spPr bwMode="auto">
          <a:xfrm>
            <a:off x="250825" y="188913"/>
            <a:ext cx="4033838" cy="366712"/>
          </a:xfrm>
          <a:prstGeom prst="rect">
            <a:avLst/>
          </a:prstGeom>
          <a:noFill/>
          <a:ln w="9525">
            <a:noFill/>
            <a:miter lim="800000"/>
            <a:headEnd/>
            <a:tailEnd/>
          </a:ln>
        </p:spPr>
        <p:txBody>
          <a:bodyPr>
            <a:spAutoFit/>
          </a:bodyPr>
          <a:lstStyle/>
          <a:p>
            <a:pPr>
              <a:spcBef>
                <a:spcPct val="50000"/>
              </a:spcBef>
            </a:pPr>
            <a:endParaRPr lang="ru-RU" sz="1800" b="1"/>
          </a:p>
        </p:txBody>
      </p:sp>
      <p:sp>
        <p:nvSpPr>
          <p:cNvPr id="30725" name="Text Box 16"/>
          <p:cNvSpPr txBox="1">
            <a:spLocks noChangeArrowheads="1"/>
          </p:cNvSpPr>
          <p:nvPr/>
        </p:nvSpPr>
        <p:spPr bwMode="auto">
          <a:xfrm>
            <a:off x="250825" y="188913"/>
            <a:ext cx="4176713" cy="1220787"/>
          </a:xfrm>
          <a:prstGeom prst="rect">
            <a:avLst/>
          </a:prstGeom>
          <a:noFill/>
          <a:ln w="9525">
            <a:noFill/>
            <a:miter lim="800000"/>
            <a:headEnd/>
            <a:tailEnd/>
          </a:ln>
        </p:spPr>
        <p:txBody>
          <a:bodyPr>
            <a:spAutoFit/>
          </a:bodyPr>
          <a:lstStyle/>
          <a:p>
            <a:pPr>
              <a:spcBef>
                <a:spcPct val="50000"/>
              </a:spcBef>
            </a:pPr>
            <a:r>
              <a:rPr lang="ru-RU" u="sng">
                <a:solidFill>
                  <a:srgbClr val="000099"/>
                </a:solidFill>
              </a:rPr>
              <a:t>Слива Ренклод реформа</a:t>
            </a:r>
            <a:r>
              <a:rPr lang="ru-RU" sz="1800"/>
              <a:t> (справа). Получена путем гибридизации Ренклода зеленого (слева вверху) и тернослива (внизу)</a:t>
            </a:r>
          </a:p>
        </p:txBody>
      </p:sp>
      <p:sp>
        <p:nvSpPr>
          <p:cNvPr id="30726" name="Text Box 17"/>
          <p:cNvSpPr txBox="1">
            <a:spLocks noChangeArrowheads="1"/>
          </p:cNvSpPr>
          <p:nvPr/>
        </p:nvSpPr>
        <p:spPr bwMode="auto">
          <a:xfrm>
            <a:off x="5076825" y="4437063"/>
            <a:ext cx="3743325" cy="1220787"/>
          </a:xfrm>
          <a:prstGeom prst="rect">
            <a:avLst/>
          </a:prstGeom>
          <a:noFill/>
          <a:ln w="9525">
            <a:noFill/>
            <a:miter lim="800000"/>
            <a:headEnd/>
            <a:tailEnd/>
          </a:ln>
        </p:spPr>
        <p:txBody>
          <a:bodyPr>
            <a:spAutoFit/>
          </a:bodyPr>
          <a:lstStyle/>
          <a:p>
            <a:pPr>
              <a:spcBef>
                <a:spcPct val="50000"/>
              </a:spcBef>
            </a:pPr>
            <a:r>
              <a:rPr lang="ru-RU" u="sng">
                <a:solidFill>
                  <a:srgbClr val="000099"/>
                </a:solidFill>
              </a:rPr>
              <a:t>Чернослив Козловский</a:t>
            </a:r>
            <a:r>
              <a:rPr lang="ru-RU">
                <a:solidFill>
                  <a:srgbClr val="000099"/>
                </a:solidFill>
              </a:rPr>
              <a:t>.</a:t>
            </a:r>
            <a:r>
              <a:rPr lang="ru-RU"/>
              <a:t>          </a:t>
            </a:r>
            <a:r>
              <a:rPr lang="ru-RU" sz="1800"/>
              <a:t>Получен путем гибридизации терносливы и венгерки Анна Шпет</a:t>
            </a:r>
            <a:endParaRPr lang="ru-RU" sz="1800">
              <a:solidFill>
                <a:srgbClr val="000099"/>
              </a:solidFill>
            </a:endParaRPr>
          </a:p>
        </p:txBody>
      </p:sp>
    </p:spTree>
  </p:cSld>
  <p:clrMapOvr>
    <a:masterClrMapping/>
  </p:clrMapOvr>
  <p:transition spd="med">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2852"/>
            <a:ext cx="9144000" cy="1274786"/>
          </a:xfrm>
        </p:spPr>
        <p:txBody>
          <a:bodyPr>
            <a:noAutofit/>
          </a:bodyPr>
          <a:lstStyle/>
          <a:p>
            <a:pPr algn="ctr"/>
            <a:r>
              <a:rPr lang="ru-RU" sz="4000" dirty="0" smtClean="0"/>
              <a:t>Метод ментора</a:t>
            </a:r>
            <a:endParaRPr lang="ru-RU" sz="4000" dirty="0"/>
          </a:p>
        </p:txBody>
      </p:sp>
      <p:sp>
        <p:nvSpPr>
          <p:cNvPr id="3" name="Содержимое 2"/>
          <p:cNvSpPr>
            <a:spLocks noGrp="1"/>
          </p:cNvSpPr>
          <p:nvPr>
            <p:ph idx="1"/>
          </p:nvPr>
        </p:nvSpPr>
        <p:spPr>
          <a:xfrm>
            <a:off x="899592" y="1340768"/>
            <a:ext cx="3384376" cy="5374379"/>
          </a:xfrm>
        </p:spPr>
        <p:txBody>
          <a:bodyPr/>
          <a:lstStyle/>
          <a:p>
            <a:pPr algn="just"/>
            <a:r>
              <a:rPr lang="ru-RU" sz="1800" dirty="0" smtClean="0"/>
              <a:t>С помощью </a:t>
            </a:r>
            <a:r>
              <a:rPr lang="ru-RU" sz="1800" i="1" u="sng" dirty="0" smtClean="0">
                <a:effectLst>
                  <a:outerShdw blurRad="38100" dist="38100" dir="2700000" algn="tl">
                    <a:srgbClr val="000000">
                      <a:alpha val="43137"/>
                    </a:srgbClr>
                  </a:outerShdw>
                </a:effectLst>
              </a:rPr>
              <a:t>метода ментора </a:t>
            </a:r>
            <a:r>
              <a:rPr lang="ru-RU" sz="1800" dirty="0" smtClean="0"/>
              <a:t>И.В. Мичурин добивался изменения свойств гибрида в нужную сторону. </a:t>
            </a:r>
          </a:p>
          <a:p>
            <a:pPr algn="just"/>
            <a:r>
              <a:rPr lang="ru-RU" sz="1800" dirty="0" smtClean="0"/>
              <a:t>Например, если у гибрида нужно было улучшить вкусовые качества, в его крону прививались черенки с родительского организма, имеющего хорошие вкусовые качества, или гибридное растение прививали на подвой, в сторону которого нужно было изменить качества гибрида. </a:t>
            </a:r>
          </a:p>
          <a:p>
            <a:endParaRPr lang="ru-RU" sz="1800" dirty="0"/>
          </a:p>
        </p:txBody>
      </p:sp>
      <p:pic>
        <p:nvPicPr>
          <p:cNvPr id="4" name="Рисунок 3" descr="040_mentor_500.jpg"/>
          <p:cNvPicPr>
            <a:picLocks noChangeAspect="1"/>
          </p:cNvPicPr>
          <p:nvPr/>
        </p:nvPicPr>
        <p:blipFill>
          <a:blip r:embed="rId3" cstate="print"/>
          <a:stretch>
            <a:fillRect/>
          </a:stretch>
        </p:blipFill>
        <p:spPr>
          <a:xfrm>
            <a:off x="4485577" y="1196752"/>
            <a:ext cx="4092621" cy="5328592"/>
          </a:xfrm>
          <a:prstGeom prst="rect">
            <a:avLst/>
          </a:prstGeom>
          <a:ln>
            <a:noFill/>
          </a:ln>
          <a:effectLst>
            <a:outerShdw blurRad="190500" algn="tl" rotWithShape="0">
              <a:srgbClr val="000000">
                <a:alpha val="70000"/>
              </a:srgbClr>
            </a:outerShdw>
          </a:effectLst>
        </p:spPr>
      </p:pic>
    </p:spTree>
  </p:cSld>
  <p:clrMapOvr>
    <a:masterClrMapping/>
  </p:clrMapOvr>
  <p:transition spd="med">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476672"/>
            <a:ext cx="7458032" cy="5771728"/>
          </a:xfrm>
        </p:spPr>
        <p:txBody>
          <a:bodyPr>
            <a:normAutofit fontScale="47500" lnSpcReduction="20000"/>
          </a:bodyPr>
          <a:lstStyle/>
          <a:p>
            <a:r>
              <a:rPr lang="ru-RU" b="1" dirty="0" smtClean="0">
                <a:solidFill>
                  <a:srgbClr val="202122"/>
                </a:solidFill>
                <a:latin typeface="Arial" panose="020B0604020202020204" pitchFamily="34" charset="0"/>
              </a:rPr>
              <a:t>Метод ментора</a:t>
            </a:r>
            <a:r>
              <a:rPr lang="ru-RU" dirty="0" smtClean="0">
                <a:solidFill>
                  <a:srgbClr val="202122"/>
                </a:solidFill>
                <a:latin typeface="Arial" panose="020B0604020202020204" pitchFamily="34" charset="0"/>
              </a:rPr>
              <a:t> — способ направленного развития («воспитания») </a:t>
            </a:r>
            <a:r>
              <a:rPr lang="ru-RU" dirty="0" smtClean="0">
                <a:latin typeface="Arial" panose="020B0604020202020204" pitchFamily="34" charset="0"/>
              </a:rPr>
              <a:t>молодых гибридных растений при их прививке на другой </a:t>
            </a:r>
            <a:r>
              <a:rPr lang="ru-RU" dirty="0" smtClean="0">
                <a:latin typeface="Arial" panose="020B0604020202020204" pitchFamily="34" charset="0"/>
              </a:rPr>
              <a:t>сорт, разработанный</a:t>
            </a:r>
            <a:r>
              <a:rPr lang="ru-RU" dirty="0" smtClean="0">
                <a:latin typeface="Arial" panose="020B0604020202020204" pitchFamily="34" charset="0"/>
              </a:rPr>
              <a:t> И. В. Мичуриным. </a:t>
            </a:r>
          </a:p>
          <a:p>
            <a:r>
              <a:rPr lang="ru-RU" dirty="0" smtClean="0">
                <a:solidFill>
                  <a:srgbClr val="202122"/>
                </a:solidFill>
                <a:latin typeface="Arial" panose="020B0604020202020204" pitchFamily="34" charset="0"/>
              </a:rPr>
              <a:t>Метод основан на воздействии растения-воспитателя (ментора) одного сорта на растение другого сорта после прививки.</a:t>
            </a:r>
          </a:p>
          <a:p>
            <a:r>
              <a:rPr lang="ru-RU" dirty="0" smtClean="0">
                <a:solidFill>
                  <a:srgbClr val="FF0000"/>
                </a:solidFill>
                <a:latin typeface="Arial" panose="020B0604020202020204" pitchFamily="34" charset="0"/>
              </a:rPr>
              <a:t>При </a:t>
            </a:r>
            <a:r>
              <a:rPr lang="ru-RU" dirty="0">
                <a:solidFill>
                  <a:srgbClr val="FF0000"/>
                </a:solidFill>
                <a:latin typeface="Arial" panose="020B0604020202020204" pitchFamily="34" charset="0"/>
              </a:rPr>
              <a:t>использовании </a:t>
            </a:r>
            <a:r>
              <a:rPr lang="ru-RU" i="1" dirty="0">
                <a:solidFill>
                  <a:srgbClr val="FF0000"/>
                </a:solidFill>
                <a:latin typeface="Arial" panose="020B0604020202020204" pitchFamily="34" charset="0"/>
              </a:rPr>
              <a:t>метода ментора</a:t>
            </a:r>
            <a:r>
              <a:rPr lang="ru-RU" dirty="0">
                <a:solidFill>
                  <a:srgbClr val="FF0000"/>
                </a:solidFill>
                <a:latin typeface="Arial" panose="020B0604020202020204" pitchFamily="34" charset="0"/>
              </a:rPr>
              <a:t> Мичурин наблюдал глубокое формирующее влияние различных веществ уже сложившегося сорта растения на гибридный развивающийся организм.</a:t>
            </a:r>
          </a:p>
          <a:p>
            <a:r>
              <a:rPr lang="ru-RU" i="1" dirty="0">
                <a:solidFill>
                  <a:srgbClr val="FF0000"/>
                </a:solidFill>
                <a:latin typeface="Arial" panose="020B0604020202020204" pitchFamily="34" charset="0"/>
              </a:rPr>
              <a:t>Метод ментора</a:t>
            </a:r>
            <a:r>
              <a:rPr lang="ru-RU" dirty="0">
                <a:solidFill>
                  <a:srgbClr val="FF0000"/>
                </a:solidFill>
                <a:latin typeface="Arial" panose="020B0604020202020204" pitchFamily="34" charset="0"/>
              </a:rPr>
              <a:t> используется в целях</a:t>
            </a:r>
          </a:p>
          <a:p>
            <a:pPr>
              <a:buFont typeface="Wingdings" panose="05000000000000000000" pitchFamily="2" charset="2"/>
              <a:buChar char="Ø"/>
            </a:pPr>
            <a:r>
              <a:rPr lang="ru-RU" dirty="0">
                <a:solidFill>
                  <a:srgbClr val="202122"/>
                </a:solidFill>
                <a:latin typeface="Arial" panose="020B0604020202020204" pitchFamily="34" charset="0"/>
              </a:rPr>
              <a:t>устранения недостатков гибридных растений</a:t>
            </a:r>
          </a:p>
          <a:p>
            <a:pPr>
              <a:buFont typeface="Wingdings" panose="05000000000000000000" pitchFamily="2" charset="2"/>
              <a:buChar char="Ø"/>
            </a:pPr>
            <a:r>
              <a:rPr lang="ru-RU" dirty="0">
                <a:solidFill>
                  <a:srgbClr val="202122"/>
                </a:solidFill>
                <a:latin typeface="Arial" panose="020B0604020202020204" pitchFamily="34" charset="0"/>
              </a:rPr>
              <a:t>для усиления желательных свойств у гибридных растений при выведении новых сортов.</a:t>
            </a:r>
          </a:p>
          <a:p>
            <a:r>
              <a:rPr lang="ru-RU" dirty="0">
                <a:solidFill>
                  <a:srgbClr val="FF0000"/>
                </a:solidFill>
                <a:latin typeface="Arial" panose="020B0604020202020204" pitchFamily="34" charset="0"/>
              </a:rPr>
              <a:t>И. В. Мичурин использовал </a:t>
            </a:r>
            <a:r>
              <a:rPr lang="ru-RU" i="1" dirty="0">
                <a:solidFill>
                  <a:srgbClr val="FF0000"/>
                </a:solidFill>
                <a:latin typeface="Arial" panose="020B0604020202020204" pitchFamily="34" charset="0"/>
              </a:rPr>
              <a:t>метод ментора</a:t>
            </a:r>
            <a:r>
              <a:rPr lang="ru-RU" dirty="0">
                <a:solidFill>
                  <a:srgbClr val="FF0000"/>
                </a:solidFill>
                <a:latin typeface="Arial" panose="020B0604020202020204" pitchFamily="34" charset="0"/>
              </a:rPr>
              <a:t> при выведении сортов</a:t>
            </a:r>
          </a:p>
          <a:p>
            <a:pPr>
              <a:buFont typeface="Wingdings" panose="05000000000000000000" pitchFamily="2" charset="2"/>
              <a:buChar char="Ø"/>
            </a:pPr>
            <a:r>
              <a:rPr lang="ru-RU" dirty="0">
                <a:latin typeface="Arial" panose="020B0604020202020204" pitchFamily="34" charset="0"/>
              </a:rPr>
              <a:t>яблони (Бельфлёр-китайка, Кандиль-китайка)</a:t>
            </a:r>
          </a:p>
          <a:p>
            <a:pPr>
              <a:buFont typeface="Wingdings" panose="05000000000000000000" pitchFamily="2" charset="2"/>
              <a:buChar char="Ø"/>
            </a:pPr>
            <a:r>
              <a:rPr lang="ru-RU" dirty="0" smtClean="0">
                <a:latin typeface="Arial" panose="020B0604020202020204" pitchFamily="34" charset="0"/>
              </a:rPr>
              <a:t>груши</a:t>
            </a:r>
            <a:r>
              <a:rPr lang="ru-RU" dirty="0">
                <a:latin typeface="Arial" panose="020B0604020202020204" pitchFamily="34" charset="0"/>
              </a:rPr>
              <a:t> (Бергамот Новик)</a:t>
            </a:r>
          </a:p>
          <a:p>
            <a:pPr>
              <a:buFont typeface="Wingdings" panose="05000000000000000000" pitchFamily="2" charset="2"/>
              <a:buChar char="Ø"/>
            </a:pPr>
            <a:r>
              <a:rPr lang="ru-RU" dirty="0">
                <a:latin typeface="Arial" panose="020B0604020202020204" pitchFamily="34" charset="0"/>
              </a:rPr>
              <a:t>вишни</a:t>
            </a:r>
            <a:r>
              <a:rPr lang="ru-RU" dirty="0">
                <a:solidFill>
                  <a:srgbClr val="202122"/>
                </a:solidFill>
                <a:latin typeface="Arial" panose="020B0604020202020204" pitchFamily="34" charset="0"/>
              </a:rPr>
              <a:t> (Краса севера) и других растений</a:t>
            </a:r>
          </a:p>
          <a:p>
            <a:r>
              <a:rPr lang="ru-RU" dirty="0">
                <a:solidFill>
                  <a:srgbClr val="FF0000"/>
                </a:solidFill>
                <a:latin typeface="Arial" panose="020B0604020202020204" pitchFamily="34" charset="0"/>
              </a:rPr>
              <a:t>При использовании </a:t>
            </a:r>
            <a:r>
              <a:rPr lang="ru-RU" i="1" dirty="0">
                <a:solidFill>
                  <a:srgbClr val="FF0000"/>
                </a:solidFill>
                <a:latin typeface="Arial" panose="020B0604020202020204" pitchFamily="34" charset="0"/>
              </a:rPr>
              <a:t>метода ментора</a:t>
            </a:r>
            <a:endParaRPr lang="ru-RU" dirty="0">
              <a:solidFill>
                <a:srgbClr val="FF0000"/>
              </a:solidFill>
              <a:latin typeface="Arial" panose="020B0604020202020204" pitchFamily="34" charset="0"/>
            </a:endParaRPr>
          </a:p>
          <a:p>
            <a:pPr>
              <a:buFont typeface="Wingdings" panose="05000000000000000000" pitchFamily="2" charset="2"/>
              <a:buChar char="Ø"/>
            </a:pPr>
            <a:r>
              <a:rPr lang="ru-RU" dirty="0">
                <a:solidFill>
                  <a:srgbClr val="202122"/>
                </a:solidFill>
                <a:latin typeface="Arial" panose="020B0604020202020204" pitchFamily="34" charset="0"/>
              </a:rPr>
              <a:t>повышалась </a:t>
            </a:r>
            <a:r>
              <a:rPr lang="ru-RU" dirty="0" smtClean="0">
                <a:solidFill>
                  <a:srgbClr val="0645AD"/>
                </a:solidFill>
                <a:latin typeface="Arial" panose="020B0604020202020204" pitchFamily="34" charset="0"/>
              </a:rPr>
              <a:t>морозостойкость</a:t>
            </a:r>
          </a:p>
          <a:p>
            <a:pPr>
              <a:buFont typeface="Wingdings" panose="05000000000000000000" pitchFamily="2" charset="2"/>
              <a:buChar char="Ø"/>
            </a:pPr>
            <a:r>
              <a:rPr lang="ru-RU" dirty="0" smtClean="0">
                <a:solidFill>
                  <a:srgbClr val="202122"/>
                </a:solidFill>
                <a:latin typeface="Arial" panose="020B0604020202020204" pitchFamily="34" charset="0"/>
              </a:rPr>
              <a:t>улучшалось </a:t>
            </a:r>
            <a:r>
              <a:rPr lang="ru-RU" dirty="0">
                <a:solidFill>
                  <a:srgbClr val="202122"/>
                </a:solidFill>
                <a:latin typeface="Arial" panose="020B0604020202020204" pitchFamily="34" charset="0"/>
              </a:rPr>
              <a:t>качество плодов</a:t>
            </a:r>
          </a:p>
          <a:p>
            <a:pPr>
              <a:buFont typeface="Wingdings" panose="05000000000000000000" pitchFamily="2" charset="2"/>
              <a:buChar char="Ø"/>
            </a:pPr>
            <a:r>
              <a:rPr lang="ru-RU" dirty="0">
                <a:solidFill>
                  <a:srgbClr val="202122"/>
                </a:solidFill>
                <a:latin typeface="Arial" panose="020B0604020202020204" pitchFamily="34" charset="0"/>
              </a:rPr>
              <a:t>наблюдались другие полезные эффекты</a:t>
            </a:r>
          </a:p>
          <a:p>
            <a:endParaRPr lang="ru-RU" dirty="0"/>
          </a:p>
        </p:txBody>
      </p:sp>
    </p:spTree>
    <p:extLst>
      <p:ext uri="{BB962C8B-B14F-4D97-AF65-F5344CB8AC3E}">
        <p14:creationId xmlns:p14="http://schemas.microsoft.com/office/powerpoint/2010/main" val="1116601931"/>
      </p:ext>
    </p:extLst>
  </p:cSld>
  <p:clrMapOvr>
    <a:masterClrMapping/>
  </p:clrMapOvr>
  <p:transition spd="med">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60648"/>
            <a:ext cx="7498080" cy="1143000"/>
          </a:xfrm>
        </p:spPr>
        <p:txBody>
          <a:bodyPr/>
          <a:lstStyle/>
          <a:p>
            <a:pPr algn="ctr"/>
            <a:r>
              <a:rPr lang="ru-RU" dirty="0" smtClean="0"/>
              <a:t>Метод ментора</a:t>
            </a:r>
            <a:endParaRPr lang="ru-RU" dirty="0"/>
          </a:p>
        </p:txBody>
      </p:sp>
      <p:pic>
        <p:nvPicPr>
          <p:cNvPr id="3" name="Содержимое 3" descr="022_podbor_belfler_kit_1024.jpg"/>
          <p:cNvPicPr>
            <a:picLocks noChangeAspect="1"/>
          </p:cNvPicPr>
          <p:nvPr/>
        </p:nvPicPr>
        <p:blipFill>
          <a:blip r:embed="rId2" cstate="print"/>
          <a:stretch>
            <a:fillRect/>
          </a:stretch>
        </p:blipFill>
        <p:spPr>
          <a:xfrm>
            <a:off x="1115616" y="1272627"/>
            <a:ext cx="4254394" cy="5454352"/>
          </a:xfrm>
          <a:prstGeom prst="rect">
            <a:avLst/>
          </a:prstGeom>
          <a:ln>
            <a:solidFill>
              <a:schemeClr val="accent1"/>
            </a:solidFill>
          </a:ln>
        </p:spPr>
      </p:pic>
      <p:pic>
        <p:nvPicPr>
          <p:cNvPr id="6" name="Рисунок 5" descr="332px-Michurin_1936_093.jpg"/>
          <p:cNvPicPr>
            <a:picLocks noChangeAspect="1"/>
          </p:cNvPicPr>
          <p:nvPr/>
        </p:nvPicPr>
        <p:blipFill>
          <a:blip r:embed="rId3" cstate="print"/>
          <a:stretch>
            <a:fillRect/>
          </a:stretch>
        </p:blipFill>
        <p:spPr>
          <a:xfrm>
            <a:off x="5796136" y="1124744"/>
            <a:ext cx="3023113" cy="5454352"/>
          </a:xfrm>
          <a:prstGeom prst="rect">
            <a:avLst/>
          </a:prstGeom>
          <a:noFill/>
          <a:ln>
            <a:noFill/>
          </a:ln>
        </p:spPr>
      </p:pic>
    </p:spTree>
  </p:cSld>
  <p:clrMapOvr>
    <a:masterClrMapping/>
  </p:clrMapOvr>
  <p:transition spd="med">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03648" y="404664"/>
            <a:ext cx="7416824" cy="646331"/>
          </a:xfrm>
          <a:prstGeom prst="rect">
            <a:avLst/>
          </a:prstGeom>
        </p:spPr>
        <p:txBody>
          <a:bodyPr wrap="square">
            <a:spAutoFit/>
          </a:bodyPr>
          <a:lstStyle/>
          <a:p>
            <a:r>
              <a:rPr lang="ru-RU" dirty="0">
                <a:solidFill>
                  <a:srgbClr val="000000"/>
                </a:solidFill>
                <a:latin typeface="Arial" panose="020B0604020202020204" pitchFamily="34" charset="0"/>
              </a:rPr>
              <a:t>Новый сорт Антоновка шестисотграммовая дает урожай с одного дерева до 350 кг.</a:t>
            </a:r>
            <a:endParaRPr lang="ru-RU" dirty="0"/>
          </a:p>
        </p:txBody>
      </p:sp>
      <p:pic>
        <p:nvPicPr>
          <p:cNvPr id="4" name="Рисунок 3"/>
          <p:cNvPicPr>
            <a:picLocks noChangeAspect="1"/>
          </p:cNvPicPr>
          <p:nvPr/>
        </p:nvPicPr>
        <p:blipFill>
          <a:blip r:embed="rId2"/>
          <a:stretch>
            <a:fillRect/>
          </a:stretch>
        </p:blipFill>
        <p:spPr>
          <a:xfrm>
            <a:off x="1403648" y="1268760"/>
            <a:ext cx="3044939" cy="2339528"/>
          </a:xfrm>
          <a:prstGeom prst="rect">
            <a:avLst/>
          </a:prstGeom>
        </p:spPr>
      </p:pic>
      <p:pic>
        <p:nvPicPr>
          <p:cNvPr id="5" name="Рисунок 4"/>
          <p:cNvPicPr>
            <a:picLocks noChangeAspect="1"/>
          </p:cNvPicPr>
          <p:nvPr/>
        </p:nvPicPr>
        <p:blipFill>
          <a:blip r:embed="rId3"/>
          <a:stretch>
            <a:fillRect/>
          </a:stretch>
        </p:blipFill>
        <p:spPr>
          <a:xfrm>
            <a:off x="4644008" y="1091548"/>
            <a:ext cx="4258444" cy="2516740"/>
          </a:xfrm>
          <a:prstGeom prst="rect">
            <a:avLst/>
          </a:prstGeom>
        </p:spPr>
      </p:pic>
      <p:sp>
        <p:nvSpPr>
          <p:cNvPr id="7" name="Прямоугольник 6"/>
          <p:cNvSpPr/>
          <p:nvPr/>
        </p:nvSpPr>
        <p:spPr>
          <a:xfrm>
            <a:off x="4572000" y="4293096"/>
            <a:ext cx="4248472" cy="1189296"/>
          </a:xfrm>
          <a:prstGeom prst="rect">
            <a:avLst/>
          </a:prstGeom>
        </p:spPr>
        <p:txBody>
          <a:bodyPr wrap="square">
            <a:spAutoFit/>
          </a:bodyPr>
          <a:lstStyle/>
          <a:p>
            <a:r>
              <a:rPr lang="ru-RU" dirty="0">
                <a:solidFill>
                  <a:srgbClr val="000000"/>
                </a:solidFill>
                <a:latin typeface="Arial" panose="020B0604020202020204" pitchFamily="34" charset="0"/>
              </a:rPr>
              <a:t>Мичуринский виноград выдерживал зиму без присыпки лоз, что делается даже в Крыму, и вместе с тем не снизил своих товарных показателей</a:t>
            </a:r>
            <a:endParaRPr lang="ru-RU" dirty="0"/>
          </a:p>
        </p:txBody>
      </p:sp>
      <p:pic>
        <p:nvPicPr>
          <p:cNvPr id="8" name="Рисунок 7"/>
          <p:cNvPicPr>
            <a:picLocks noChangeAspect="1"/>
          </p:cNvPicPr>
          <p:nvPr/>
        </p:nvPicPr>
        <p:blipFill>
          <a:blip r:embed="rId4"/>
          <a:stretch>
            <a:fillRect/>
          </a:stretch>
        </p:blipFill>
        <p:spPr>
          <a:xfrm>
            <a:off x="1547663" y="3933056"/>
            <a:ext cx="2756907" cy="2756907"/>
          </a:xfrm>
          <a:prstGeom prst="rect">
            <a:avLst/>
          </a:prstGeom>
        </p:spPr>
      </p:pic>
    </p:spTree>
    <p:extLst>
      <p:ext uri="{BB962C8B-B14F-4D97-AF65-F5344CB8AC3E}">
        <p14:creationId xmlns:p14="http://schemas.microsoft.com/office/powerpoint/2010/main" val="2403285659"/>
      </p:ext>
    </p:extLst>
  </p:cSld>
  <p:clrMapOvr>
    <a:masterClrMapping/>
  </p:clrMapOvr>
  <p:transition spd="med">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139618" y="692696"/>
            <a:ext cx="7752861" cy="5814646"/>
          </a:xfrm>
          <a:prstGeom prst="rect">
            <a:avLst/>
          </a:prstGeom>
        </p:spPr>
      </p:pic>
    </p:spTree>
    <p:extLst>
      <p:ext uri="{BB962C8B-B14F-4D97-AF65-F5344CB8AC3E}">
        <p14:creationId xmlns:p14="http://schemas.microsoft.com/office/powerpoint/2010/main" val="3807571158"/>
      </p:ext>
    </p:extLst>
  </p:cSld>
  <p:clrMapOvr>
    <a:masterClrMapping/>
  </p:clrMapOvr>
  <p:transition spd="med">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03648" y="476672"/>
            <a:ext cx="7344816" cy="2031325"/>
          </a:xfrm>
          <a:prstGeom prst="rect">
            <a:avLst/>
          </a:prstGeom>
          <a:ln>
            <a:solidFill>
              <a:schemeClr val="accent1"/>
            </a:solidFill>
          </a:ln>
        </p:spPr>
        <p:txBody>
          <a:bodyPr wrap="square">
            <a:spAutoFit/>
          </a:bodyPr>
          <a:lstStyle/>
          <a:p>
            <a:r>
              <a:rPr lang="ru-RU" dirty="0">
                <a:solidFill>
                  <a:srgbClr val="000000"/>
                </a:solidFill>
                <a:latin typeface="Calibri" panose="020F0502020204030204" pitchFamily="34" charset="0"/>
                <a:cs typeface="Calibri" panose="020F0502020204030204" pitchFamily="34" charset="0"/>
              </a:rPr>
              <a:t>Установите последовательность этапов прививки растения. Запишите в ответ соответствующую последовательность цифр</a:t>
            </a:r>
            <a:r>
              <a:rPr lang="ru-RU" dirty="0" smtClean="0">
                <a:solidFill>
                  <a:srgbClr val="000000"/>
                </a:solidFill>
                <a:latin typeface="Calibri" panose="020F0502020204030204" pitchFamily="34" charset="0"/>
                <a:cs typeface="Calibri" panose="020F0502020204030204" pitchFamily="34" charset="0"/>
              </a:rPr>
              <a:t>.</a:t>
            </a:r>
          </a:p>
          <a:p>
            <a:r>
              <a:rPr lang="ru-RU" dirty="0" smtClean="0">
                <a:solidFill>
                  <a:srgbClr val="000000"/>
                </a:solidFill>
                <a:latin typeface="Calibri" panose="020F0502020204030204" pitchFamily="34" charset="0"/>
                <a:cs typeface="Calibri" panose="020F0502020204030204" pitchFamily="34" charset="0"/>
              </a:rPr>
              <a:t>1</a:t>
            </a:r>
            <a:r>
              <a:rPr lang="ru-RU" dirty="0">
                <a:solidFill>
                  <a:srgbClr val="000000"/>
                </a:solidFill>
                <a:latin typeface="Calibri" panose="020F0502020204030204" pitchFamily="34" charset="0"/>
                <a:cs typeface="Calibri" panose="020F0502020204030204" pitchFamily="34" charset="0"/>
              </a:rPr>
              <a:t>) образование побега почкой</a:t>
            </a:r>
            <a:br>
              <a:rPr lang="ru-RU" dirty="0">
                <a:solidFill>
                  <a:srgbClr val="000000"/>
                </a:solidFill>
                <a:latin typeface="Calibri" panose="020F0502020204030204" pitchFamily="34" charset="0"/>
                <a:cs typeface="Calibri" panose="020F0502020204030204" pitchFamily="34" charset="0"/>
              </a:rPr>
            </a:br>
            <a:r>
              <a:rPr lang="ru-RU" dirty="0">
                <a:solidFill>
                  <a:srgbClr val="000000"/>
                </a:solidFill>
                <a:latin typeface="Calibri" panose="020F0502020204030204" pitchFamily="34" charset="0"/>
                <a:cs typeface="Calibri" panose="020F0502020204030204" pitchFamily="34" charset="0"/>
              </a:rPr>
              <a:t>2) почка вставляется в T-образный разрез на стебле подвоя</a:t>
            </a:r>
            <a:br>
              <a:rPr lang="ru-RU" dirty="0">
                <a:solidFill>
                  <a:srgbClr val="000000"/>
                </a:solidFill>
                <a:latin typeface="Calibri" panose="020F0502020204030204" pitchFamily="34" charset="0"/>
                <a:cs typeface="Calibri" panose="020F0502020204030204" pitchFamily="34" charset="0"/>
              </a:rPr>
            </a:br>
            <a:r>
              <a:rPr lang="ru-RU" dirty="0">
                <a:solidFill>
                  <a:srgbClr val="000000"/>
                </a:solidFill>
                <a:latin typeface="Calibri" panose="020F0502020204030204" pitchFamily="34" charset="0"/>
                <a:cs typeface="Calibri" panose="020F0502020204030204" pitchFamily="34" charset="0"/>
              </a:rPr>
              <a:t>3) получение плодов с новыми качествами</a:t>
            </a:r>
            <a:br>
              <a:rPr lang="ru-RU" dirty="0">
                <a:solidFill>
                  <a:srgbClr val="000000"/>
                </a:solidFill>
                <a:latin typeface="Calibri" panose="020F0502020204030204" pitchFamily="34" charset="0"/>
                <a:cs typeface="Calibri" panose="020F0502020204030204" pitchFamily="34" charset="0"/>
              </a:rPr>
            </a:br>
            <a:r>
              <a:rPr lang="ru-RU" dirty="0">
                <a:solidFill>
                  <a:srgbClr val="000000"/>
                </a:solidFill>
                <a:latin typeface="Calibri" panose="020F0502020204030204" pitchFamily="34" charset="0"/>
                <a:cs typeface="Calibri" panose="020F0502020204030204" pitchFamily="34" charset="0"/>
              </a:rPr>
              <a:t>4) удаление почки привоя вместе с подлежащими тканями</a:t>
            </a:r>
            <a:br>
              <a:rPr lang="ru-RU" dirty="0">
                <a:solidFill>
                  <a:srgbClr val="000000"/>
                </a:solidFill>
                <a:latin typeface="Calibri" panose="020F0502020204030204" pitchFamily="34" charset="0"/>
                <a:cs typeface="Calibri" panose="020F0502020204030204" pitchFamily="34" charset="0"/>
              </a:rPr>
            </a:br>
            <a:r>
              <a:rPr lang="ru-RU" dirty="0">
                <a:solidFill>
                  <a:srgbClr val="000000"/>
                </a:solidFill>
                <a:latin typeface="Calibri" panose="020F0502020204030204" pitchFamily="34" charset="0"/>
                <a:cs typeface="Calibri" panose="020F0502020204030204" pitchFamily="34" charset="0"/>
              </a:rPr>
              <a:t>5) закрепление почки путем обматывания лентой</a:t>
            </a:r>
            <a:endParaRPr lang="ru-RU" b="0" i="0" dirty="0">
              <a:solidFill>
                <a:srgbClr val="000000"/>
              </a:solidFill>
              <a:effectLst/>
              <a:latin typeface="Calibri" panose="020F0502020204030204" pitchFamily="34" charset="0"/>
              <a:cs typeface="Calibri" panose="020F0502020204030204" pitchFamily="34" charset="0"/>
            </a:endParaRPr>
          </a:p>
        </p:txBody>
      </p:sp>
      <p:sp>
        <p:nvSpPr>
          <p:cNvPr id="4" name="Прямоугольник 3"/>
          <p:cNvSpPr/>
          <p:nvPr/>
        </p:nvSpPr>
        <p:spPr>
          <a:xfrm>
            <a:off x="3059832" y="2708920"/>
            <a:ext cx="3021555" cy="369332"/>
          </a:xfrm>
          <a:prstGeom prst="rect">
            <a:avLst/>
          </a:prstGeom>
        </p:spPr>
        <p:txBody>
          <a:bodyPr wrap="square">
            <a:spAutoFit/>
          </a:bodyPr>
          <a:lstStyle/>
          <a:p>
            <a:r>
              <a:rPr lang="ru-RU" dirty="0">
                <a:solidFill>
                  <a:srgbClr val="000000"/>
                </a:solidFill>
                <a:latin typeface="Segoe Print" panose="02000600000000000000" pitchFamily="2" charset="0"/>
              </a:rPr>
              <a:t>Верный ответ: 42513</a:t>
            </a:r>
            <a:endParaRPr lang="ru-RU" dirty="0"/>
          </a:p>
        </p:txBody>
      </p:sp>
      <p:pic>
        <p:nvPicPr>
          <p:cNvPr id="5" name="Рисунок 4"/>
          <p:cNvPicPr>
            <a:picLocks noChangeAspect="1"/>
          </p:cNvPicPr>
          <p:nvPr/>
        </p:nvPicPr>
        <p:blipFill>
          <a:blip r:embed="rId2"/>
          <a:stretch>
            <a:fillRect/>
          </a:stretch>
        </p:blipFill>
        <p:spPr>
          <a:xfrm>
            <a:off x="1763688" y="3212976"/>
            <a:ext cx="6552728" cy="3523214"/>
          </a:xfrm>
          <a:prstGeom prst="rect">
            <a:avLst/>
          </a:prstGeom>
          <a:ln>
            <a:solidFill>
              <a:schemeClr val="accent1"/>
            </a:solidFill>
          </a:ln>
        </p:spPr>
      </p:pic>
    </p:spTree>
    <p:extLst>
      <p:ext uri="{BB962C8B-B14F-4D97-AF65-F5344CB8AC3E}">
        <p14:creationId xmlns:p14="http://schemas.microsoft.com/office/powerpoint/2010/main" val="505227348"/>
      </p:ext>
    </p:extLst>
  </p:cSld>
  <p:clrMapOvr>
    <a:masterClrMapping/>
  </p:clrMapOvr>
  <p:transition spd="med">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87624" y="188640"/>
            <a:ext cx="7632848" cy="738664"/>
          </a:xfrm>
          <a:prstGeom prst="rect">
            <a:avLst/>
          </a:prstGeom>
        </p:spPr>
        <p:txBody>
          <a:bodyPr wrap="square">
            <a:spAutoFit/>
          </a:bodyPr>
          <a:lstStyle/>
          <a:p>
            <a:r>
              <a:rPr lang="ru-RU" sz="1400" dirty="0" smtClean="0">
                <a:solidFill>
                  <a:srgbClr val="1E293B"/>
                </a:solidFill>
                <a:latin typeface="Rubik"/>
              </a:rPr>
              <a:t>Вопрос ЕГЭ: Установите </a:t>
            </a:r>
            <a:r>
              <a:rPr lang="ru-RU" sz="1400" dirty="0">
                <a:solidFill>
                  <a:srgbClr val="1E293B"/>
                </a:solidFill>
                <a:latin typeface="Rubik"/>
              </a:rPr>
              <a:t>соответствие между характеристиками и элементами прививки, </a:t>
            </a:r>
            <a:r>
              <a:rPr lang="ru-RU" sz="1400" dirty="0">
                <a:solidFill>
                  <a:srgbClr val="1E293B"/>
                </a:solidFill>
                <a:latin typeface="Calibri" panose="020F0502020204030204" pitchFamily="34" charset="0"/>
                <a:cs typeface="Calibri" panose="020F0502020204030204" pitchFamily="34" charset="0"/>
              </a:rPr>
              <a:t>обозначенными</a:t>
            </a:r>
            <a:r>
              <a:rPr lang="ru-RU" sz="1400" dirty="0">
                <a:solidFill>
                  <a:srgbClr val="1E293B"/>
                </a:solidFill>
                <a:latin typeface="Rubik"/>
              </a:rPr>
              <a:t> цифрами 1, 2, 3, 4 на схеме: к каждой позиции, данной в первом столбце, подберите соответствующую позицию из второго столбца.</a:t>
            </a:r>
            <a:endParaRPr lang="ru-RU" sz="1400" dirty="0"/>
          </a:p>
        </p:txBody>
      </p:sp>
      <p:pic>
        <p:nvPicPr>
          <p:cNvPr id="4" name="Рисунок 3"/>
          <p:cNvPicPr>
            <a:picLocks noChangeAspect="1"/>
          </p:cNvPicPr>
          <p:nvPr/>
        </p:nvPicPr>
        <p:blipFill>
          <a:blip r:embed="rId2"/>
          <a:stretch>
            <a:fillRect/>
          </a:stretch>
        </p:blipFill>
        <p:spPr>
          <a:xfrm>
            <a:off x="1907705" y="1257413"/>
            <a:ext cx="4320480" cy="1982025"/>
          </a:xfrm>
          <a:prstGeom prst="rect">
            <a:avLst/>
          </a:prstGeom>
          <a:ln>
            <a:solidFill>
              <a:schemeClr val="accent1"/>
            </a:solidFill>
          </a:ln>
        </p:spPr>
      </p:pic>
      <p:graphicFrame>
        <p:nvGraphicFramePr>
          <p:cNvPr id="5" name="Таблица 4"/>
          <p:cNvGraphicFramePr>
            <a:graphicFrameLocks noGrp="1"/>
          </p:cNvGraphicFramePr>
          <p:nvPr>
            <p:extLst>
              <p:ext uri="{D42A27DB-BD31-4B8C-83A1-F6EECF244321}">
                <p14:modId xmlns:p14="http://schemas.microsoft.com/office/powerpoint/2010/main" val="2909845501"/>
              </p:ext>
            </p:extLst>
          </p:nvPr>
        </p:nvGraphicFramePr>
        <p:xfrm>
          <a:off x="1115616" y="3429001"/>
          <a:ext cx="7704855" cy="2808312"/>
        </p:xfrm>
        <a:graphic>
          <a:graphicData uri="http://schemas.openxmlformats.org/drawingml/2006/table">
            <a:tbl>
              <a:tblPr/>
              <a:tblGrid>
                <a:gridCol w="5348559">
                  <a:extLst>
                    <a:ext uri="{9D8B030D-6E8A-4147-A177-3AD203B41FA5}">
                      <a16:colId xmlns:a16="http://schemas.microsoft.com/office/drawing/2014/main" val="1986348012"/>
                    </a:ext>
                  </a:extLst>
                </a:gridCol>
                <a:gridCol w="2356296">
                  <a:extLst>
                    <a:ext uri="{9D8B030D-6E8A-4147-A177-3AD203B41FA5}">
                      <a16:colId xmlns:a16="http://schemas.microsoft.com/office/drawing/2014/main" val="3838770041"/>
                    </a:ext>
                  </a:extLst>
                </a:gridCol>
              </a:tblGrid>
              <a:tr h="321948">
                <a:tc>
                  <a:txBody>
                    <a:bodyPr/>
                    <a:lstStyle/>
                    <a:p>
                      <a:pPr fontAlgn="t"/>
                      <a:r>
                        <a:rPr lang="ru-RU" sz="1500" dirty="0">
                          <a:effectLst/>
                          <a:latin typeface="Calibri" panose="020F0502020204030204" pitchFamily="34" charset="0"/>
                          <a:cs typeface="Calibri" panose="020F0502020204030204" pitchFamily="34" charset="0"/>
                        </a:rPr>
                        <a:t>ХАРАКТЕРИСТИКИ</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tc>
                  <a:txBody>
                    <a:bodyPr/>
                    <a:lstStyle/>
                    <a:p>
                      <a:pPr fontAlgn="t"/>
                      <a:r>
                        <a:rPr lang="ru-RU" sz="1500">
                          <a:effectLst/>
                          <a:latin typeface="Calibri" panose="020F0502020204030204" pitchFamily="34" charset="0"/>
                          <a:cs typeface="Calibri" panose="020F0502020204030204" pitchFamily="34" charset="0"/>
                        </a:rPr>
                        <a:t>ЭЛЕМЕНТЫ ПРИВИВКИ</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extLst>
                  <a:ext uri="{0D108BD9-81ED-4DB2-BD59-A6C34878D82A}">
                    <a16:rowId xmlns:a16="http://schemas.microsoft.com/office/drawing/2014/main" val="312987963"/>
                  </a:ext>
                </a:extLst>
              </a:tr>
              <a:tr h="2486364">
                <a:tc>
                  <a:txBody>
                    <a:bodyPr/>
                    <a:lstStyle/>
                    <a:p>
                      <a:pPr fontAlgn="t"/>
                      <a:r>
                        <a:rPr lang="ru-RU" sz="1500" dirty="0">
                          <a:effectLst/>
                          <a:latin typeface="Calibri" panose="020F0502020204030204" pitchFamily="34" charset="0"/>
                          <a:cs typeface="Calibri" panose="020F0502020204030204" pitchFamily="34" charset="0"/>
                        </a:rPr>
                        <a:t>А) Зачаточный побег с участком коры</a:t>
                      </a:r>
                    </a:p>
                    <a:p>
                      <a:pPr fontAlgn="t"/>
                      <a:r>
                        <a:rPr lang="ru-RU" sz="1500" dirty="0">
                          <a:effectLst/>
                          <a:latin typeface="Calibri" panose="020F0502020204030204" pitchFamily="34" charset="0"/>
                          <a:cs typeface="Calibri" panose="020F0502020204030204" pitchFamily="34" charset="0"/>
                        </a:rPr>
                        <a:t>Б) Материал необходим для предотвращения попадания вредителей в разрез</a:t>
                      </a:r>
                    </a:p>
                    <a:p>
                      <a:pPr fontAlgn="t"/>
                      <a:r>
                        <a:rPr lang="ru-RU" sz="1500" dirty="0">
                          <a:effectLst/>
                          <a:latin typeface="Calibri" panose="020F0502020204030204" pitchFamily="34" charset="0"/>
                          <a:cs typeface="Calibri" panose="020F0502020204030204" pitchFamily="34" charset="0"/>
                        </a:rPr>
                        <a:t>В) Фрагмент растения, устойчивого к неблагоприятным условиям произрастания</a:t>
                      </a:r>
                    </a:p>
                    <a:p>
                      <a:pPr fontAlgn="t"/>
                      <a:r>
                        <a:rPr lang="ru-RU" sz="1500" dirty="0">
                          <a:effectLst/>
                          <a:latin typeface="Calibri" panose="020F0502020204030204" pitchFamily="34" charset="0"/>
                          <a:cs typeface="Calibri" panose="020F0502020204030204" pitchFamily="34" charset="0"/>
                        </a:rPr>
                        <a:t>Г) Выращенный в питомнике заранее многолетний материал</a:t>
                      </a:r>
                    </a:p>
                    <a:p>
                      <a:pPr fontAlgn="t"/>
                      <a:r>
                        <a:rPr lang="ru-RU" sz="1500" dirty="0">
                          <a:effectLst/>
                          <a:latin typeface="Calibri" panose="020F0502020204030204" pitchFamily="34" charset="0"/>
                          <a:cs typeface="Calibri" panose="020F0502020204030204" pitchFamily="34" charset="0"/>
                        </a:rPr>
                        <a:t>Д) Необходимо для сращивания проводящих тканей подвоя и привоя</a:t>
                      </a:r>
                    </a:p>
                    <a:p>
                      <a:pPr fontAlgn="t"/>
                      <a:r>
                        <a:rPr lang="ru-RU" sz="1500" dirty="0">
                          <a:effectLst/>
                          <a:latin typeface="Calibri" panose="020F0502020204030204" pitchFamily="34" charset="0"/>
                          <a:cs typeface="Calibri" panose="020F0502020204030204" pitchFamily="34" charset="0"/>
                        </a:rPr>
                        <a:t>Е) Фрагмент растения неустойчивого к тяжелым условиям сорта</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tc>
                  <a:txBody>
                    <a:bodyPr/>
                    <a:lstStyle/>
                    <a:p>
                      <a:pPr fontAlgn="t"/>
                      <a:r>
                        <a:rPr lang="ru-RU" sz="1500" dirty="0">
                          <a:effectLst/>
                          <a:latin typeface="Calibri" panose="020F0502020204030204" pitchFamily="34" charset="0"/>
                          <a:cs typeface="Calibri" panose="020F0502020204030204" pitchFamily="34" charset="0"/>
                        </a:rPr>
                        <a:t>1) 1</a:t>
                      </a:r>
                    </a:p>
                    <a:p>
                      <a:pPr fontAlgn="t"/>
                      <a:r>
                        <a:rPr lang="ru-RU" sz="1500" dirty="0">
                          <a:effectLst/>
                          <a:latin typeface="Calibri" panose="020F0502020204030204" pitchFamily="34" charset="0"/>
                          <a:cs typeface="Calibri" panose="020F0502020204030204" pitchFamily="34" charset="0"/>
                        </a:rPr>
                        <a:t>2) 2</a:t>
                      </a:r>
                    </a:p>
                    <a:p>
                      <a:pPr fontAlgn="t"/>
                      <a:r>
                        <a:rPr lang="ru-RU" sz="1500" dirty="0">
                          <a:effectLst/>
                          <a:latin typeface="Calibri" panose="020F0502020204030204" pitchFamily="34" charset="0"/>
                          <a:cs typeface="Calibri" panose="020F0502020204030204" pitchFamily="34" charset="0"/>
                        </a:rPr>
                        <a:t>3) 3</a:t>
                      </a:r>
                    </a:p>
                    <a:p>
                      <a:pPr fontAlgn="t"/>
                      <a:r>
                        <a:rPr lang="ru-RU" sz="1500" dirty="0">
                          <a:effectLst/>
                          <a:latin typeface="Calibri" panose="020F0502020204030204" pitchFamily="34" charset="0"/>
                          <a:cs typeface="Calibri" panose="020F0502020204030204" pitchFamily="34" charset="0"/>
                        </a:rPr>
                        <a:t>4) </a:t>
                      </a:r>
                      <a:r>
                        <a:rPr lang="ru-RU" sz="1500" dirty="0" smtClean="0">
                          <a:effectLst/>
                          <a:latin typeface="Calibri" panose="020F0502020204030204" pitchFamily="34" charset="0"/>
                          <a:cs typeface="Calibri" panose="020F0502020204030204" pitchFamily="34" charset="0"/>
                        </a:rPr>
                        <a:t>4</a:t>
                      </a:r>
                      <a:endParaRPr lang="ru-RU" sz="1500" dirty="0">
                        <a:effectLst/>
                        <a:latin typeface="Calibri" panose="020F0502020204030204" pitchFamily="34" charset="0"/>
                        <a:cs typeface="Calibri" panose="020F0502020204030204" pitchFamily="34" charset="0"/>
                      </a:endParaRP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extLst>
                  <a:ext uri="{0D108BD9-81ED-4DB2-BD59-A6C34878D82A}">
                    <a16:rowId xmlns:a16="http://schemas.microsoft.com/office/drawing/2014/main" val="509166138"/>
                  </a:ext>
                </a:extLst>
              </a:tr>
            </a:tbl>
          </a:graphicData>
        </a:graphic>
      </p:graphicFrame>
      <p:sp>
        <p:nvSpPr>
          <p:cNvPr id="6" name="TextBox 5"/>
          <p:cNvSpPr txBox="1"/>
          <p:nvPr/>
        </p:nvSpPr>
        <p:spPr>
          <a:xfrm>
            <a:off x="2195736" y="6309320"/>
            <a:ext cx="4536503" cy="369332"/>
          </a:xfrm>
          <a:prstGeom prst="rect">
            <a:avLst/>
          </a:prstGeom>
          <a:noFill/>
        </p:spPr>
        <p:txBody>
          <a:bodyPr wrap="square" rtlCol="0">
            <a:spAutoFit/>
          </a:bodyPr>
          <a:lstStyle/>
          <a:p>
            <a:pPr algn="ctr"/>
            <a:r>
              <a:rPr lang="ru-RU" dirty="0" smtClean="0">
                <a:solidFill>
                  <a:srgbClr val="FF0000"/>
                </a:solidFill>
              </a:rPr>
              <a:t>Разбор задания на следующем слайде</a:t>
            </a:r>
            <a:endParaRPr lang="ru-RU" dirty="0">
              <a:solidFill>
                <a:srgbClr val="FF0000"/>
              </a:solidFill>
            </a:endParaRPr>
          </a:p>
        </p:txBody>
      </p:sp>
    </p:spTree>
    <p:extLst>
      <p:ext uri="{BB962C8B-B14F-4D97-AF65-F5344CB8AC3E}">
        <p14:creationId xmlns:p14="http://schemas.microsoft.com/office/powerpoint/2010/main" val="2535092325"/>
      </p:ext>
    </p:extLst>
  </p:cSld>
  <p:clrMapOvr>
    <a:masterClrMapping/>
  </p:clrMapOvr>
  <p:transition spd="med">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0"/>
            <a:ext cx="7674056" cy="980728"/>
          </a:xfrm>
        </p:spPr>
        <p:txBody>
          <a:bodyPr/>
          <a:lstStyle/>
          <a:p>
            <a:r>
              <a:rPr lang="ru-RU" dirty="0" smtClean="0"/>
              <a:t>Мичурин Иван Владимирович</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000557818"/>
              </p:ext>
            </p:extLst>
          </p:nvPr>
        </p:nvGraphicFramePr>
        <p:xfrm>
          <a:off x="1187624" y="980728"/>
          <a:ext cx="7746826" cy="5914971"/>
        </p:xfrm>
        <a:graphic>
          <a:graphicData uri="http://schemas.openxmlformats.org/drawingml/2006/table">
            <a:tbl>
              <a:tblPr/>
              <a:tblGrid>
                <a:gridCol w="2422190">
                  <a:extLst>
                    <a:ext uri="{9D8B030D-6E8A-4147-A177-3AD203B41FA5}">
                      <a16:colId xmlns:a16="http://schemas.microsoft.com/office/drawing/2014/main" val="20000"/>
                    </a:ext>
                  </a:extLst>
                </a:gridCol>
                <a:gridCol w="5324636">
                  <a:extLst>
                    <a:ext uri="{9D8B030D-6E8A-4147-A177-3AD203B41FA5}">
                      <a16:colId xmlns:a16="http://schemas.microsoft.com/office/drawing/2014/main" val="20001"/>
                    </a:ext>
                  </a:extLst>
                </a:gridCol>
              </a:tblGrid>
              <a:tr h="454146">
                <a:tc>
                  <a:txBody>
                    <a:bodyPr/>
                    <a:lstStyle/>
                    <a:p>
                      <a:r>
                        <a:rPr lang="ru-RU" sz="2000" dirty="0">
                          <a:solidFill>
                            <a:schemeClr val="tx1"/>
                          </a:solidFill>
                        </a:rPr>
                        <a:t>Дата рождения:</a:t>
                      </a:r>
                    </a:p>
                  </a:txBody>
                  <a:tcPr anchor="ctr">
                    <a:lnL>
                      <a:noFill/>
                    </a:lnL>
                    <a:lnR>
                      <a:noFill/>
                    </a:lnR>
                    <a:lnT>
                      <a:noFill/>
                    </a:lnT>
                    <a:lnB>
                      <a:noFill/>
                    </a:lnB>
                  </a:tcPr>
                </a:tc>
                <a:tc>
                  <a:txBody>
                    <a:bodyPr/>
                    <a:lstStyle/>
                    <a:p>
                      <a:r>
                        <a:rPr lang="ru-RU" sz="2000" dirty="0" smtClean="0">
                          <a:solidFill>
                            <a:schemeClr val="tx1"/>
                          </a:solidFill>
                          <a:effectLst/>
                          <a:hlinkClick r:id="rId2" tooltip="27 октября"/>
                        </a:rPr>
                        <a:t>15 </a:t>
                      </a:r>
                      <a:r>
                        <a:rPr lang="ru-RU" sz="2000" dirty="0">
                          <a:solidFill>
                            <a:schemeClr val="tx1"/>
                          </a:solidFill>
                          <a:effectLst/>
                          <a:hlinkClick r:id="rId2" tooltip="27 октября"/>
                        </a:rPr>
                        <a:t>(27) октября</a:t>
                      </a:r>
                      <a:r>
                        <a:rPr lang="ru-RU" sz="2000" dirty="0">
                          <a:solidFill>
                            <a:schemeClr val="tx1"/>
                          </a:solidFill>
                          <a:effectLst/>
                        </a:rPr>
                        <a:t> </a:t>
                      </a:r>
                      <a:r>
                        <a:rPr lang="ru-RU" sz="2000" dirty="0">
                          <a:solidFill>
                            <a:schemeClr val="tx1"/>
                          </a:solidFill>
                          <a:effectLst/>
                          <a:hlinkClick r:id="rId3" tooltip="1855 год"/>
                        </a:rPr>
                        <a:t>1855</a:t>
                      </a:r>
                      <a:endParaRPr lang="ru-RU" sz="2000" dirty="0">
                        <a:solidFill>
                          <a:schemeClr val="tx1"/>
                        </a:solidFill>
                      </a:endParaRPr>
                    </a:p>
                  </a:txBody>
                  <a:tcPr anchor="ctr">
                    <a:lnL>
                      <a:noFill/>
                    </a:lnL>
                    <a:lnR>
                      <a:noFill/>
                    </a:lnR>
                    <a:lnT>
                      <a:noFill/>
                    </a:lnT>
                    <a:lnB>
                      <a:noFill/>
                    </a:lnB>
                  </a:tcPr>
                </a:tc>
                <a:extLst>
                  <a:ext uri="{0D108BD9-81ED-4DB2-BD59-A6C34878D82A}">
                    <a16:rowId xmlns:a16="http://schemas.microsoft.com/office/drawing/2014/main" val="10000"/>
                  </a:ext>
                </a:extLst>
              </a:tr>
              <a:tr h="1152832">
                <a:tc>
                  <a:txBody>
                    <a:bodyPr/>
                    <a:lstStyle/>
                    <a:p>
                      <a:r>
                        <a:rPr lang="ru-RU" sz="2000" dirty="0">
                          <a:solidFill>
                            <a:schemeClr val="tx1"/>
                          </a:solidFill>
                        </a:rPr>
                        <a:t>Место рождения:</a:t>
                      </a:r>
                    </a:p>
                  </a:txBody>
                  <a:tcPr anchor="ctr">
                    <a:lnL>
                      <a:noFill/>
                    </a:lnL>
                    <a:lnR>
                      <a:noFill/>
                    </a:lnR>
                    <a:lnT>
                      <a:noFill/>
                    </a:lnT>
                    <a:lnB>
                      <a:noFill/>
                    </a:lnB>
                  </a:tcPr>
                </a:tc>
                <a:tc>
                  <a:txBody>
                    <a:bodyPr/>
                    <a:lstStyle/>
                    <a:p>
                      <a:r>
                        <a:rPr lang="ru-RU" sz="2000" dirty="0">
                          <a:solidFill>
                            <a:schemeClr val="tx1"/>
                          </a:solidFill>
                        </a:rPr>
                        <a:t>деревня </a:t>
                      </a:r>
                      <a:r>
                        <a:rPr lang="ru-RU" sz="2000" dirty="0" smtClean="0">
                          <a:solidFill>
                            <a:schemeClr val="tx1"/>
                          </a:solidFill>
                          <a:hlinkClick r:id="rId4" tooltip="Мичуровка (страница отсутствует)"/>
                        </a:rPr>
                        <a:t>Долгое</a:t>
                      </a:r>
                      <a:r>
                        <a:rPr lang="ru-RU" sz="2000" dirty="0" smtClean="0">
                          <a:solidFill>
                            <a:schemeClr val="tx1"/>
                          </a:solidFill>
                        </a:rPr>
                        <a:t>,</a:t>
                      </a:r>
                      <a:r>
                        <a:rPr lang="ru-RU" sz="2000" baseline="0" dirty="0" smtClean="0">
                          <a:solidFill>
                            <a:schemeClr val="tx1"/>
                          </a:solidFill>
                        </a:rPr>
                        <a:t> </a:t>
                      </a:r>
                      <a:r>
                        <a:rPr lang="ru-RU" sz="2000" dirty="0" err="1" smtClean="0">
                          <a:solidFill>
                            <a:schemeClr val="tx1"/>
                          </a:solidFill>
                          <a:hlinkClick r:id="rId5" tooltip="Пронский уезд"/>
                        </a:rPr>
                        <a:t>Пронский</a:t>
                      </a:r>
                      <a:r>
                        <a:rPr lang="ru-RU" sz="2000" dirty="0" smtClean="0">
                          <a:solidFill>
                            <a:schemeClr val="tx1"/>
                          </a:solidFill>
                          <a:hlinkClick r:id="rId5" tooltip="Пронский уезд"/>
                        </a:rPr>
                        <a:t> </a:t>
                      </a:r>
                      <a:r>
                        <a:rPr lang="ru-RU" sz="2000" dirty="0">
                          <a:solidFill>
                            <a:schemeClr val="tx1"/>
                          </a:solidFill>
                          <a:hlinkClick r:id="rId5" tooltip="Пронский уезд"/>
                        </a:rPr>
                        <a:t>уезд</a:t>
                      </a:r>
                      <a:r>
                        <a:rPr lang="ru-RU" sz="2000" dirty="0">
                          <a:solidFill>
                            <a:schemeClr val="tx1"/>
                          </a:solidFill>
                        </a:rPr>
                        <a:t>,</a:t>
                      </a:r>
                      <a:br>
                        <a:rPr lang="ru-RU" sz="2000" dirty="0">
                          <a:solidFill>
                            <a:schemeClr val="tx1"/>
                          </a:solidFill>
                        </a:rPr>
                      </a:br>
                      <a:r>
                        <a:rPr lang="ru-RU" sz="2000" dirty="0">
                          <a:solidFill>
                            <a:schemeClr val="tx1"/>
                          </a:solidFill>
                          <a:hlinkClick r:id="rId6" tooltip="Рязанская губерния"/>
                        </a:rPr>
                        <a:t>Рязанская губерния</a:t>
                      </a:r>
                      <a:endParaRPr lang="ru-RU" sz="2000" dirty="0">
                        <a:solidFill>
                          <a:schemeClr val="tx1"/>
                        </a:solidFill>
                      </a:endParaRPr>
                    </a:p>
                  </a:txBody>
                  <a:tcPr anchor="ctr">
                    <a:lnL>
                      <a:noFill/>
                    </a:lnL>
                    <a:lnR>
                      <a:noFill/>
                    </a:lnR>
                    <a:lnT>
                      <a:noFill/>
                    </a:lnT>
                    <a:lnB>
                      <a:noFill/>
                    </a:lnB>
                  </a:tcPr>
                </a:tc>
                <a:extLst>
                  <a:ext uri="{0D108BD9-81ED-4DB2-BD59-A6C34878D82A}">
                    <a16:rowId xmlns:a16="http://schemas.microsoft.com/office/drawing/2014/main" val="10001"/>
                  </a:ext>
                </a:extLst>
              </a:tr>
              <a:tr h="454146">
                <a:tc>
                  <a:txBody>
                    <a:bodyPr/>
                    <a:lstStyle/>
                    <a:p>
                      <a:r>
                        <a:rPr lang="ru-RU" sz="2000">
                          <a:solidFill>
                            <a:schemeClr val="tx1"/>
                          </a:solidFill>
                        </a:rPr>
                        <a:t>Дата смерти:</a:t>
                      </a:r>
                    </a:p>
                  </a:txBody>
                  <a:tcPr anchor="ctr">
                    <a:lnL>
                      <a:noFill/>
                    </a:lnL>
                    <a:lnR>
                      <a:noFill/>
                    </a:lnR>
                    <a:lnT>
                      <a:noFill/>
                    </a:lnT>
                    <a:lnB>
                      <a:noFill/>
                    </a:lnB>
                  </a:tcPr>
                </a:tc>
                <a:tc>
                  <a:txBody>
                    <a:bodyPr/>
                    <a:lstStyle/>
                    <a:p>
                      <a:r>
                        <a:rPr lang="ru-RU" sz="2000" dirty="0">
                          <a:solidFill>
                            <a:schemeClr val="tx1"/>
                          </a:solidFill>
                          <a:effectLst/>
                          <a:hlinkClick r:id="rId7" tooltip="7 июня"/>
                        </a:rPr>
                        <a:t>7 июня</a:t>
                      </a:r>
                      <a:r>
                        <a:rPr lang="ru-RU" sz="2000" dirty="0">
                          <a:solidFill>
                            <a:schemeClr val="tx1"/>
                          </a:solidFill>
                          <a:effectLst/>
                        </a:rPr>
                        <a:t> </a:t>
                      </a:r>
                      <a:r>
                        <a:rPr lang="ru-RU" sz="2000" dirty="0">
                          <a:solidFill>
                            <a:schemeClr val="tx1"/>
                          </a:solidFill>
                          <a:effectLst/>
                          <a:hlinkClick r:id="rId8" tooltip="1935 год"/>
                        </a:rPr>
                        <a:t>1935</a:t>
                      </a:r>
                      <a:r>
                        <a:rPr lang="ru-RU" sz="2000" dirty="0">
                          <a:solidFill>
                            <a:schemeClr val="tx1"/>
                          </a:solidFill>
                        </a:rPr>
                        <a:t> </a:t>
                      </a:r>
                      <a:r>
                        <a:rPr lang="ru-RU" sz="2000" dirty="0">
                          <a:solidFill>
                            <a:schemeClr val="tx1"/>
                          </a:solidFill>
                          <a:effectLst/>
                        </a:rPr>
                        <a:t>(79 лет)</a:t>
                      </a:r>
                      <a:endParaRPr lang="ru-RU" sz="2000" dirty="0">
                        <a:solidFill>
                          <a:schemeClr val="tx1"/>
                        </a:solidFill>
                      </a:endParaRPr>
                    </a:p>
                  </a:txBody>
                  <a:tcPr anchor="ctr">
                    <a:lnL>
                      <a:noFill/>
                    </a:lnL>
                    <a:lnR>
                      <a:noFill/>
                    </a:lnR>
                    <a:lnT>
                      <a:noFill/>
                    </a:lnT>
                    <a:lnB>
                      <a:noFill/>
                    </a:lnB>
                  </a:tcPr>
                </a:tc>
                <a:extLst>
                  <a:ext uri="{0D108BD9-81ED-4DB2-BD59-A6C34878D82A}">
                    <a16:rowId xmlns:a16="http://schemas.microsoft.com/office/drawing/2014/main" val="10002"/>
                  </a:ext>
                </a:extLst>
              </a:tr>
              <a:tr h="454146">
                <a:tc>
                  <a:txBody>
                    <a:bodyPr/>
                    <a:lstStyle/>
                    <a:p>
                      <a:r>
                        <a:rPr lang="ru-RU" sz="2000">
                          <a:solidFill>
                            <a:schemeClr val="tx1"/>
                          </a:solidFill>
                        </a:rPr>
                        <a:t>Место смерти:</a:t>
                      </a:r>
                    </a:p>
                  </a:txBody>
                  <a:tcPr anchor="ctr">
                    <a:lnL>
                      <a:noFill/>
                    </a:lnL>
                    <a:lnR>
                      <a:noFill/>
                    </a:lnR>
                    <a:lnT>
                      <a:noFill/>
                    </a:lnT>
                    <a:lnB>
                      <a:noFill/>
                    </a:lnB>
                  </a:tcPr>
                </a:tc>
                <a:tc>
                  <a:txBody>
                    <a:bodyPr/>
                    <a:lstStyle/>
                    <a:p>
                      <a:r>
                        <a:rPr lang="ru-RU" sz="2000" dirty="0">
                          <a:solidFill>
                            <a:schemeClr val="tx1"/>
                          </a:solidFill>
                          <a:hlinkClick r:id="rId9" tooltip="Мичуринск"/>
                        </a:rPr>
                        <a:t>Мичуринск</a:t>
                      </a:r>
                      <a:endParaRPr lang="ru-RU" sz="2000" dirty="0">
                        <a:solidFill>
                          <a:schemeClr val="tx1"/>
                        </a:solidFill>
                      </a:endParaRPr>
                    </a:p>
                  </a:txBody>
                  <a:tcPr anchor="ctr">
                    <a:lnL>
                      <a:noFill/>
                    </a:lnL>
                    <a:lnR>
                      <a:noFill/>
                    </a:lnR>
                    <a:lnT>
                      <a:noFill/>
                    </a:lnT>
                    <a:lnB>
                      <a:noFill/>
                    </a:lnB>
                  </a:tcPr>
                </a:tc>
                <a:extLst>
                  <a:ext uri="{0D108BD9-81ED-4DB2-BD59-A6C34878D82A}">
                    <a16:rowId xmlns:a16="http://schemas.microsoft.com/office/drawing/2014/main" val="10003"/>
                  </a:ext>
                </a:extLst>
              </a:tr>
              <a:tr h="803489">
                <a:tc>
                  <a:txBody>
                    <a:bodyPr/>
                    <a:lstStyle/>
                    <a:p>
                      <a:r>
                        <a:rPr lang="ru-RU" sz="2000">
                          <a:solidFill>
                            <a:schemeClr val="tx1"/>
                          </a:solidFill>
                        </a:rPr>
                        <a:t>Страна:</a:t>
                      </a:r>
                    </a:p>
                  </a:txBody>
                  <a:tcPr anchor="ctr">
                    <a:lnL>
                      <a:noFill/>
                    </a:lnL>
                    <a:lnR>
                      <a:noFill/>
                    </a:lnR>
                    <a:lnT>
                      <a:noFill/>
                    </a:lnT>
                    <a:lnB>
                      <a:noFill/>
                    </a:lnB>
                  </a:tcPr>
                </a:tc>
                <a:tc>
                  <a:txBody>
                    <a:bodyPr/>
                    <a:lstStyle/>
                    <a:p>
                      <a:r>
                        <a:rPr lang="ru-RU" sz="2000" dirty="0">
                          <a:solidFill>
                            <a:schemeClr val="tx1"/>
                          </a:solidFill>
                          <a:effectLst/>
                        </a:rPr>
                        <a:t> </a:t>
                      </a:r>
                      <a:r>
                        <a:rPr lang="ru-RU" sz="2000" dirty="0">
                          <a:solidFill>
                            <a:schemeClr val="tx1"/>
                          </a:solidFill>
                          <a:effectLst/>
                          <a:hlinkClick r:id="rId10" tooltip="Российская империя"/>
                        </a:rPr>
                        <a:t>Российская империя</a:t>
                      </a:r>
                      <a:r>
                        <a:rPr lang="ru-RU" sz="2000" dirty="0">
                          <a:solidFill>
                            <a:schemeClr val="tx1"/>
                          </a:solidFill>
                        </a:rPr>
                        <a:t/>
                      </a:r>
                      <a:br>
                        <a:rPr lang="ru-RU" sz="2000" dirty="0">
                          <a:solidFill>
                            <a:schemeClr val="tx1"/>
                          </a:solidFill>
                        </a:rPr>
                      </a:br>
                      <a:r>
                        <a:rPr lang="ru-RU" sz="2000" dirty="0">
                          <a:solidFill>
                            <a:schemeClr val="tx1"/>
                          </a:solidFill>
                          <a:effectLst/>
                        </a:rPr>
                        <a:t> </a:t>
                      </a:r>
                      <a:r>
                        <a:rPr lang="ru-RU" sz="2000" dirty="0">
                          <a:solidFill>
                            <a:schemeClr val="tx1"/>
                          </a:solidFill>
                          <a:effectLst/>
                          <a:hlinkClick r:id="rId11" tooltip="Союз Советских Социалистических Республик"/>
                        </a:rPr>
                        <a:t>СССР</a:t>
                      </a:r>
                      <a:endParaRPr lang="ru-RU" sz="2000" dirty="0">
                        <a:solidFill>
                          <a:schemeClr val="tx1"/>
                        </a:solidFill>
                      </a:endParaRPr>
                    </a:p>
                  </a:txBody>
                  <a:tcPr anchor="ctr">
                    <a:lnL>
                      <a:noFill/>
                    </a:lnL>
                    <a:lnR>
                      <a:noFill/>
                    </a:lnR>
                    <a:lnT>
                      <a:noFill/>
                    </a:lnT>
                    <a:lnB>
                      <a:noFill/>
                    </a:lnB>
                  </a:tcPr>
                </a:tc>
                <a:extLst>
                  <a:ext uri="{0D108BD9-81ED-4DB2-BD59-A6C34878D82A}">
                    <a16:rowId xmlns:a16="http://schemas.microsoft.com/office/drawing/2014/main" val="10004"/>
                  </a:ext>
                </a:extLst>
              </a:tr>
              <a:tr h="454146">
                <a:tc>
                  <a:txBody>
                    <a:bodyPr/>
                    <a:lstStyle/>
                    <a:p>
                      <a:r>
                        <a:rPr lang="ru-RU" sz="2000">
                          <a:solidFill>
                            <a:schemeClr val="tx1"/>
                          </a:solidFill>
                        </a:rPr>
                        <a:t>Научная сфера:</a:t>
                      </a:r>
                    </a:p>
                  </a:txBody>
                  <a:tcPr anchor="ctr">
                    <a:lnL>
                      <a:noFill/>
                    </a:lnL>
                    <a:lnR>
                      <a:noFill/>
                    </a:lnR>
                    <a:lnT>
                      <a:noFill/>
                    </a:lnT>
                    <a:lnB>
                      <a:noFill/>
                    </a:lnB>
                  </a:tcPr>
                </a:tc>
                <a:tc>
                  <a:txBody>
                    <a:bodyPr/>
                    <a:lstStyle/>
                    <a:p>
                      <a:r>
                        <a:rPr lang="ru-RU" sz="2000" dirty="0">
                          <a:solidFill>
                            <a:schemeClr val="tx1"/>
                          </a:solidFill>
                          <a:hlinkClick r:id="rId12" tooltip="Биология"/>
                        </a:rPr>
                        <a:t>Биология</a:t>
                      </a:r>
                      <a:r>
                        <a:rPr lang="ru-RU" sz="2000" dirty="0">
                          <a:solidFill>
                            <a:schemeClr val="tx1"/>
                          </a:solidFill>
                        </a:rPr>
                        <a:t>, </a:t>
                      </a:r>
                      <a:r>
                        <a:rPr lang="ru-RU" sz="2000" dirty="0">
                          <a:solidFill>
                            <a:schemeClr val="tx1"/>
                          </a:solidFill>
                          <a:hlinkClick r:id="rId13" tooltip="Ботаника"/>
                        </a:rPr>
                        <a:t>ботаника</a:t>
                      </a:r>
                      <a:endParaRPr lang="ru-RU" sz="2000" dirty="0">
                        <a:solidFill>
                          <a:schemeClr val="tx1"/>
                        </a:solidFill>
                      </a:endParaRPr>
                    </a:p>
                  </a:txBody>
                  <a:tcPr anchor="ctr">
                    <a:lnL>
                      <a:noFill/>
                    </a:lnL>
                    <a:lnR>
                      <a:noFill/>
                    </a:lnR>
                    <a:lnT>
                      <a:noFill/>
                    </a:lnT>
                    <a:lnB>
                      <a:noFill/>
                    </a:lnB>
                  </a:tcPr>
                </a:tc>
                <a:extLst>
                  <a:ext uri="{0D108BD9-81ED-4DB2-BD59-A6C34878D82A}">
                    <a16:rowId xmlns:a16="http://schemas.microsoft.com/office/drawing/2014/main" val="10005"/>
                  </a:ext>
                </a:extLst>
              </a:tr>
              <a:tr h="1071033">
                <a:tc>
                  <a:txBody>
                    <a:bodyPr/>
                    <a:lstStyle/>
                    <a:p>
                      <a:r>
                        <a:rPr lang="ru-RU" sz="2000" dirty="0">
                          <a:solidFill>
                            <a:schemeClr val="tx1"/>
                          </a:solidFill>
                        </a:rPr>
                        <a:t>Место работы:</a:t>
                      </a:r>
                    </a:p>
                  </a:txBody>
                  <a:tcPr anchor="ctr">
                    <a:lnL>
                      <a:noFill/>
                    </a:lnL>
                    <a:lnR>
                      <a:noFill/>
                    </a:lnR>
                    <a:lnT>
                      <a:noFill/>
                    </a:lnT>
                    <a:lnB>
                      <a:noFill/>
                    </a:lnB>
                  </a:tcPr>
                </a:tc>
                <a:tc>
                  <a:txBody>
                    <a:bodyPr/>
                    <a:lstStyle/>
                    <a:p>
                      <a:endParaRPr lang="ru-RU" sz="2000" dirty="0" smtClean="0">
                        <a:solidFill>
                          <a:schemeClr val="tx1"/>
                        </a:solidFill>
                      </a:endParaRPr>
                    </a:p>
                    <a:p>
                      <a:r>
                        <a:rPr lang="ru-RU" sz="2000" dirty="0" smtClean="0">
                          <a:solidFill>
                            <a:schemeClr val="tx1"/>
                          </a:solidFill>
                        </a:rPr>
                        <a:t>директор </a:t>
                      </a:r>
                      <a:r>
                        <a:rPr lang="ru-RU" sz="2000" dirty="0">
                          <a:solidFill>
                            <a:schemeClr val="tx1"/>
                          </a:solidFill>
                        </a:rPr>
                        <a:t>селекционно-генетической станции</a:t>
                      </a:r>
                    </a:p>
                  </a:txBody>
                  <a:tcPr anchor="ctr">
                    <a:lnL>
                      <a:noFill/>
                    </a:lnL>
                    <a:lnR>
                      <a:noFill/>
                    </a:lnR>
                    <a:lnT>
                      <a:noFill/>
                    </a:lnT>
                    <a:lnB>
                      <a:noFill/>
                    </a:lnB>
                  </a:tcPr>
                </a:tc>
                <a:extLst>
                  <a:ext uri="{0D108BD9-81ED-4DB2-BD59-A6C34878D82A}">
                    <a16:rowId xmlns:a16="http://schemas.microsoft.com/office/drawing/2014/main" val="10006"/>
                  </a:ext>
                </a:extLst>
              </a:tr>
              <a:tr h="1071033">
                <a:tc>
                  <a:txBody>
                    <a:bodyPr/>
                    <a:lstStyle/>
                    <a:p>
                      <a:r>
                        <a:rPr lang="ru-RU" sz="2000" dirty="0" smtClean="0">
                          <a:solidFill>
                            <a:schemeClr val="tx1"/>
                          </a:solidFill>
                        </a:rPr>
                        <a:t>Известность:</a:t>
                      </a:r>
                      <a:endParaRPr lang="ru-RU" sz="2000" dirty="0">
                        <a:solidFill>
                          <a:schemeClr val="tx1"/>
                        </a:solidFill>
                      </a:endParaRPr>
                    </a:p>
                  </a:txBody>
                  <a:tcPr anchor="ctr">
                    <a:lnL>
                      <a:noFill/>
                    </a:lnL>
                    <a:lnR>
                      <a:noFill/>
                    </a:lnR>
                    <a:lnT>
                      <a:noFill/>
                    </a:lnT>
                    <a:lnB>
                      <a:noFill/>
                    </a:lnB>
                  </a:tcPr>
                </a:tc>
                <a:tc>
                  <a:txBody>
                    <a:bodyPr/>
                    <a:lstStyle/>
                    <a:p>
                      <a:endParaRPr lang="ru-RU" sz="2000" dirty="0" smtClean="0">
                        <a:solidFill>
                          <a:schemeClr val="tx1"/>
                        </a:solidFill>
                      </a:endParaRPr>
                    </a:p>
                    <a:p>
                      <a:r>
                        <a:rPr lang="ru-RU" sz="2000" dirty="0" smtClean="0">
                          <a:solidFill>
                            <a:schemeClr val="tx1"/>
                          </a:solidFill>
                        </a:rPr>
                        <a:t>автор </a:t>
                      </a:r>
                      <a:r>
                        <a:rPr lang="ru-RU" sz="2000" dirty="0">
                          <a:solidFill>
                            <a:schemeClr val="tx1"/>
                          </a:solidFill>
                        </a:rPr>
                        <a:t>многих сортов плодово-ягодных культур</a:t>
                      </a:r>
                    </a:p>
                  </a:txBody>
                  <a:tcPr anchor="ctr">
                    <a:lnL>
                      <a:noFill/>
                    </a:lnL>
                    <a:lnR>
                      <a:noFill/>
                    </a:lnR>
                    <a:lnT>
                      <a:noFill/>
                    </a:lnT>
                    <a:lnB>
                      <a:noFill/>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46306812"/>
      </p:ext>
    </p:extLst>
  </p:cSld>
  <p:clrMapOvr>
    <a:masterClrMapping/>
  </p:clrMapOvr>
  <p:transition spd="med">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187624" y="908720"/>
            <a:ext cx="3944730" cy="1809649"/>
          </a:xfrm>
          <a:prstGeom prst="rect">
            <a:avLst/>
          </a:prstGeom>
          <a:ln>
            <a:solidFill>
              <a:schemeClr val="accent1"/>
            </a:solidFill>
          </a:ln>
        </p:spPr>
      </p:pic>
      <p:graphicFrame>
        <p:nvGraphicFramePr>
          <p:cNvPr id="5" name="Таблица 4"/>
          <p:cNvGraphicFramePr>
            <a:graphicFrameLocks noGrp="1"/>
          </p:cNvGraphicFramePr>
          <p:nvPr>
            <p:extLst>
              <p:ext uri="{D42A27DB-BD31-4B8C-83A1-F6EECF244321}">
                <p14:modId xmlns:p14="http://schemas.microsoft.com/office/powerpoint/2010/main" val="2603733854"/>
              </p:ext>
            </p:extLst>
          </p:nvPr>
        </p:nvGraphicFramePr>
        <p:xfrm>
          <a:off x="1187624" y="2925102"/>
          <a:ext cx="7704856" cy="2808154"/>
        </p:xfrm>
        <a:graphic>
          <a:graphicData uri="http://schemas.openxmlformats.org/drawingml/2006/table">
            <a:tbl>
              <a:tblPr/>
              <a:tblGrid>
                <a:gridCol w="5348559">
                  <a:extLst>
                    <a:ext uri="{9D8B030D-6E8A-4147-A177-3AD203B41FA5}">
                      <a16:colId xmlns:a16="http://schemas.microsoft.com/office/drawing/2014/main" val="1986348012"/>
                    </a:ext>
                  </a:extLst>
                </a:gridCol>
                <a:gridCol w="2356297">
                  <a:extLst>
                    <a:ext uri="{9D8B030D-6E8A-4147-A177-3AD203B41FA5}">
                      <a16:colId xmlns:a16="http://schemas.microsoft.com/office/drawing/2014/main" val="3838770041"/>
                    </a:ext>
                  </a:extLst>
                </a:gridCol>
              </a:tblGrid>
              <a:tr h="321929">
                <a:tc>
                  <a:txBody>
                    <a:bodyPr/>
                    <a:lstStyle/>
                    <a:p>
                      <a:pPr fontAlgn="t"/>
                      <a:r>
                        <a:rPr lang="ru-RU" sz="1500" dirty="0">
                          <a:effectLst/>
                          <a:latin typeface="Calibri" panose="020F0502020204030204" pitchFamily="34" charset="0"/>
                          <a:cs typeface="Calibri" panose="020F0502020204030204" pitchFamily="34" charset="0"/>
                        </a:rPr>
                        <a:t>ХАРАКТЕРИСТИКИ</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tc>
                  <a:txBody>
                    <a:bodyPr/>
                    <a:lstStyle/>
                    <a:p>
                      <a:pPr fontAlgn="t"/>
                      <a:r>
                        <a:rPr lang="ru-RU" sz="1500">
                          <a:effectLst/>
                          <a:latin typeface="Calibri" panose="020F0502020204030204" pitchFamily="34" charset="0"/>
                          <a:cs typeface="Calibri" panose="020F0502020204030204" pitchFamily="34" charset="0"/>
                        </a:rPr>
                        <a:t>ЭЛЕМЕНТЫ ПРИВИВКИ</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extLst>
                  <a:ext uri="{0D108BD9-81ED-4DB2-BD59-A6C34878D82A}">
                    <a16:rowId xmlns:a16="http://schemas.microsoft.com/office/drawing/2014/main" val="312987963"/>
                  </a:ext>
                </a:extLst>
              </a:tr>
              <a:tr h="2486225">
                <a:tc>
                  <a:txBody>
                    <a:bodyPr/>
                    <a:lstStyle/>
                    <a:p>
                      <a:pPr fontAlgn="t"/>
                      <a:r>
                        <a:rPr lang="ru-RU" sz="1500" dirty="0">
                          <a:effectLst/>
                          <a:latin typeface="Calibri" panose="020F0502020204030204" pitchFamily="34" charset="0"/>
                          <a:cs typeface="Calibri" panose="020F0502020204030204" pitchFamily="34" charset="0"/>
                        </a:rPr>
                        <a:t>А) Зачаточный побег с участком коры</a:t>
                      </a:r>
                    </a:p>
                    <a:p>
                      <a:pPr fontAlgn="t"/>
                      <a:r>
                        <a:rPr lang="ru-RU" sz="1500" dirty="0">
                          <a:effectLst/>
                          <a:latin typeface="Calibri" panose="020F0502020204030204" pitchFamily="34" charset="0"/>
                          <a:cs typeface="Calibri" panose="020F0502020204030204" pitchFamily="34" charset="0"/>
                        </a:rPr>
                        <a:t>Б) Материал необходим для предотвращения попадания вредителей в разрез</a:t>
                      </a:r>
                    </a:p>
                    <a:p>
                      <a:pPr fontAlgn="t"/>
                      <a:r>
                        <a:rPr lang="ru-RU" sz="1500" dirty="0">
                          <a:effectLst/>
                          <a:latin typeface="Calibri" panose="020F0502020204030204" pitchFamily="34" charset="0"/>
                          <a:cs typeface="Calibri" panose="020F0502020204030204" pitchFamily="34" charset="0"/>
                        </a:rPr>
                        <a:t>В) Фрагмент растения, устойчивого к неблагоприятным условиям произрастания</a:t>
                      </a:r>
                    </a:p>
                    <a:p>
                      <a:pPr fontAlgn="t"/>
                      <a:r>
                        <a:rPr lang="ru-RU" sz="1500" dirty="0">
                          <a:effectLst/>
                          <a:latin typeface="Calibri" panose="020F0502020204030204" pitchFamily="34" charset="0"/>
                          <a:cs typeface="Calibri" panose="020F0502020204030204" pitchFamily="34" charset="0"/>
                        </a:rPr>
                        <a:t>Г) Выращенный в питомнике заранее многолетний материал</a:t>
                      </a:r>
                    </a:p>
                    <a:p>
                      <a:pPr fontAlgn="t"/>
                      <a:r>
                        <a:rPr lang="ru-RU" sz="1500" dirty="0">
                          <a:effectLst/>
                          <a:latin typeface="Calibri" panose="020F0502020204030204" pitchFamily="34" charset="0"/>
                          <a:cs typeface="Calibri" panose="020F0502020204030204" pitchFamily="34" charset="0"/>
                        </a:rPr>
                        <a:t>Д) Необходимо для сращивания проводящих тканей подвоя и привоя</a:t>
                      </a:r>
                    </a:p>
                    <a:p>
                      <a:pPr fontAlgn="t"/>
                      <a:r>
                        <a:rPr lang="ru-RU" sz="1500" dirty="0">
                          <a:effectLst/>
                          <a:latin typeface="Calibri" panose="020F0502020204030204" pitchFamily="34" charset="0"/>
                          <a:cs typeface="Calibri" panose="020F0502020204030204" pitchFamily="34" charset="0"/>
                        </a:rPr>
                        <a:t>Е) Фрагмент растения неустойчивого к тяжелым условиям сорта</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tc>
                  <a:txBody>
                    <a:bodyPr/>
                    <a:lstStyle/>
                    <a:p>
                      <a:pPr fontAlgn="t"/>
                      <a:r>
                        <a:rPr lang="ru-RU" sz="1500" dirty="0">
                          <a:effectLst/>
                          <a:latin typeface="Calibri" panose="020F0502020204030204" pitchFamily="34" charset="0"/>
                          <a:cs typeface="Calibri" panose="020F0502020204030204" pitchFamily="34" charset="0"/>
                        </a:rPr>
                        <a:t>1) 1</a:t>
                      </a:r>
                    </a:p>
                    <a:p>
                      <a:pPr fontAlgn="t"/>
                      <a:r>
                        <a:rPr lang="ru-RU" sz="1500" dirty="0">
                          <a:effectLst/>
                          <a:latin typeface="Calibri" panose="020F0502020204030204" pitchFamily="34" charset="0"/>
                          <a:cs typeface="Calibri" panose="020F0502020204030204" pitchFamily="34" charset="0"/>
                        </a:rPr>
                        <a:t>2) 2</a:t>
                      </a:r>
                    </a:p>
                    <a:p>
                      <a:pPr fontAlgn="t"/>
                      <a:r>
                        <a:rPr lang="ru-RU" sz="1500" dirty="0">
                          <a:effectLst/>
                          <a:latin typeface="Calibri" panose="020F0502020204030204" pitchFamily="34" charset="0"/>
                          <a:cs typeface="Calibri" panose="020F0502020204030204" pitchFamily="34" charset="0"/>
                        </a:rPr>
                        <a:t>3) 3</a:t>
                      </a:r>
                    </a:p>
                    <a:p>
                      <a:pPr fontAlgn="t"/>
                      <a:r>
                        <a:rPr lang="ru-RU" sz="1500" dirty="0">
                          <a:effectLst/>
                          <a:latin typeface="Calibri" panose="020F0502020204030204" pitchFamily="34" charset="0"/>
                          <a:cs typeface="Calibri" panose="020F0502020204030204" pitchFamily="34" charset="0"/>
                        </a:rPr>
                        <a:t>4) 4</a:t>
                      </a:r>
                    </a:p>
                  </a:txBody>
                  <a:tcPr marL="77429" marR="77429" marT="38715" marB="38715">
                    <a:lnL w="12700" cap="flat" cmpd="sng" algn="ctr">
                      <a:solidFill>
                        <a:srgbClr val="E5E7EB"/>
                      </a:solidFill>
                      <a:prstDash val="solid"/>
                      <a:round/>
                      <a:headEnd type="none" w="med" len="med"/>
                      <a:tailEnd type="none" w="med" len="med"/>
                    </a:lnL>
                    <a:lnR w="12700" cap="flat" cmpd="sng" algn="ctr">
                      <a:solidFill>
                        <a:srgbClr val="E5E7EB"/>
                      </a:solidFill>
                      <a:prstDash val="solid"/>
                      <a:round/>
                      <a:headEnd type="none" w="med" len="med"/>
                      <a:tailEnd type="none" w="med" len="med"/>
                    </a:lnR>
                    <a:lnT w="12700" cap="flat" cmpd="sng" algn="ctr">
                      <a:solidFill>
                        <a:srgbClr val="E5E7EB"/>
                      </a:solidFill>
                      <a:prstDash val="solid"/>
                      <a:round/>
                      <a:headEnd type="none" w="med" len="med"/>
                      <a:tailEnd type="none" w="med" len="med"/>
                    </a:lnT>
                    <a:lnB w="12700" cap="flat" cmpd="sng" algn="ctr">
                      <a:solidFill>
                        <a:srgbClr val="E5E7EB"/>
                      </a:solidFill>
                      <a:prstDash val="solid"/>
                      <a:round/>
                      <a:headEnd type="none" w="med" len="med"/>
                      <a:tailEnd type="none" w="med" len="med"/>
                    </a:lnB>
                    <a:solidFill>
                      <a:srgbClr val="FFFFFF"/>
                    </a:solidFill>
                  </a:tcPr>
                </a:tc>
                <a:extLst>
                  <a:ext uri="{0D108BD9-81ED-4DB2-BD59-A6C34878D82A}">
                    <a16:rowId xmlns:a16="http://schemas.microsoft.com/office/drawing/2014/main" val="509166138"/>
                  </a:ext>
                </a:extLst>
              </a:tr>
            </a:tbl>
          </a:graphicData>
        </a:graphic>
      </p:graphicFrame>
      <p:sp>
        <p:nvSpPr>
          <p:cNvPr id="2" name="TextBox 1"/>
          <p:cNvSpPr txBox="1"/>
          <p:nvPr/>
        </p:nvSpPr>
        <p:spPr>
          <a:xfrm>
            <a:off x="1691680" y="332656"/>
            <a:ext cx="2093458" cy="369332"/>
          </a:xfrm>
          <a:prstGeom prst="rect">
            <a:avLst/>
          </a:prstGeom>
          <a:noFill/>
        </p:spPr>
        <p:txBody>
          <a:bodyPr wrap="none" rtlCol="0">
            <a:spAutoFit/>
          </a:bodyPr>
          <a:lstStyle/>
          <a:p>
            <a:r>
              <a:rPr lang="ru-RU" dirty="0" smtClean="0"/>
              <a:t>РАЗБОР ЗАДАНИЯ</a:t>
            </a:r>
            <a:endParaRPr lang="ru-RU" dirty="0"/>
          </a:p>
        </p:txBody>
      </p:sp>
      <p:sp>
        <p:nvSpPr>
          <p:cNvPr id="6" name="TextBox 5"/>
          <p:cNvSpPr txBox="1"/>
          <p:nvPr/>
        </p:nvSpPr>
        <p:spPr>
          <a:xfrm>
            <a:off x="5652120" y="260648"/>
            <a:ext cx="3240360" cy="1477328"/>
          </a:xfrm>
          <a:prstGeom prst="rect">
            <a:avLst/>
          </a:prstGeom>
          <a:noFill/>
        </p:spPr>
        <p:txBody>
          <a:bodyPr wrap="square" rtlCol="0">
            <a:spAutoFit/>
          </a:bodyPr>
          <a:lstStyle/>
          <a:p>
            <a:r>
              <a:rPr lang="ru-RU" dirty="0" smtClean="0"/>
              <a:t>1-срезанная кора подвоя</a:t>
            </a:r>
          </a:p>
          <a:p>
            <a:r>
              <a:rPr lang="ru-RU" dirty="0" smtClean="0"/>
              <a:t>2-подвой</a:t>
            </a:r>
          </a:p>
          <a:p>
            <a:r>
              <a:rPr lang="ru-RU" dirty="0" smtClean="0"/>
              <a:t>3-защитная пленка</a:t>
            </a:r>
          </a:p>
          <a:p>
            <a:r>
              <a:rPr lang="ru-RU" dirty="0" smtClean="0"/>
              <a:t>4-щиток привоя</a:t>
            </a:r>
          </a:p>
          <a:p>
            <a:endParaRPr lang="ru-RU" dirty="0"/>
          </a:p>
        </p:txBody>
      </p:sp>
      <p:sp>
        <p:nvSpPr>
          <p:cNvPr id="7" name="TextBox 6"/>
          <p:cNvSpPr txBox="1"/>
          <p:nvPr/>
        </p:nvSpPr>
        <p:spPr>
          <a:xfrm>
            <a:off x="5796136" y="2204864"/>
            <a:ext cx="3024336" cy="369332"/>
          </a:xfrm>
          <a:prstGeom prst="rect">
            <a:avLst/>
          </a:prstGeom>
          <a:noFill/>
        </p:spPr>
        <p:txBody>
          <a:bodyPr wrap="square" rtlCol="0">
            <a:spAutoFit/>
          </a:bodyPr>
          <a:lstStyle/>
          <a:p>
            <a:r>
              <a:rPr lang="ru-RU" dirty="0" smtClean="0"/>
              <a:t>Ответ:432214 </a:t>
            </a:r>
            <a:endParaRPr lang="ru-RU" dirty="0"/>
          </a:p>
        </p:txBody>
      </p:sp>
    </p:spTree>
    <p:extLst>
      <p:ext uri="{BB962C8B-B14F-4D97-AF65-F5344CB8AC3E}">
        <p14:creationId xmlns:p14="http://schemas.microsoft.com/office/powerpoint/2010/main" val="3862882970"/>
      </p:ext>
    </p:extLst>
  </p:cSld>
  <p:clrMapOvr>
    <a:masterClrMapping/>
  </p:clrMapOvr>
  <p:transition spd="med">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Метод управления доминированием</a:t>
            </a:r>
            <a:endParaRPr lang="ru-RU" dirty="0"/>
          </a:p>
        </p:txBody>
      </p:sp>
      <p:sp>
        <p:nvSpPr>
          <p:cNvPr id="3" name="Прямоугольник 2"/>
          <p:cNvSpPr/>
          <p:nvPr/>
        </p:nvSpPr>
        <p:spPr>
          <a:xfrm>
            <a:off x="1043608" y="1556792"/>
            <a:ext cx="7848872" cy="5109091"/>
          </a:xfrm>
          <a:prstGeom prst="rect">
            <a:avLst/>
          </a:prstGeom>
        </p:spPr>
        <p:txBody>
          <a:bodyPr wrap="square">
            <a:spAutoFit/>
          </a:bodyPr>
          <a:lstStyle/>
          <a:p>
            <a:pPr marL="365760" lvl="0" indent="-283464" algn="just">
              <a:spcBef>
                <a:spcPts val="600"/>
              </a:spcBef>
              <a:buClr>
                <a:srgbClr val="3891A7"/>
              </a:buClr>
              <a:buSzPct val="80000"/>
              <a:buFont typeface="Wingdings 2"/>
              <a:buChar char=""/>
            </a:pPr>
            <a:r>
              <a:rPr lang="ru-RU" dirty="0">
                <a:solidFill>
                  <a:prstClr val="black"/>
                </a:solidFill>
              </a:rPr>
              <a:t>И.В. Мичурин указывал на возможность управления доминированием определенных признаков при развитии гибрида. Для этого на ранних стадиях развития необходимо воздействие определенными внешними факторами. </a:t>
            </a:r>
          </a:p>
          <a:p>
            <a:pPr marL="365760" lvl="0" indent="-283464" algn="just">
              <a:spcBef>
                <a:spcPts val="600"/>
              </a:spcBef>
              <a:buClr>
                <a:srgbClr val="3891A7"/>
              </a:buClr>
              <a:buSzPct val="80000"/>
              <a:buFont typeface="Wingdings 2"/>
              <a:buChar char=""/>
            </a:pPr>
            <a:r>
              <a:rPr lang="ru-RU" dirty="0">
                <a:solidFill>
                  <a:prstClr val="black"/>
                </a:solidFill>
              </a:rPr>
              <a:t>Например, если гибриды выращивать в открытом </a:t>
            </a:r>
            <a:r>
              <a:rPr lang="ru-RU" dirty="0" smtClean="0">
                <a:solidFill>
                  <a:prstClr val="black"/>
                </a:solidFill>
              </a:rPr>
              <a:t>грунте на </a:t>
            </a:r>
            <a:r>
              <a:rPr lang="ru-RU" dirty="0">
                <a:solidFill>
                  <a:prstClr val="black"/>
                </a:solidFill>
              </a:rPr>
              <a:t>бедных почвах </a:t>
            </a:r>
            <a:r>
              <a:rPr lang="ru-RU" dirty="0" smtClean="0">
                <a:solidFill>
                  <a:prstClr val="black"/>
                </a:solidFill>
              </a:rPr>
              <a:t> (спартанские условия), то повышается </a:t>
            </a:r>
            <a:r>
              <a:rPr lang="ru-RU" dirty="0">
                <a:solidFill>
                  <a:prstClr val="black"/>
                </a:solidFill>
              </a:rPr>
              <a:t>их </a:t>
            </a:r>
            <a:r>
              <a:rPr lang="ru-RU" dirty="0" smtClean="0">
                <a:solidFill>
                  <a:prstClr val="black"/>
                </a:solidFill>
              </a:rPr>
              <a:t>морозостойкость.</a:t>
            </a:r>
          </a:p>
          <a:p>
            <a:pPr marL="365760" lvl="0" indent="-283464" algn="just">
              <a:spcBef>
                <a:spcPts val="600"/>
              </a:spcBef>
              <a:buClr>
                <a:srgbClr val="3891A7"/>
              </a:buClr>
              <a:buSzPct val="80000"/>
              <a:buFont typeface="Wingdings 2"/>
              <a:buChar char=""/>
            </a:pPr>
            <a:r>
              <a:rPr lang="ru-RU" dirty="0" smtClean="0"/>
              <a:t>В  </a:t>
            </a:r>
            <a:r>
              <a:rPr lang="ru-RU" dirty="0"/>
              <a:t>других </a:t>
            </a:r>
            <a:r>
              <a:rPr lang="ru-RU" dirty="0" smtClean="0"/>
              <a:t> случаях  </a:t>
            </a:r>
            <a:r>
              <a:rPr lang="ru-RU" dirty="0"/>
              <a:t>для придания вновь выводимым сортам свойств культурного </a:t>
            </a:r>
            <a:r>
              <a:rPr lang="ru-RU" dirty="0" smtClean="0"/>
              <a:t>растения </a:t>
            </a:r>
            <a:r>
              <a:rPr lang="ru-RU" dirty="0"/>
              <a:t>(вкуса, величины плода и т.д.) выращивал </a:t>
            </a:r>
            <a:r>
              <a:rPr lang="ru-RU" dirty="0" smtClean="0"/>
              <a:t>растения  </a:t>
            </a:r>
            <a:r>
              <a:rPr lang="ru-RU" dirty="0"/>
              <a:t>на богатых, плодородных </a:t>
            </a:r>
            <a:r>
              <a:rPr lang="ru-RU" dirty="0" smtClean="0"/>
              <a:t>почвах.</a:t>
            </a:r>
          </a:p>
          <a:p>
            <a:pPr marL="365760" lvl="0" indent="-283464" algn="just">
              <a:spcBef>
                <a:spcPts val="600"/>
              </a:spcBef>
              <a:buClr>
                <a:srgbClr val="3891A7"/>
              </a:buClr>
              <a:buSzPct val="80000"/>
              <a:buFont typeface="Wingdings 2"/>
              <a:buChar char=""/>
            </a:pPr>
            <a:r>
              <a:rPr lang="ru-RU" dirty="0" smtClean="0"/>
              <a:t>Исключительно </a:t>
            </a:r>
            <a:r>
              <a:rPr lang="ru-RU" dirty="0"/>
              <a:t>большое значение придавал </a:t>
            </a:r>
            <a:r>
              <a:rPr lang="ru-RU" dirty="0" err="1"/>
              <a:t>И.В.Мичурин</a:t>
            </a:r>
            <a:r>
              <a:rPr lang="ru-RU" dirty="0"/>
              <a:t> воспитанию гибридных растений в молодом возрасте. Всякое растение, указывал </a:t>
            </a:r>
            <a:r>
              <a:rPr lang="ru-RU" dirty="0" err="1"/>
              <a:t>И.В.Мичурин</a:t>
            </a:r>
            <a:r>
              <a:rPr lang="ru-RU" dirty="0"/>
              <a:t>, имеет способность изменяться в своем строении, приспосабливаясь к условиям новой среды лишь в молодом возрасте, и эта способность проявляется, начиная с первых дней после </a:t>
            </a:r>
            <a:r>
              <a:rPr lang="ru-RU" dirty="0" err="1"/>
              <a:t>всхода</a:t>
            </a:r>
            <a:r>
              <a:rPr lang="ru-RU" dirty="0"/>
              <a:t> из семени в большей мере, с течением времени постепенно слабеет и затем совершенно исчезает при полной возмужалости дерева.</a:t>
            </a:r>
          </a:p>
          <a:p>
            <a:pPr marL="365760" lvl="0" indent="-283464">
              <a:spcBef>
                <a:spcPts val="600"/>
              </a:spcBef>
              <a:buClr>
                <a:srgbClr val="3891A7"/>
              </a:buClr>
              <a:buSzPct val="80000"/>
              <a:buFont typeface="Wingdings 2"/>
              <a:buChar char=""/>
            </a:pPr>
            <a:endParaRPr lang="ru-RU" dirty="0"/>
          </a:p>
        </p:txBody>
      </p:sp>
    </p:spTree>
    <p:extLst>
      <p:ext uri="{BB962C8B-B14F-4D97-AF65-F5344CB8AC3E}">
        <p14:creationId xmlns:p14="http://schemas.microsoft.com/office/powerpoint/2010/main" val="155447173"/>
      </p:ext>
    </p:extLst>
  </p:cSld>
  <p:clrMapOvr>
    <a:masterClrMapping/>
  </p:clrMapOvr>
  <p:transition spd="med">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0"/>
            <a:ext cx="7498080" cy="1143000"/>
          </a:xfrm>
        </p:spPr>
        <p:txBody>
          <a:bodyPr/>
          <a:lstStyle/>
          <a:p>
            <a:pPr algn="ctr"/>
            <a:r>
              <a:rPr lang="ru-RU" dirty="0" smtClean="0"/>
              <a:t>Метод посредника</a:t>
            </a:r>
            <a:endParaRPr lang="ru-RU" dirty="0"/>
          </a:p>
        </p:txBody>
      </p:sp>
      <p:pic>
        <p:nvPicPr>
          <p:cNvPr id="2050" name="Picture 2" descr="D:\Мичурин\посредник.png"/>
          <p:cNvPicPr>
            <a:picLocks noChangeAspect="1" noChangeArrowheads="1"/>
          </p:cNvPicPr>
          <p:nvPr/>
        </p:nvPicPr>
        <p:blipFill>
          <a:blip r:embed="rId3" cstate="print"/>
          <a:srcRect/>
          <a:stretch>
            <a:fillRect/>
          </a:stretch>
        </p:blipFill>
        <p:spPr bwMode="auto">
          <a:xfrm>
            <a:off x="1495141" y="980728"/>
            <a:ext cx="7315094" cy="5505881"/>
          </a:xfrm>
          <a:prstGeom prst="rect">
            <a:avLst/>
          </a:prstGeom>
          <a:noFill/>
          <a:ln>
            <a:solidFill>
              <a:schemeClr val="accent1"/>
            </a:solidFill>
          </a:ln>
        </p:spPr>
      </p:pic>
    </p:spTree>
  </p:cSld>
  <p:clrMapOvr>
    <a:masterClrMapping/>
  </p:clrMapOvr>
  <p:transition spd="med">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Отбор</a:t>
            </a:r>
            <a:endParaRPr lang="ru-RU" dirty="0"/>
          </a:p>
        </p:txBody>
      </p:sp>
      <p:pic>
        <p:nvPicPr>
          <p:cNvPr id="3" name="Picture 7" descr="малина техас"/>
          <p:cNvPicPr>
            <a:picLocks noChangeAspect="1" noChangeArrowheads="1"/>
          </p:cNvPicPr>
          <p:nvPr/>
        </p:nvPicPr>
        <p:blipFill>
          <a:blip r:embed="rId2" cstate="print"/>
          <a:srcRect/>
          <a:stretch>
            <a:fillRect/>
          </a:stretch>
        </p:blipFill>
        <p:spPr>
          <a:xfrm>
            <a:off x="1907704" y="2132856"/>
            <a:ext cx="6265441" cy="4382262"/>
          </a:xfrm>
          <a:prstGeom prst="rect">
            <a:avLst/>
          </a:prstGeom>
          <a:noFill/>
          <a:ln>
            <a:solidFill>
              <a:schemeClr val="accent1"/>
            </a:solidFill>
          </a:ln>
        </p:spPr>
      </p:pic>
      <p:sp>
        <p:nvSpPr>
          <p:cNvPr id="4" name="Text Box 9"/>
          <p:cNvSpPr txBox="1">
            <a:spLocks noChangeArrowheads="1"/>
          </p:cNvSpPr>
          <p:nvPr/>
        </p:nvSpPr>
        <p:spPr bwMode="auto">
          <a:xfrm>
            <a:off x="5436096" y="332656"/>
            <a:ext cx="3313113" cy="1615827"/>
          </a:xfrm>
          <a:prstGeom prst="rect">
            <a:avLst/>
          </a:prstGeom>
          <a:noFill/>
          <a:ln w="9525">
            <a:noFill/>
            <a:miter lim="800000"/>
            <a:headEnd/>
            <a:tailEnd/>
          </a:ln>
        </p:spPr>
        <p:txBody>
          <a:bodyPr>
            <a:spAutoFit/>
          </a:bodyPr>
          <a:lstStyle/>
          <a:p>
            <a:pPr>
              <a:spcBef>
                <a:spcPct val="50000"/>
              </a:spcBef>
            </a:pPr>
            <a:r>
              <a:rPr lang="ru-RU" u="sng" dirty="0">
                <a:solidFill>
                  <a:srgbClr val="800000"/>
                </a:solidFill>
              </a:rPr>
              <a:t>Малина </a:t>
            </a:r>
            <a:r>
              <a:rPr lang="ru-RU" u="sng" dirty="0" err="1">
                <a:solidFill>
                  <a:srgbClr val="800000"/>
                </a:solidFill>
              </a:rPr>
              <a:t>техас</a:t>
            </a:r>
            <a:r>
              <a:rPr lang="ru-RU" u="sng" dirty="0">
                <a:solidFill>
                  <a:srgbClr val="800000"/>
                </a:solidFill>
              </a:rPr>
              <a:t>. </a:t>
            </a:r>
            <a:endParaRPr lang="ru-RU" u="sng" dirty="0" smtClean="0">
              <a:solidFill>
                <a:srgbClr val="800000"/>
              </a:solidFill>
            </a:endParaRPr>
          </a:p>
          <a:p>
            <a:pPr>
              <a:spcBef>
                <a:spcPct val="50000"/>
              </a:spcBef>
            </a:pPr>
            <a:r>
              <a:rPr lang="ru-RU" sz="1800" dirty="0" smtClean="0"/>
              <a:t>Ягоды </a:t>
            </a:r>
            <a:r>
              <a:rPr lang="ru-RU" sz="1800" dirty="0"/>
              <a:t>до 4 см длины и весом до 10 г. Получена путем отбора из сеянцев американской ежевики </a:t>
            </a:r>
            <a:r>
              <a:rPr lang="ru-RU" sz="1800" dirty="0" err="1"/>
              <a:t>Логан</a:t>
            </a:r>
            <a:endParaRPr lang="ru-RU" u="sng" dirty="0">
              <a:solidFill>
                <a:srgbClr val="800000"/>
              </a:solidFill>
            </a:endParaRPr>
          </a:p>
        </p:txBody>
      </p:sp>
    </p:spTree>
  </p:cSld>
  <p:clrMapOvr>
    <a:masterClrMapping/>
  </p:clrMapOvr>
  <p:transition spd="med">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Отбор</a:t>
            </a:r>
            <a:endParaRPr lang="ru-RU" dirty="0"/>
          </a:p>
        </p:txBody>
      </p:sp>
      <p:pic>
        <p:nvPicPr>
          <p:cNvPr id="3" name="Picture 8" descr="абрикос"/>
          <p:cNvPicPr>
            <a:picLocks noChangeAspect="1" noChangeArrowheads="1"/>
          </p:cNvPicPr>
          <p:nvPr/>
        </p:nvPicPr>
        <p:blipFill>
          <a:blip r:embed="rId2" cstate="print"/>
          <a:stretch>
            <a:fillRect/>
          </a:stretch>
        </p:blipFill>
        <p:spPr>
          <a:xfrm>
            <a:off x="4648252" y="1124744"/>
            <a:ext cx="3956195" cy="5677319"/>
          </a:xfrm>
          <a:prstGeom prst="rect">
            <a:avLst/>
          </a:prstGeom>
          <a:noFill/>
        </p:spPr>
      </p:pic>
      <p:sp>
        <p:nvSpPr>
          <p:cNvPr id="4" name="Text Box 10"/>
          <p:cNvSpPr txBox="1">
            <a:spLocks noChangeArrowheads="1"/>
          </p:cNvSpPr>
          <p:nvPr/>
        </p:nvSpPr>
        <p:spPr bwMode="auto">
          <a:xfrm>
            <a:off x="1331640" y="3429000"/>
            <a:ext cx="2987370" cy="1615827"/>
          </a:xfrm>
          <a:prstGeom prst="rect">
            <a:avLst/>
          </a:prstGeom>
          <a:noFill/>
          <a:ln w="9525">
            <a:noFill/>
            <a:miter lim="800000"/>
            <a:headEnd/>
            <a:tailEnd/>
          </a:ln>
        </p:spPr>
        <p:txBody>
          <a:bodyPr wrap="square">
            <a:spAutoFit/>
          </a:bodyPr>
          <a:lstStyle/>
          <a:p>
            <a:pPr>
              <a:spcBef>
                <a:spcPct val="50000"/>
              </a:spcBef>
            </a:pPr>
            <a:r>
              <a:rPr lang="ru-RU" u="sng" dirty="0">
                <a:solidFill>
                  <a:srgbClr val="663300"/>
                </a:solidFill>
              </a:rPr>
              <a:t>Абрикос лучший Мичуринский.</a:t>
            </a:r>
            <a:r>
              <a:rPr lang="ru-RU" sz="1800" dirty="0">
                <a:solidFill>
                  <a:srgbClr val="663300"/>
                </a:solidFill>
              </a:rPr>
              <a:t> </a:t>
            </a:r>
            <a:endParaRPr lang="ru-RU" sz="1800" dirty="0" smtClean="0">
              <a:solidFill>
                <a:srgbClr val="663300"/>
              </a:solidFill>
            </a:endParaRPr>
          </a:p>
          <a:p>
            <a:pPr>
              <a:spcBef>
                <a:spcPct val="50000"/>
              </a:spcBef>
            </a:pPr>
            <a:r>
              <a:rPr lang="ru-RU" sz="1800" dirty="0" smtClean="0"/>
              <a:t>Сорт </a:t>
            </a:r>
            <a:r>
              <a:rPr lang="ru-RU" sz="1800" dirty="0"/>
              <a:t>произошел от отборного сеянца монгольского абрикоса.</a:t>
            </a:r>
            <a:endParaRPr lang="ru-RU" u="sng" dirty="0">
              <a:solidFill>
                <a:srgbClr val="663300"/>
              </a:solidFill>
            </a:endParaRPr>
          </a:p>
        </p:txBody>
      </p:sp>
    </p:spTree>
  </p:cSld>
  <p:clrMapOvr>
    <a:masterClrMapping/>
  </p:clrMapOvr>
  <p:transition spd="med">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Смешение пыльцы</a:t>
            </a:r>
            <a:endParaRPr lang="ru-RU" dirty="0"/>
          </a:p>
        </p:txBody>
      </p:sp>
      <p:pic>
        <p:nvPicPr>
          <p:cNvPr id="3" name="Picture 8" descr="шафран"/>
          <p:cNvPicPr>
            <a:picLocks noChangeAspect="1" noChangeArrowheads="1"/>
          </p:cNvPicPr>
          <p:nvPr/>
        </p:nvPicPr>
        <p:blipFill>
          <a:blip r:embed="rId3" cstate="print">
            <a:lum contrast="6000"/>
          </a:blip>
          <a:srcRect/>
          <a:stretch>
            <a:fillRect/>
          </a:stretch>
        </p:blipFill>
        <p:spPr>
          <a:xfrm>
            <a:off x="323528" y="2276872"/>
            <a:ext cx="6236360" cy="4176464"/>
          </a:xfrm>
          <a:prstGeom prst="rect">
            <a:avLst/>
          </a:prstGeom>
          <a:noFill/>
        </p:spPr>
      </p:pic>
      <p:sp>
        <p:nvSpPr>
          <p:cNvPr id="4" name="Text Box 10"/>
          <p:cNvSpPr txBox="1">
            <a:spLocks noChangeArrowheads="1"/>
          </p:cNvSpPr>
          <p:nvPr/>
        </p:nvSpPr>
        <p:spPr bwMode="auto">
          <a:xfrm>
            <a:off x="3851921" y="1340768"/>
            <a:ext cx="5292080" cy="923330"/>
          </a:xfrm>
          <a:prstGeom prst="rect">
            <a:avLst/>
          </a:prstGeom>
          <a:noFill/>
          <a:ln w="9525">
            <a:noFill/>
            <a:miter lim="800000"/>
            <a:headEnd/>
            <a:tailEnd/>
          </a:ln>
        </p:spPr>
        <p:txBody>
          <a:bodyPr wrap="square">
            <a:spAutoFit/>
          </a:bodyPr>
          <a:lstStyle/>
          <a:p>
            <a:pPr>
              <a:spcBef>
                <a:spcPct val="50000"/>
              </a:spcBef>
            </a:pPr>
            <a:r>
              <a:rPr lang="ru-RU" u="sng" dirty="0">
                <a:solidFill>
                  <a:srgbClr val="800000"/>
                </a:solidFill>
              </a:rPr>
              <a:t>Шафран – китайка.   </a:t>
            </a:r>
            <a:r>
              <a:rPr lang="ru-RU" sz="1800" dirty="0"/>
              <a:t>Сорт получен путем опыления Ренета </a:t>
            </a:r>
            <a:r>
              <a:rPr lang="ru-RU" sz="1800" dirty="0" err="1"/>
              <a:t>орлеанского</a:t>
            </a:r>
            <a:r>
              <a:rPr lang="ru-RU" sz="1800" dirty="0"/>
              <a:t> </a:t>
            </a:r>
            <a:r>
              <a:rPr lang="ru-RU" sz="1800" dirty="0" smtClean="0"/>
              <a:t> пыльцой </a:t>
            </a:r>
            <a:r>
              <a:rPr lang="ru-RU" sz="1800" dirty="0"/>
              <a:t>китайской садовой яблони.</a:t>
            </a:r>
            <a:endParaRPr lang="ru-RU" u="sng" dirty="0">
              <a:solidFill>
                <a:srgbClr val="800000"/>
              </a:solidFill>
            </a:endParaRPr>
          </a:p>
        </p:txBody>
      </p:sp>
    </p:spTree>
  </p:cSld>
  <p:clrMapOvr>
    <a:masterClrMapping/>
  </p:clrMapOvr>
  <p:transition spd="med">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74320"/>
            <a:ext cx="7818072" cy="490384"/>
          </a:xfrm>
        </p:spPr>
        <p:txBody>
          <a:bodyPr>
            <a:normAutofit fontScale="90000"/>
          </a:bodyPr>
          <a:lstStyle/>
          <a:p>
            <a:pPr algn="ctr"/>
            <a:r>
              <a:rPr lang="ru-RU" sz="2800" dirty="0" smtClean="0"/>
              <a:t>Некоторые итоги</a:t>
            </a:r>
            <a:endParaRPr lang="ru-RU" sz="2800" dirty="0"/>
          </a:p>
        </p:txBody>
      </p:sp>
      <p:sp>
        <p:nvSpPr>
          <p:cNvPr id="3" name="Прямоугольник 2"/>
          <p:cNvSpPr/>
          <p:nvPr/>
        </p:nvSpPr>
        <p:spPr>
          <a:xfrm>
            <a:off x="1259632" y="764705"/>
            <a:ext cx="7416824" cy="5755422"/>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К 1920 г. Мичурин вывел свыше 150 новых гибридных сортов, среди которых были: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яблонь</a:t>
            </a:r>
            <a:r>
              <a:rPr lang="ru-RU" sz="1600" dirty="0">
                <a:latin typeface="Arial" panose="020B0604020202020204" pitchFamily="34" charset="0"/>
                <a:cs typeface="Arial" panose="020B0604020202020204" pitchFamily="34" charset="0"/>
              </a:rPr>
              <a:t> — 45 сортов,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груш</a:t>
            </a:r>
            <a:r>
              <a:rPr lang="ru-RU" sz="1600" dirty="0">
                <a:latin typeface="Arial" panose="020B0604020202020204" pitchFamily="34" charset="0"/>
                <a:cs typeface="Arial" panose="020B0604020202020204" pitchFamily="34" charset="0"/>
              </a:rPr>
              <a:t> — 20</a:t>
            </a:r>
            <a:r>
              <a:rPr lang="ru-RU" sz="1600"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 </a:t>
            </a:r>
            <a:r>
              <a:rPr lang="ru-RU" sz="1600" dirty="0">
                <a:latin typeface="Arial" panose="020B0604020202020204" pitchFamily="34" charset="0"/>
                <a:cs typeface="Arial" panose="020B0604020202020204" pitchFamily="34" charset="0"/>
              </a:rPr>
              <a:t>вишен — 13,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слив </a:t>
            </a:r>
            <a:r>
              <a:rPr lang="ru-RU" sz="1600" dirty="0">
                <a:latin typeface="Arial" panose="020B0604020202020204" pitchFamily="34" charset="0"/>
                <a:cs typeface="Arial" panose="020B0604020202020204" pitchFamily="34" charset="0"/>
              </a:rPr>
              <a:t>(среди них три сорта ренклодов)— 15, черешен — 6,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крыжовника</a:t>
            </a:r>
            <a:r>
              <a:rPr lang="ru-RU" sz="1600" dirty="0">
                <a:latin typeface="Arial" panose="020B0604020202020204" pitchFamily="34" charset="0"/>
                <a:cs typeface="Arial" panose="020B0604020202020204" pitchFamily="34" charset="0"/>
              </a:rPr>
              <a:t> — 1,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земляники</a:t>
            </a:r>
            <a:r>
              <a:rPr lang="ru-RU" sz="1600" dirty="0">
                <a:latin typeface="Arial" panose="020B0604020202020204" pitchFamily="34" charset="0"/>
                <a:cs typeface="Arial" panose="020B0604020202020204" pitchFamily="34" charset="0"/>
              </a:rPr>
              <a:t> — 1</a:t>
            </a:r>
            <a:r>
              <a:rPr lang="ru-RU" sz="1600"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 </a:t>
            </a:r>
            <a:r>
              <a:rPr lang="ru-RU" sz="1600" dirty="0">
                <a:latin typeface="Arial" panose="020B0604020202020204" pitchFamily="34" charset="0"/>
                <a:cs typeface="Arial" panose="020B0604020202020204" pitchFamily="34" charset="0"/>
              </a:rPr>
              <a:t>актинидии — 5,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рябины</a:t>
            </a:r>
            <a:r>
              <a:rPr lang="ru-RU" sz="1600" dirty="0">
                <a:latin typeface="Arial" panose="020B0604020202020204" pitchFamily="34" charset="0"/>
                <a:cs typeface="Arial" panose="020B0604020202020204" pitchFamily="34" charset="0"/>
              </a:rPr>
              <a:t> — 3,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грецкого </a:t>
            </a:r>
            <a:r>
              <a:rPr lang="ru-RU" sz="1600" dirty="0">
                <a:latin typeface="Arial" panose="020B0604020202020204" pitchFamily="34" charset="0"/>
                <a:cs typeface="Arial" panose="020B0604020202020204" pitchFamily="34" charset="0"/>
              </a:rPr>
              <a:t>ореха — 3,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абрикосов</a:t>
            </a:r>
            <a:r>
              <a:rPr lang="ru-RU" sz="1600" dirty="0">
                <a:latin typeface="Arial" panose="020B0604020202020204" pitchFamily="34" charset="0"/>
                <a:cs typeface="Arial" panose="020B0604020202020204" pitchFamily="34" charset="0"/>
              </a:rPr>
              <a:t> — 9,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миндаля</a:t>
            </a:r>
            <a:r>
              <a:rPr lang="ru-RU" sz="1600" dirty="0">
                <a:latin typeface="Arial" panose="020B0604020202020204" pitchFamily="34" charset="0"/>
                <a:cs typeface="Arial" panose="020B0604020202020204" pitchFamily="34" charset="0"/>
              </a:rPr>
              <a:t> — 2,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айвы</a:t>
            </a:r>
            <a:r>
              <a:rPr lang="ru-RU" sz="1600" dirty="0">
                <a:latin typeface="Arial" panose="020B0604020202020204" pitchFamily="34" charset="0"/>
                <a:cs typeface="Arial" panose="020B0604020202020204" pitchFamily="34" charset="0"/>
              </a:rPr>
              <a:t> — 2,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винограда</a:t>
            </a:r>
            <a:r>
              <a:rPr lang="ru-RU" sz="1600" dirty="0">
                <a:latin typeface="Arial" panose="020B0604020202020204" pitchFamily="34" charset="0"/>
                <a:cs typeface="Arial" panose="020B0604020202020204" pitchFamily="34" charset="0"/>
              </a:rPr>
              <a:t> — 8,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смородины</a:t>
            </a:r>
            <a:r>
              <a:rPr lang="ru-RU" sz="1600" dirty="0">
                <a:latin typeface="Arial" panose="020B0604020202020204" pitchFamily="34" charset="0"/>
                <a:cs typeface="Arial" panose="020B0604020202020204" pitchFamily="34" charset="0"/>
              </a:rPr>
              <a:t> — 6</a:t>
            </a:r>
            <a:r>
              <a:rPr lang="ru-RU" sz="1600"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 </a:t>
            </a:r>
            <a:r>
              <a:rPr lang="ru-RU" sz="1600" dirty="0">
                <a:latin typeface="Arial" panose="020B0604020202020204" pitchFamily="34" charset="0"/>
                <a:cs typeface="Arial" panose="020B0604020202020204" pitchFamily="34" charset="0"/>
              </a:rPr>
              <a:t>малины — 4</a:t>
            </a:r>
            <a:r>
              <a:rPr lang="ru-RU" sz="1600"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 </a:t>
            </a:r>
            <a:r>
              <a:rPr lang="ru-RU" sz="1600" dirty="0">
                <a:latin typeface="Arial" panose="020B0604020202020204" pitchFamily="34" charset="0"/>
                <a:cs typeface="Arial" panose="020B0604020202020204" pitchFamily="34" charset="0"/>
              </a:rPr>
              <a:t>ежевики — 4,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шелковицы </a:t>
            </a:r>
            <a:r>
              <a:rPr lang="ru-RU" sz="1600" dirty="0">
                <a:latin typeface="Arial" panose="020B0604020202020204" pitchFamily="34" charset="0"/>
                <a:cs typeface="Arial" panose="020B0604020202020204" pitchFamily="34" charset="0"/>
              </a:rPr>
              <a:t>(тутовое дерево) — 2,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ореха </a:t>
            </a:r>
            <a:r>
              <a:rPr lang="ru-RU" sz="1600" dirty="0">
                <a:latin typeface="Arial" panose="020B0604020202020204" pitchFamily="34" charset="0"/>
                <a:cs typeface="Arial" panose="020B0604020202020204" pitchFamily="34" charset="0"/>
              </a:rPr>
              <a:t>(фундук) — 1,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томатов</a:t>
            </a:r>
            <a:r>
              <a:rPr lang="ru-RU" sz="1600" dirty="0">
                <a:latin typeface="Arial" panose="020B0604020202020204" pitchFamily="34" charset="0"/>
                <a:cs typeface="Arial" panose="020B0604020202020204" pitchFamily="34" charset="0"/>
              </a:rPr>
              <a:t> — 1,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лилии</a:t>
            </a:r>
            <a:r>
              <a:rPr lang="ru-RU" sz="1600" dirty="0">
                <a:latin typeface="Arial" panose="020B0604020202020204" pitchFamily="34" charset="0"/>
                <a:cs typeface="Arial" panose="020B0604020202020204" pitchFamily="34" charset="0"/>
              </a:rPr>
              <a:t> — 1, </a:t>
            </a:r>
            <a:endParaRPr lang="ru-RU"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1600" dirty="0" smtClean="0">
                <a:latin typeface="Arial" panose="020B0604020202020204" pitchFamily="34" charset="0"/>
                <a:cs typeface="Arial" panose="020B0604020202020204" pitchFamily="34" charset="0"/>
              </a:rPr>
              <a:t>белой </a:t>
            </a:r>
            <a:r>
              <a:rPr lang="ru-RU" sz="1600" dirty="0">
                <a:latin typeface="Arial" panose="020B0604020202020204" pitchFamily="34" charset="0"/>
                <a:cs typeface="Arial" panose="020B0604020202020204" pitchFamily="34" charset="0"/>
              </a:rPr>
              <a:t>акации — 1</a:t>
            </a:r>
          </a:p>
        </p:txBody>
      </p:sp>
    </p:spTree>
    <p:extLst>
      <p:ext uri="{BB962C8B-B14F-4D97-AF65-F5344CB8AC3E}">
        <p14:creationId xmlns:p14="http://schemas.microsoft.com/office/powerpoint/2010/main" val="244972917"/>
      </p:ext>
    </p:extLst>
  </p:cSld>
  <p:clrMapOvr>
    <a:masterClrMapping/>
  </p:clrMapOvr>
  <p:transition spd="med">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384864" cy="562392"/>
          </a:xfrm>
        </p:spPr>
        <p:txBody>
          <a:bodyPr>
            <a:normAutofit fontScale="90000"/>
          </a:bodyPr>
          <a:lstStyle/>
          <a:p>
            <a:pPr algn="ctr"/>
            <a:r>
              <a:rPr lang="ru-RU" dirty="0" smtClean="0"/>
              <a:t>Заключение</a:t>
            </a:r>
            <a:endParaRPr lang="ru-RU" dirty="0"/>
          </a:p>
        </p:txBody>
      </p:sp>
      <p:sp>
        <p:nvSpPr>
          <p:cNvPr id="3" name="Text Box 10"/>
          <p:cNvSpPr txBox="1">
            <a:spLocks noChangeArrowheads="1"/>
          </p:cNvSpPr>
          <p:nvPr/>
        </p:nvSpPr>
        <p:spPr bwMode="auto">
          <a:xfrm>
            <a:off x="1259632" y="4149080"/>
            <a:ext cx="7632848" cy="2446824"/>
          </a:xfrm>
          <a:prstGeom prst="rect">
            <a:avLst/>
          </a:prstGeom>
          <a:noFill/>
          <a:ln w="9525">
            <a:solidFill>
              <a:srgbClr val="0070C0"/>
            </a:solidFill>
            <a:miter lim="800000"/>
            <a:headEnd/>
            <a:tailEnd/>
          </a:ln>
        </p:spPr>
        <p:txBody>
          <a:bodyPr wrap="square">
            <a:spAutoFit/>
          </a:bodyPr>
          <a:lstStyle/>
          <a:p>
            <a:pPr>
              <a:spcBef>
                <a:spcPct val="50000"/>
              </a:spcBef>
              <a:buFont typeface="Arial" pitchFamily="34" charset="0"/>
              <a:buChar char="•"/>
            </a:pPr>
            <a:r>
              <a:rPr lang="ru-RU" dirty="0" smtClean="0">
                <a:latin typeface="Arial" panose="020B0604020202020204" pitchFamily="34" charset="0"/>
                <a:cs typeface="Arial" panose="020B0604020202020204" pitchFamily="34" charset="0"/>
              </a:rPr>
              <a:t>В результате </a:t>
            </a:r>
            <a:r>
              <a:rPr lang="ru-RU" dirty="0" smtClean="0">
                <a:latin typeface="Arial" panose="020B0604020202020204" pitchFamily="34" charset="0"/>
                <a:cs typeface="Arial" panose="020B0604020202020204" pitchFamily="34" charset="0"/>
              </a:rPr>
              <a:t>своих </a:t>
            </a:r>
            <a:r>
              <a:rPr lang="ru-RU" dirty="0" smtClean="0">
                <a:latin typeface="Arial" panose="020B0604020202020204" pitchFamily="34" charset="0"/>
                <a:cs typeface="Arial" panose="020B0604020202020204" pitchFamily="34" charset="0"/>
              </a:rPr>
              <a:t>исследований   И. В. Мичурин создал несколько сотен новых сортов растений. Были выведены новые холодоустойчивые сорта яблонь и ягодных культур. Данные растения характеризуются высокими вкусовыми качествами и в то же время прекрасно приспособлены к местным условиям.</a:t>
            </a:r>
          </a:p>
          <a:p>
            <a:pPr>
              <a:spcBef>
                <a:spcPct val="50000"/>
              </a:spcBef>
              <a:buFont typeface="Arial" pitchFamily="34" charset="0"/>
              <a:buChar char="•"/>
            </a:pPr>
            <a:r>
              <a:rPr lang="ru-RU" dirty="0" smtClean="0">
                <a:latin typeface="Arial" panose="020B0604020202020204" pitchFamily="34" charset="0"/>
                <a:cs typeface="Arial" panose="020B0604020202020204" pitchFamily="34" charset="0"/>
              </a:rPr>
              <a:t>И. В. Мичурин своими работами перевернул представление о возможностях человека и заложил прочный фундамент для дальнейших исследований селекции растений .</a:t>
            </a:r>
            <a:endParaRPr lang="ru-RU" u="sng" dirty="0">
              <a:solidFill>
                <a:srgbClr val="800000"/>
              </a:solidFill>
              <a:latin typeface="Arial" panose="020B0604020202020204" pitchFamily="34" charset="0"/>
              <a:cs typeface="Arial" panose="020B0604020202020204" pitchFamily="34" charset="0"/>
            </a:endParaRPr>
          </a:p>
        </p:txBody>
      </p:sp>
      <p:pic>
        <p:nvPicPr>
          <p:cNvPr id="4" name="Рисунок 3"/>
          <p:cNvPicPr>
            <a:picLocks noChangeAspect="1"/>
          </p:cNvPicPr>
          <p:nvPr/>
        </p:nvPicPr>
        <p:blipFill>
          <a:blip r:embed="rId2"/>
          <a:stretch>
            <a:fillRect/>
          </a:stretch>
        </p:blipFill>
        <p:spPr>
          <a:xfrm>
            <a:off x="1835696" y="1106045"/>
            <a:ext cx="4098392" cy="2722195"/>
          </a:xfrm>
          <a:prstGeom prst="rect">
            <a:avLst/>
          </a:prstGeom>
        </p:spPr>
      </p:pic>
      <p:sp>
        <p:nvSpPr>
          <p:cNvPr id="5" name="TextBox 4"/>
          <p:cNvSpPr txBox="1"/>
          <p:nvPr/>
        </p:nvSpPr>
        <p:spPr>
          <a:xfrm>
            <a:off x="6516216" y="1628800"/>
            <a:ext cx="2232248" cy="1200329"/>
          </a:xfrm>
          <a:prstGeom prst="rect">
            <a:avLst/>
          </a:prstGeom>
          <a:noFill/>
        </p:spPr>
        <p:txBody>
          <a:bodyPr wrap="square" rtlCol="0">
            <a:spAutoFit/>
          </a:bodyPr>
          <a:lstStyle/>
          <a:p>
            <a:pPr algn="ctr"/>
            <a:r>
              <a:rPr lang="ru-RU" dirty="0" smtClean="0"/>
              <a:t>Памятник </a:t>
            </a:r>
            <a:r>
              <a:rPr lang="ru-RU" dirty="0" err="1" smtClean="0"/>
              <a:t>И.В.Мичурину</a:t>
            </a:r>
            <a:r>
              <a:rPr lang="ru-RU" dirty="0" smtClean="0"/>
              <a:t> </a:t>
            </a:r>
          </a:p>
          <a:p>
            <a:pPr algn="ctr"/>
            <a:r>
              <a:rPr lang="ru-RU" dirty="0" smtClean="0"/>
              <a:t>в г. Мичуринске (бывший г. Козлов)</a:t>
            </a:r>
            <a:endParaRPr lang="ru-RU" dirty="0"/>
          </a:p>
        </p:txBody>
      </p:sp>
    </p:spTree>
  </p:cSld>
  <p:clrMapOvr>
    <a:masterClrMapping/>
  </p:clrMapOvr>
  <p:transition spd="med">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2123728" y="836712"/>
            <a:ext cx="5688632" cy="3365774"/>
          </a:xfrm>
          <a:prstGeom prst="rect">
            <a:avLst/>
          </a:prstGeom>
        </p:spPr>
      </p:pic>
      <p:sp>
        <p:nvSpPr>
          <p:cNvPr id="5" name="Прямоугольник 4"/>
          <p:cNvSpPr/>
          <p:nvPr/>
        </p:nvSpPr>
        <p:spPr>
          <a:xfrm rot="10800000" flipV="1">
            <a:off x="1691680" y="4071555"/>
            <a:ext cx="6912768" cy="1477328"/>
          </a:xfrm>
          <a:prstGeom prst="rect">
            <a:avLst/>
          </a:prstGeom>
        </p:spPr>
        <p:txBody>
          <a:bodyPr wrap="square">
            <a:spAutoFit/>
          </a:bodyPr>
          <a:lstStyle/>
          <a:p>
            <a:pPr algn="ctr"/>
            <a:r>
              <a:rPr lang="ru-RU" b="1" dirty="0">
                <a:solidFill>
                  <a:srgbClr val="000000"/>
                </a:solidFill>
                <a:latin typeface="Arial" panose="020B0604020202020204" pitchFamily="34" charset="0"/>
              </a:rPr>
              <a:t/>
            </a:r>
            <a:br>
              <a:rPr lang="ru-RU" b="1" dirty="0">
                <a:solidFill>
                  <a:srgbClr val="000000"/>
                </a:solidFill>
                <a:latin typeface="Arial" panose="020B0604020202020204" pitchFamily="34" charset="0"/>
              </a:rPr>
            </a:br>
            <a:r>
              <a:rPr lang="ru-RU" dirty="0" smtClean="0">
                <a:solidFill>
                  <a:srgbClr val="333333"/>
                </a:solidFill>
                <a:latin typeface="Arial" panose="020B0604020202020204" pitchFamily="34" charset="0"/>
              </a:rPr>
              <a:t>Дом-музей И.В. Мичурина расположен </a:t>
            </a:r>
            <a:r>
              <a:rPr lang="ru-RU" dirty="0">
                <a:solidFill>
                  <a:srgbClr val="333333"/>
                </a:solidFill>
                <a:latin typeface="Arial" panose="020B0604020202020204" pitchFamily="34" charset="0"/>
              </a:rPr>
              <a:t>на </a:t>
            </a:r>
            <a:r>
              <a:rPr lang="ru-RU" dirty="0" smtClean="0">
                <a:solidFill>
                  <a:srgbClr val="333333"/>
                </a:solidFill>
                <a:latin typeface="Arial" panose="020B0604020202020204" pitchFamily="34" charset="0"/>
              </a:rPr>
              <a:t>территории</a:t>
            </a:r>
          </a:p>
          <a:p>
            <a:pPr algn="ctr"/>
            <a:r>
              <a:rPr lang="ru-RU" dirty="0" smtClean="0">
                <a:solidFill>
                  <a:srgbClr val="333333"/>
                </a:solidFill>
                <a:latin typeface="Arial" panose="020B0604020202020204" pitchFamily="34" charset="0"/>
              </a:rPr>
              <a:t> </a:t>
            </a:r>
            <a:r>
              <a:rPr lang="ru-RU" dirty="0">
                <a:solidFill>
                  <a:srgbClr val="333333"/>
                </a:solidFill>
                <a:latin typeface="Arial" panose="020B0604020202020204" pitchFamily="34" charset="0"/>
              </a:rPr>
              <a:t>сада-питомника ВНИИ генетики и селекции плодовых растений </a:t>
            </a:r>
            <a:r>
              <a:rPr lang="ru-RU" dirty="0" smtClean="0">
                <a:solidFill>
                  <a:srgbClr val="333333"/>
                </a:solidFill>
                <a:latin typeface="Arial" panose="020B0604020202020204" pitchFamily="34" charset="0"/>
              </a:rPr>
              <a:t>им. </a:t>
            </a:r>
            <a:r>
              <a:rPr lang="ru-RU" dirty="0">
                <a:solidFill>
                  <a:srgbClr val="333333"/>
                </a:solidFill>
                <a:latin typeface="Arial" panose="020B0604020202020204" pitchFamily="34" charset="0"/>
              </a:rPr>
              <a:t>И.В. Мичурина (площадью около 170 </a:t>
            </a:r>
            <a:r>
              <a:rPr lang="ru-RU" dirty="0" smtClean="0">
                <a:solidFill>
                  <a:srgbClr val="333333"/>
                </a:solidFill>
                <a:latin typeface="Arial" panose="020B0604020202020204" pitchFamily="34" charset="0"/>
              </a:rPr>
              <a:t>га</a:t>
            </a:r>
          </a:p>
          <a:p>
            <a:pPr algn="ctr"/>
            <a:r>
              <a:rPr lang="ru-RU" dirty="0" smtClean="0">
                <a:solidFill>
                  <a:srgbClr val="333333"/>
                </a:solidFill>
                <a:latin typeface="Arial" panose="020B0604020202020204" pitchFamily="34" charset="0"/>
              </a:rPr>
              <a:t>в городе Мичуринск Тамбовской обл.</a:t>
            </a:r>
            <a:endParaRPr lang="ru-RU" b="0" i="0" dirty="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38977379"/>
      </p:ext>
    </p:extLst>
  </p:cSld>
  <p:clrMapOvr>
    <a:masterClrMapping/>
  </p:clrMapOvr>
  <p:transition spd="med">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Литература</a:t>
            </a:r>
            <a:endParaRPr lang="ru-RU" dirty="0"/>
          </a:p>
        </p:txBody>
      </p:sp>
      <p:sp>
        <p:nvSpPr>
          <p:cNvPr id="3" name="Объект 2"/>
          <p:cNvSpPr>
            <a:spLocks noGrp="1"/>
          </p:cNvSpPr>
          <p:nvPr>
            <p:ph idx="1"/>
          </p:nvPr>
        </p:nvSpPr>
        <p:spPr/>
        <p:txBody>
          <a:bodyPr/>
          <a:lstStyle/>
          <a:p>
            <a:r>
              <a:rPr lang="ru-RU" sz="2000" dirty="0" smtClean="0">
                <a:latin typeface="Arial" panose="020B0604020202020204" pitchFamily="34" charset="0"/>
                <a:cs typeface="Arial" panose="020B0604020202020204" pitchFamily="34" charset="0"/>
              </a:rPr>
              <a:t>А. </a:t>
            </a:r>
            <a:r>
              <a:rPr lang="ru-RU" sz="2000" dirty="0" err="1" smtClean="0">
                <a:latin typeface="Arial" panose="020B0604020202020204" pitchFamily="34" charset="0"/>
                <a:cs typeface="Arial" panose="020B0604020202020204" pitchFamily="34" charset="0"/>
              </a:rPr>
              <a:t>Бахарев</a:t>
            </a:r>
            <a:r>
              <a:rPr lang="ru-RU" sz="2000" dirty="0" smtClean="0">
                <a:latin typeface="Arial" panose="020B0604020202020204" pitchFamily="34" charset="0"/>
                <a:cs typeface="Arial" panose="020B0604020202020204" pitchFamily="34" charset="0"/>
              </a:rPr>
              <a:t> «Мичурин в жизни».</a:t>
            </a:r>
            <a:r>
              <a:rPr lang="ru-RU" sz="2000" dirty="0">
                <a:solidFill>
                  <a:srgbClr val="222222"/>
                </a:solidFill>
                <a:latin typeface="Arial" panose="020B0604020202020204" pitchFamily="34" charset="0"/>
                <a:cs typeface="Arial" panose="020B0604020202020204" pitchFamily="34" charset="0"/>
              </a:rPr>
              <a:t> - 3-е изд. - Москва : Знание, 1980. - </a:t>
            </a:r>
            <a:r>
              <a:rPr lang="ru-RU" sz="2000">
                <a:solidFill>
                  <a:srgbClr val="222222"/>
                </a:solidFill>
                <a:latin typeface="Arial" panose="020B0604020202020204" pitchFamily="34" charset="0"/>
                <a:cs typeface="Arial" panose="020B0604020202020204" pitchFamily="34" charset="0"/>
              </a:rPr>
              <a:t>224 </a:t>
            </a:r>
            <a:r>
              <a:rPr lang="ru-RU" sz="2000" smtClean="0">
                <a:solidFill>
                  <a:srgbClr val="222222"/>
                </a:solidFill>
                <a:latin typeface="Arial" panose="020B0604020202020204" pitchFamily="34" charset="0"/>
                <a:cs typeface="Arial" panose="020B0604020202020204" pitchFamily="34" charset="0"/>
              </a:rPr>
              <a:t>с</a:t>
            </a:r>
          </a:p>
          <a:p>
            <a:endParaRPr lang="ru-RU" sz="2000" dirty="0" smtClean="0">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3784224206"/>
      </p:ext>
    </p:extLst>
  </p:cSld>
  <p:clrMapOvr>
    <a:masterClrMapping/>
  </p:clrMapOvr>
  <p:transition spd="med">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Из дневников И.В.Мичурина</a:t>
            </a:r>
            <a:endParaRPr lang="ru-RU" dirty="0"/>
          </a:p>
        </p:txBody>
      </p:sp>
      <p:sp>
        <p:nvSpPr>
          <p:cNvPr id="3" name="Объект 2"/>
          <p:cNvSpPr>
            <a:spLocks noGrp="1"/>
          </p:cNvSpPr>
          <p:nvPr>
            <p:ph idx="1"/>
          </p:nvPr>
        </p:nvSpPr>
        <p:spPr>
          <a:xfrm>
            <a:off x="1691680" y="1340768"/>
            <a:ext cx="6840760" cy="5256584"/>
          </a:xfrm>
        </p:spPr>
        <p:txBody>
          <a:bodyPr>
            <a:normAutofit/>
          </a:bodyPr>
          <a:lstStyle/>
          <a:p>
            <a:pPr algn="just"/>
            <a:r>
              <a:rPr lang="ru-RU" sz="1800" dirty="0" smtClean="0">
                <a:latin typeface="Arial" panose="020B0604020202020204" pitchFamily="34" charset="0"/>
                <a:cs typeface="Arial" panose="020B0604020202020204" pitchFamily="34" charset="0"/>
              </a:rPr>
              <a:t>«Для </a:t>
            </a:r>
            <a:r>
              <a:rPr lang="ru-RU" sz="1800" dirty="0">
                <a:latin typeface="Arial" panose="020B0604020202020204" pitchFamily="34" charset="0"/>
                <a:cs typeface="Arial" panose="020B0604020202020204" pitchFamily="34" charset="0"/>
              </a:rPr>
              <a:t>меня каждый час дорог; я целый день в питомнике, а до половины ночи проводишь за корреспонденцией, которой, кстати сказать, такая масса со всех концов России, а в последнее время и из-за </a:t>
            </a:r>
            <a:r>
              <a:rPr lang="ru-RU" sz="1800" dirty="0" smtClean="0">
                <a:latin typeface="Arial" panose="020B0604020202020204" pitchFamily="34" charset="0"/>
                <a:cs typeface="Arial" panose="020B0604020202020204" pitchFamily="34" charset="0"/>
              </a:rPr>
              <a:t>границы».</a:t>
            </a:r>
          </a:p>
          <a:p>
            <a:pPr algn="just"/>
            <a:r>
              <a:rPr lang="ru-RU" sz="1800" dirty="0">
                <a:latin typeface="Arial" panose="020B0604020202020204" pitchFamily="34" charset="0"/>
                <a:cs typeface="Arial" panose="020B0604020202020204" pitchFamily="34" charset="0"/>
              </a:rPr>
              <a:t>«Через мои руки прошли десятки тысяч опытов. Я вырастил массу новых разновидностей плодовых растений, из которых получилось несколько сот новых сортов, годных для культуры в наших садах, причем многие из них, по своим качествам, нисколько не уступают лучшим иностранным </a:t>
            </a:r>
            <a:r>
              <a:rPr lang="ru-RU" sz="1800" dirty="0" smtClean="0">
                <a:latin typeface="Arial" panose="020B0604020202020204" pitchFamily="34" charset="0"/>
                <a:cs typeface="Arial" panose="020B0604020202020204" pitchFamily="34" charset="0"/>
              </a:rPr>
              <a:t>сортам».</a:t>
            </a:r>
            <a:endParaRPr lang="ru-RU" sz="1800" dirty="0">
              <a:latin typeface="Arial" panose="020B0604020202020204" pitchFamily="34" charset="0"/>
              <a:cs typeface="Arial" panose="020B0604020202020204" pitchFamily="34" charset="0"/>
            </a:endParaRPr>
          </a:p>
          <a:p>
            <a:pPr algn="just"/>
            <a:r>
              <a:rPr lang="ru-RU" sz="1800" dirty="0" smtClean="0">
                <a:latin typeface="Arial" panose="020B0604020202020204" pitchFamily="34" charset="0"/>
                <a:cs typeface="Arial" panose="020B0604020202020204" pitchFamily="34" charset="0"/>
              </a:rPr>
              <a:t>«Теперь </a:t>
            </a:r>
            <a:r>
              <a:rPr lang="ru-RU" sz="1800" dirty="0">
                <a:latin typeface="Arial" panose="020B0604020202020204" pitchFamily="34" charset="0"/>
                <a:cs typeface="Arial" panose="020B0604020202020204" pitchFamily="34" charset="0"/>
              </a:rPr>
              <a:t>даже самому не верится, как я, со своим слабым, болезненным сложением мог вынести все это. Только всепоглощающая страсть, до полного самозабвения, могла дать ту невероятную стойкость организму, при которой человек становится способным выполнить непосильный для него труд</a:t>
            </a:r>
            <a:r>
              <a:rPr lang="ru-RU" sz="1800" dirty="0" smtClean="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endParaRPr lang="ru-RU" sz="2600" dirty="0" smtClean="0">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1035428187"/>
      </p:ext>
    </p:extLst>
  </p:cSld>
  <p:clrMapOvr>
    <a:masterClrMapping/>
  </p:clrMapOvr>
  <p:transition spd="med">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Страницы из дневника Мичурина</a:t>
            </a:r>
            <a:br>
              <a:rPr lang="ru-RU" dirty="0" smtClean="0"/>
            </a:br>
            <a:endParaRPr lang="ru-RU" dirty="0"/>
          </a:p>
        </p:txBody>
      </p:sp>
      <p:sp>
        <p:nvSpPr>
          <p:cNvPr id="5" name="Прямоугольник 4"/>
          <p:cNvSpPr/>
          <p:nvPr/>
        </p:nvSpPr>
        <p:spPr>
          <a:xfrm>
            <a:off x="1763688" y="5934670"/>
            <a:ext cx="6912768" cy="646331"/>
          </a:xfrm>
          <a:prstGeom prst="rect">
            <a:avLst/>
          </a:prstGeom>
        </p:spPr>
        <p:txBody>
          <a:bodyPr wrap="square">
            <a:spAutoFit/>
          </a:bodyPr>
          <a:lstStyle/>
          <a:p>
            <a:r>
              <a:rPr lang="ru-RU" dirty="0"/>
              <a:t>Страница с зарисовками плодов из дневника И. В. Мичурина. Относится к периоду 1899—1904 гг.</a:t>
            </a:r>
          </a:p>
        </p:txBody>
      </p:sp>
      <p:pic>
        <p:nvPicPr>
          <p:cNvPr id="6" name="Рисунок 5" descr="456px-Michurin_072_dnewn_1024.jpg"/>
          <p:cNvPicPr>
            <a:picLocks noChangeAspect="1"/>
          </p:cNvPicPr>
          <p:nvPr/>
        </p:nvPicPr>
        <p:blipFill>
          <a:blip r:embed="rId2" cstate="print"/>
          <a:stretch>
            <a:fillRect/>
          </a:stretch>
        </p:blipFill>
        <p:spPr>
          <a:xfrm>
            <a:off x="1835696" y="836712"/>
            <a:ext cx="5887763" cy="4968552"/>
          </a:xfrm>
          <a:prstGeom prst="rect">
            <a:avLst/>
          </a:prstGeom>
        </p:spPr>
      </p:pic>
    </p:spTree>
  </p:cSld>
  <p:clrMapOvr>
    <a:masterClrMapping/>
  </p:clrMapOvr>
  <p:transition spd="med">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518px-Michurin_068_dnewn_1024.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04664"/>
            <a:ext cx="4646621" cy="5373216"/>
          </a:xfrm>
          <a:prstGeom prst="rect">
            <a:avLst/>
          </a:prstGeom>
        </p:spPr>
      </p:pic>
      <p:pic>
        <p:nvPicPr>
          <p:cNvPr id="4" name="Рисунок 3" descr="375px-Michurin_054_dnevn_1024.jpg"/>
          <p:cNvPicPr>
            <a:picLocks noChangeAspect="1"/>
          </p:cNvPicPr>
          <p:nvPr/>
        </p:nvPicPr>
        <p:blipFill>
          <a:blip r:embed="rId3" cstate="print"/>
          <a:stretch>
            <a:fillRect/>
          </a:stretch>
        </p:blipFill>
        <p:spPr>
          <a:xfrm>
            <a:off x="4572000" y="11433"/>
            <a:ext cx="4286248" cy="6846567"/>
          </a:xfrm>
          <a:prstGeom prst="rect">
            <a:avLst/>
          </a:prstGeom>
        </p:spPr>
      </p:pic>
    </p:spTree>
  </p:cSld>
  <p:clrMapOvr>
    <a:masterClrMapping/>
  </p:clrMapOvr>
  <p:transition spd="med">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462px-Michurin_062_dnevn_1024.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1720" y="-82152"/>
            <a:ext cx="5352838" cy="6940152"/>
          </a:xfrm>
          <a:prstGeom prst="rect">
            <a:avLst/>
          </a:prstGeom>
        </p:spPr>
      </p:pic>
    </p:spTree>
  </p:cSld>
  <p:clrMapOvr>
    <a:masterClrMapping/>
  </p:clrMapOvr>
  <p:transition spd="med">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442px-Michurin_080_dnewn_1024.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5052060" cy="6858000"/>
          </a:xfrm>
          <a:prstGeom prst="rect">
            <a:avLst/>
          </a:prstGeom>
        </p:spPr>
      </p:pic>
      <p:sp>
        <p:nvSpPr>
          <p:cNvPr id="4" name="Прямоугольник 3"/>
          <p:cNvSpPr/>
          <p:nvPr/>
        </p:nvSpPr>
        <p:spPr>
          <a:xfrm>
            <a:off x="5364088" y="2204864"/>
            <a:ext cx="3779912" cy="1477328"/>
          </a:xfrm>
          <a:prstGeom prst="rect">
            <a:avLst/>
          </a:prstGeom>
        </p:spPr>
        <p:txBody>
          <a:bodyPr wrap="square">
            <a:spAutoFit/>
          </a:bodyPr>
          <a:lstStyle/>
          <a:p>
            <a:r>
              <a:rPr lang="ru-RU" dirty="0"/>
              <a:t>Страница из дневника И. В. Мичурина с записями и зарисовками, касающимися </a:t>
            </a:r>
            <a:r>
              <a:rPr lang="ru-RU" dirty="0" err="1"/>
              <a:t>вишне-черешневых</a:t>
            </a:r>
            <a:r>
              <a:rPr lang="ru-RU" dirty="0"/>
              <a:t> гибридов. Относится к периоду 1920—1922 гг.</a:t>
            </a:r>
          </a:p>
        </p:txBody>
      </p:sp>
    </p:spTree>
  </p:cSld>
  <p:clrMapOvr>
    <a:masterClrMapping/>
  </p:clrMapOvr>
  <p:transition spd="med">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404664"/>
            <a:ext cx="7812360" cy="1012656"/>
          </a:xfrm>
        </p:spPr>
        <p:txBody>
          <a:bodyPr>
            <a:normAutofit/>
          </a:bodyPr>
          <a:lstStyle/>
          <a:p>
            <a:r>
              <a:rPr lang="ru-RU" sz="2800" dirty="0" smtClean="0">
                <a:latin typeface="Calibri" panose="020F0502020204030204" pitchFamily="34" charset="0"/>
                <a:cs typeface="Calibri" panose="020F0502020204030204" pitchFamily="34" charset="0"/>
              </a:rPr>
              <a:t>Биологически отдаленная гибридизация</a:t>
            </a:r>
            <a:br>
              <a:rPr lang="ru-RU" sz="2800" dirty="0" smtClean="0">
                <a:latin typeface="Calibri" panose="020F0502020204030204" pitchFamily="34" charset="0"/>
                <a:cs typeface="Calibri" panose="020F0502020204030204" pitchFamily="34" charset="0"/>
              </a:rPr>
            </a:br>
            <a:r>
              <a:rPr lang="ru-RU" sz="2800" dirty="0" smtClean="0">
                <a:latin typeface="Calibri" panose="020F0502020204030204" pitchFamily="34" charset="0"/>
                <a:cs typeface="Calibri" panose="020F0502020204030204" pitchFamily="34" charset="0"/>
              </a:rPr>
              <a:t>а)межвидовая		б)межродовая </a:t>
            </a:r>
            <a:endParaRPr lang="ru-RU" sz="2800" dirty="0">
              <a:latin typeface="Calibri" panose="020F0502020204030204" pitchFamily="34" charset="0"/>
              <a:cs typeface="Calibri" panose="020F0502020204030204" pitchFamily="34" charset="0"/>
            </a:endParaRPr>
          </a:p>
        </p:txBody>
      </p:sp>
      <p:pic>
        <p:nvPicPr>
          <p:cNvPr id="3" name="Рисунок 2" descr="486px-Michurin_1936_104.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03648" y="1844824"/>
            <a:ext cx="3668151" cy="4521034"/>
          </a:xfrm>
          <a:prstGeom prst="rect">
            <a:avLst/>
          </a:prstGeom>
        </p:spPr>
      </p:pic>
      <p:pic>
        <p:nvPicPr>
          <p:cNvPr id="4" name="Рисунок 3"/>
          <p:cNvPicPr>
            <a:picLocks noChangeAspect="1"/>
          </p:cNvPicPr>
          <p:nvPr/>
        </p:nvPicPr>
        <p:blipFill>
          <a:blip r:embed="rId4"/>
          <a:stretch>
            <a:fillRect/>
          </a:stretch>
        </p:blipFill>
        <p:spPr>
          <a:xfrm>
            <a:off x="5364088" y="1556792"/>
            <a:ext cx="3265259" cy="3377183"/>
          </a:xfrm>
          <a:prstGeom prst="rect">
            <a:avLst/>
          </a:prstGeom>
        </p:spPr>
      </p:pic>
      <p:sp>
        <p:nvSpPr>
          <p:cNvPr id="5" name="Прямоугольник 4"/>
          <p:cNvSpPr/>
          <p:nvPr/>
        </p:nvSpPr>
        <p:spPr>
          <a:xfrm rot="10800000" flipV="1">
            <a:off x="5580112" y="5259336"/>
            <a:ext cx="3240360" cy="1200329"/>
          </a:xfrm>
          <a:prstGeom prst="rect">
            <a:avLst/>
          </a:prstGeom>
        </p:spPr>
        <p:txBody>
          <a:bodyPr wrap="square">
            <a:spAutoFit/>
          </a:bodyPr>
          <a:lstStyle/>
          <a:p>
            <a:pPr fontAlgn="base"/>
            <a:r>
              <a:rPr lang="ru-RU" b="1" dirty="0" smtClean="0">
                <a:solidFill>
                  <a:srgbClr val="000000"/>
                </a:solidFill>
                <a:latin typeface="notoserif"/>
              </a:rPr>
              <a:t>Сорт появился </a:t>
            </a:r>
            <a:r>
              <a:rPr lang="ru-RU" b="1" dirty="0">
                <a:solidFill>
                  <a:srgbClr val="000000"/>
                </a:solidFill>
                <a:latin typeface="notoserif"/>
              </a:rPr>
              <a:t>при скрещивании</a:t>
            </a:r>
            <a:r>
              <a:rPr lang="ru-RU" dirty="0">
                <a:solidFill>
                  <a:srgbClr val="000000"/>
                </a:solidFill>
                <a:latin typeface="notoserif"/>
              </a:rPr>
              <a:t> : вишня Владимирская ранняя x черешня </a:t>
            </a:r>
            <a:r>
              <a:rPr lang="ru-RU" dirty="0" err="1">
                <a:solidFill>
                  <a:srgbClr val="000000"/>
                </a:solidFill>
                <a:latin typeface="notoserif"/>
              </a:rPr>
              <a:t>Винклера</a:t>
            </a:r>
            <a:r>
              <a:rPr lang="ru-RU" dirty="0">
                <a:solidFill>
                  <a:srgbClr val="000000"/>
                </a:solidFill>
                <a:latin typeface="notoserif"/>
              </a:rPr>
              <a:t> белая</a:t>
            </a:r>
            <a:endParaRPr lang="ru-RU" b="0" i="0" dirty="0">
              <a:solidFill>
                <a:srgbClr val="000000"/>
              </a:solidFill>
              <a:effectLst/>
              <a:latin typeface="notoserif"/>
            </a:endParaRPr>
          </a:p>
        </p:txBody>
      </p:sp>
    </p:spTree>
  </p:cSld>
  <p:clrMapOvr>
    <a:masterClrMapping/>
  </p:clrMapOvr>
  <p:transition spd="med">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259632" y="3717032"/>
            <a:ext cx="2723456" cy="2723456"/>
          </a:xfrm>
          <a:prstGeom prst="rect">
            <a:avLst/>
          </a:prstGeom>
        </p:spPr>
      </p:pic>
      <p:pic>
        <p:nvPicPr>
          <p:cNvPr id="4" name="Рисунок 3"/>
          <p:cNvPicPr>
            <a:picLocks noChangeAspect="1"/>
          </p:cNvPicPr>
          <p:nvPr/>
        </p:nvPicPr>
        <p:blipFill>
          <a:blip r:embed="rId3"/>
          <a:stretch>
            <a:fillRect/>
          </a:stretch>
        </p:blipFill>
        <p:spPr>
          <a:xfrm>
            <a:off x="2051720" y="116632"/>
            <a:ext cx="5218628" cy="3310415"/>
          </a:xfrm>
          <a:prstGeom prst="rect">
            <a:avLst/>
          </a:prstGeom>
        </p:spPr>
      </p:pic>
      <p:pic>
        <p:nvPicPr>
          <p:cNvPr id="5" name="Рисунок 4"/>
          <p:cNvPicPr>
            <a:picLocks noChangeAspect="1"/>
          </p:cNvPicPr>
          <p:nvPr/>
        </p:nvPicPr>
        <p:blipFill>
          <a:blip r:embed="rId4"/>
          <a:stretch>
            <a:fillRect/>
          </a:stretch>
        </p:blipFill>
        <p:spPr>
          <a:xfrm>
            <a:off x="4572000" y="3751648"/>
            <a:ext cx="3835607" cy="2872960"/>
          </a:xfrm>
          <a:prstGeom prst="rect">
            <a:avLst/>
          </a:prstGeom>
        </p:spPr>
      </p:pic>
    </p:spTree>
    <p:extLst>
      <p:ext uri="{BB962C8B-B14F-4D97-AF65-F5344CB8AC3E}">
        <p14:creationId xmlns:p14="http://schemas.microsoft.com/office/powerpoint/2010/main" val="1959917211"/>
      </p:ext>
    </p:extLst>
  </p:cSld>
  <p:clrMapOvr>
    <a:masterClrMapping/>
  </p:clrMapOvr>
  <p:transition spd="med">
    <p:push dir="u"/>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391</TotalTime>
  <Words>1538</Words>
  <Application>Microsoft Office PowerPoint</Application>
  <PresentationFormat>Экран (4:3)</PresentationFormat>
  <Paragraphs>158</Paragraphs>
  <Slides>29</Slides>
  <Notes>4</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29</vt:i4>
      </vt:variant>
    </vt:vector>
  </HeadingPairs>
  <TitlesOfParts>
    <vt:vector size="40" baseType="lpstr">
      <vt:lpstr>Arial</vt:lpstr>
      <vt:lpstr>Calibri</vt:lpstr>
      <vt:lpstr>Corbel</vt:lpstr>
      <vt:lpstr>Gill Sans MT</vt:lpstr>
      <vt:lpstr>notoserif</vt:lpstr>
      <vt:lpstr>Rubik</vt:lpstr>
      <vt:lpstr>Segoe Print</vt:lpstr>
      <vt:lpstr>Verdana</vt:lpstr>
      <vt:lpstr>Wingdings</vt:lpstr>
      <vt:lpstr>Wingdings 2</vt:lpstr>
      <vt:lpstr>Солнцестояние</vt:lpstr>
      <vt:lpstr>Методы селекционной работы  Ивана Владимировича Мичурина</vt:lpstr>
      <vt:lpstr>Мичурин Иван Владимирович</vt:lpstr>
      <vt:lpstr>Из дневников И.В.Мичурина</vt:lpstr>
      <vt:lpstr>Страницы из дневника Мичурина </vt:lpstr>
      <vt:lpstr>Презентация PowerPoint</vt:lpstr>
      <vt:lpstr>Презентация PowerPoint</vt:lpstr>
      <vt:lpstr>Презентация PowerPoint</vt:lpstr>
      <vt:lpstr>Биологически отдаленная гибридизация а)межвидовая  б)межродовая </vt:lpstr>
      <vt:lpstr>Презентация PowerPoint</vt:lpstr>
      <vt:lpstr>Презентация PowerPoint</vt:lpstr>
      <vt:lpstr>Географически отдалённая гибридизация</vt:lpstr>
      <vt:lpstr>Презентация PowerPoint</vt:lpstr>
      <vt:lpstr>Метод ментора</vt:lpstr>
      <vt:lpstr>Презентация PowerPoint</vt:lpstr>
      <vt:lpstr>Метод ментора</vt:lpstr>
      <vt:lpstr>Презентация PowerPoint</vt:lpstr>
      <vt:lpstr>Презентация PowerPoint</vt:lpstr>
      <vt:lpstr>Презентация PowerPoint</vt:lpstr>
      <vt:lpstr>Презентация PowerPoint</vt:lpstr>
      <vt:lpstr>Презентация PowerPoint</vt:lpstr>
      <vt:lpstr>Метод управления доминированием</vt:lpstr>
      <vt:lpstr>Метод посредника</vt:lpstr>
      <vt:lpstr>Отбор</vt:lpstr>
      <vt:lpstr>Отбор</vt:lpstr>
      <vt:lpstr>Смешение пыльцы</vt:lpstr>
      <vt:lpstr>Некоторые итоги</vt:lpstr>
      <vt:lpstr>Заключение</vt:lpstr>
      <vt:lpstr>Презентация PowerPoint</vt:lpstr>
      <vt:lpstr>Литература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Мичурин иван владимирович</dc:title>
  <dc:creator>1</dc:creator>
  <cp:lastModifiedBy>admin</cp:lastModifiedBy>
  <cp:revision>62</cp:revision>
  <dcterms:created xsi:type="dcterms:W3CDTF">2013-03-21T15:16:52Z</dcterms:created>
  <dcterms:modified xsi:type="dcterms:W3CDTF">2024-05-31T16:30:36Z</dcterms:modified>
</cp:coreProperties>
</file>