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presProps" Target="presProps.xml" /><Relationship Id="rId15" Type="http://schemas.openxmlformats.org/officeDocument/2006/relationships/tableStyles" Target="tableStyles.xml" /><Relationship Id="rId1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0" type="title" userDrawn="1">
  <p:cSld name="Title Slide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871530" y="3212975"/>
            <a:ext cx="8534399" cy="1752599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 bwMode="auto">
          <a:xfrm>
            <a:off x="920054" y="1204857"/>
            <a:ext cx="10339617" cy="1910715"/>
          </a:xfrm>
        </p:spPr>
        <p:txBody>
          <a:bodyPr anchor="b"/>
          <a:lstStyle>
            <a:lvl1pPr algn="ctr">
              <a:defRPr sz="5400" b="0" cap="none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" userDrawn="1">
  <p:cSld name="Title and Content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secHead" userDrawn="1">
  <p:cSld name="Section Header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32331" y="1484784"/>
            <a:ext cx="10312995" cy="4104455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3" name="Title 10"/>
          <p:cNvSpPr>
            <a:spLocks noGrp="1"/>
          </p:cNvSpPr>
          <p:nvPr>
            <p:ph type="title"/>
          </p:nvPr>
        </p:nvSpPr>
        <p:spPr bwMode="auto">
          <a:xfrm>
            <a:off x="925158" y="116631"/>
            <a:ext cx="10341684" cy="105425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Obj" userDrawn="1">
  <p:cSld name="Two Content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18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719402" y="1556793"/>
            <a:ext cx="5071871" cy="4563770"/>
          </a:xfrm>
        </p:spPr>
        <p:txBody>
          <a:bodyPr/>
          <a:lstStyle>
            <a:lvl1pPr marL="174624" indent="-174624">
              <a:defRPr sz="2400"/>
            </a:lvl1pPr>
            <a:lvl2pPr marL="533399" indent="-174624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4">
              <a:defRPr sz="1600"/>
            </a:lvl4pPr>
            <a:lvl5pPr marL="1523999" indent="-174624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9" name="Content Placeholder 3"/>
          <p:cNvSpPr>
            <a:spLocks noGrp="1"/>
          </p:cNvSpPr>
          <p:nvPr>
            <p:ph sz="half" idx="13"/>
          </p:nvPr>
        </p:nvSpPr>
        <p:spPr bwMode="auto">
          <a:xfrm>
            <a:off x="6288021" y="1556793"/>
            <a:ext cx="5071871" cy="4563770"/>
          </a:xfrm>
        </p:spPr>
        <p:txBody>
          <a:bodyPr/>
          <a:lstStyle>
            <a:lvl1pPr marL="174624" indent="-174624">
              <a:defRPr sz="2400"/>
            </a:lvl1pPr>
            <a:lvl2pPr marL="533399" indent="-174624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4">
              <a:defRPr sz="1600"/>
            </a:lvl4pPr>
            <a:lvl5pPr marL="1523999" indent="-174624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TxTwoObj" userDrawn="1">
  <p:cSld name="Comparison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19402" y="1556791"/>
            <a:ext cx="5080583" cy="658367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719402" y="2492895"/>
            <a:ext cx="5071871" cy="3627666"/>
          </a:xfrm>
        </p:spPr>
        <p:txBody>
          <a:bodyPr/>
          <a:lstStyle>
            <a:lvl1pPr marL="174624" indent="-174624">
              <a:defRPr sz="2400"/>
            </a:lvl1pPr>
            <a:lvl2pPr marL="533399" indent="-174624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4">
              <a:defRPr sz="1600"/>
            </a:lvl4pPr>
            <a:lvl5pPr marL="1523999" indent="-174624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384031" y="1556791"/>
            <a:ext cx="5074114" cy="658367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19" name="Content Placeholder 3"/>
          <p:cNvSpPr>
            <a:spLocks noGrp="1"/>
          </p:cNvSpPr>
          <p:nvPr>
            <p:ph sz="half" idx="13"/>
          </p:nvPr>
        </p:nvSpPr>
        <p:spPr bwMode="auto">
          <a:xfrm>
            <a:off x="6288021" y="2492897"/>
            <a:ext cx="5071871" cy="3780066"/>
          </a:xfrm>
        </p:spPr>
        <p:txBody>
          <a:bodyPr/>
          <a:lstStyle>
            <a:lvl1pPr marL="174624" indent="-174624">
              <a:defRPr sz="2400"/>
            </a:lvl1pPr>
            <a:lvl2pPr marL="533399" indent="-174624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4">
              <a:defRPr sz="1600"/>
            </a:lvl4pPr>
            <a:lvl5pPr marL="1523999" indent="-174624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Only" userDrawn="1">
  <p:cSld name="Title Only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blank" userDrawn="1">
  <p:cSld name="Blank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Tx" userDrawn="1">
  <p:cSld name="Content with Caption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12773" y="596974"/>
            <a:ext cx="4563310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922669" y="559398"/>
            <a:ext cx="5488889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712773" y="2618910"/>
            <a:ext cx="4548966" cy="350219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picTx" userDrawn="1">
  <p:cSld name="Picture with Caption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03642" y="4668818"/>
            <a:ext cx="10356027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917985" y="5324305"/>
            <a:ext cx="10341685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2543606" y="620687"/>
            <a:ext cx="6929454" cy="3897818"/>
          </a:xfrm>
        </p:spPr>
        <p:txBody>
          <a:bodyPr/>
          <a:lstStyle>
            <a:lvl1pPr marL="0" indent="0">
              <a:buNone/>
              <a:defRPr lang="ru-RU" sz="32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1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925158" y="116631"/>
            <a:ext cx="10341684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32330" y="1772815"/>
            <a:ext cx="10327339" cy="4320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defTabSz="914400">
        <a:spcBef>
          <a:spcPts val="0"/>
        </a:spcBef>
        <a:buClrTx/>
        <a:buFont typeface="Arial"/>
        <a:buChar char="•"/>
        <a:defRPr sz="24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754379" indent="-342900" algn="l" defTabSz="914400">
        <a:spcBef>
          <a:spcPts val="0"/>
        </a:spcBef>
        <a:buClrTx/>
        <a:buFont typeface="Times New Roman"/>
        <a:buChar char="–"/>
        <a:defRPr sz="2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20140" indent="-342900" algn="l" defTabSz="914400">
        <a:spcBef>
          <a:spcPts val="0"/>
        </a:spcBef>
        <a:buClrTx/>
        <a:buFont typeface="Arial"/>
        <a:buChar char="•"/>
        <a:defRPr sz="20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474470" indent="-285750" algn="l" defTabSz="914400">
        <a:spcBef>
          <a:spcPts val="0"/>
        </a:spcBef>
        <a:buClrTx/>
        <a:buFont typeface="Times New Roman"/>
        <a:buChar char="–"/>
        <a:defRPr sz="18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1794509" indent="-285750" algn="l" defTabSz="914400">
        <a:spcBef>
          <a:spcPts val="0"/>
        </a:spcBef>
        <a:buClrTx/>
        <a:buFont typeface="Times New Roman"/>
        <a:buChar char="»"/>
        <a:defRPr sz="16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>
        <a:spcBef>
          <a:spcPts val="399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>
        <a:spcBef>
          <a:spcPts val="399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>
        <a:spcBef>
          <a:spcPts val="399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>
        <a:spcBef>
          <a:spcPts val="399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419114291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52499" y="538162"/>
            <a:ext cx="10287000" cy="57816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6998559" name="Заголовок 1"/>
          <p:cNvSpPr>
            <a:spLocks noGrp="1"/>
          </p:cNvSpPr>
          <p:nvPr>
            <p:ph type="title"/>
          </p:nvPr>
        </p:nvSpPr>
        <p:spPr bwMode="auto">
          <a:xfrm>
            <a:off x="609599" y="0"/>
            <a:ext cx="10972800" cy="1142983"/>
          </a:xfrm>
        </p:spPr>
        <p:txBody>
          <a:bodyPr/>
          <a:lstStyle/>
          <a:p>
            <a:pPr>
              <a:defRPr/>
            </a:pPr>
            <a:r>
              <a:rPr lang="ru-RU" b="1">
                <a:solidFill>
                  <a:srgbClr val="C00000"/>
                </a:solidFill>
                <a:latin typeface="Times New Roman"/>
                <a:cs typeface="Times New Roman"/>
              </a:rPr>
              <a:t>Правила для родителей </a:t>
            </a:r>
            <a:endParaRPr lang="ru-RU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495432379" name="Содержимое 2"/>
          <p:cNvSpPr>
            <a:spLocks noGrp="1"/>
          </p:cNvSpPr>
          <p:nvPr>
            <p:ph idx="1"/>
          </p:nvPr>
        </p:nvSpPr>
        <p:spPr bwMode="auto">
          <a:xfrm>
            <a:off x="0" y="1214421"/>
            <a:ext cx="11906290" cy="535784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0000" lnSpcReduction="4000"/>
          </a:bodyPr>
          <a:lstStyle/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1.</a:t>
            </a:r>
            <a:r>
              <a:rPr lang="ru-RU" sz="2400">
                <a:latin typeface="Times New Roman"/>
                <a:cs typeface="Times New Roman"/>
              </a:rPr>
              <a:t> </a:t>
            </a:r>
            <a:r>
              <a:rPr lang="ru-RU" sz="2400">
                <a:latin typeface="Times New Roman"/>
                <a:cs typeface="Times New Roman"/>
              </a:rPr>
              <a:t>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признание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личности ребенка и его неприкосновенности. </a:t>
            </a:r>
            <a:endParaRPr lang="ru-RU" sz="24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2.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-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формирование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адекватной самооценки. </a:t>
            </a:r>
            <a:endParaRPr lang="ru-RU" sz="24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3</a:t>
            </a:r>
            <a:r>
              <a:rPr lang="ru-RU" sz="2400" b="1">
                <a:latin typeface="Times New Roman"/>
                <a:cs typeface="Times New Roman"/>
              </a:rPr>
              <a:t>.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 -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приобщение ребенка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к реальным делам семьи. </a:t>
            </a:r>
            <a:endParaRPr lang="ru-RU" sz="24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</a:t>
            </a:r>
            <a:r>
              <a:rPr lang="ru-RU" sz="2400" b="1">
                <a:latin typeface="Times New Roman"/>
                <a:cs typeface="Times New Roman"/>
              </a:rPr>
              <a:t>4.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развивать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силу воли ребенка. </a:t>
            </a:r>
            <a:endParaRPr lang="ru-RU" sz="24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Правило 5.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учить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планировать. </a:t>
            </a:r>
            <a:endParaRPr/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6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. 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т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ребовать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выполнение домашних обязанностей, поручений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.</a:t>
            </a:r>
            <a:endParaRPr/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7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. 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научить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общаться с другими детьми, людьми. </a:t>
            </a:r>
            <a:endParaRPr lang="ru-RU" sz="24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8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.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формировать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нравственные качества: доброту, порядочность, сочувствие, взаимопомощь, ответственность. </a:t>
            </a:r>
            <a:endParaRPr lang="ru-RU" sz="28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800" b="1" i="0" u="none" strike="noStrike" cap="none" spc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Правило 9</a:t>
            </a:r>
            <a:r>
              <a:rPr lang="ru-RU" sz="2800" b="1" i="0" u="none" strike="noStrike" cap="none" spc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28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2200" b="1" i="0" u="none" strike="noStrike" cap="none" spc="0">
                <a:solidFill>
                  <a:srgbClr val="FF0000"/>
                </a:solidFill>
                <a:latin typeface="Times New Roman"/>
                <a:cs typeface="Times New Roman"/>
              </a:rPr>
              <a:t>Личный пример родителя в жизни ребенка</a:t>
            </a:r>
            <a:r>
              <a:rPr lang="ru-RU" sz="2800" b="1">
                <a:solidFill>
                  <a:srgbClr val="FF0000"/>
                </a:solidFill>
                <a:latin typeface="Times New Roman"/>
                <a:cs typeface="Times New Roman"/>
              </a:rPr>
              <a:t>.</a:t>
            </a:r>
            <a:endParaRPr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sz="28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sz="28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sz="30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/>
          </a:p>
          <a:p>
            <a:pPr>
              <a:defRPr/>
            </a:pPr>
            <a:endParaRPr lang="ru-RU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/>
          </a:p>
        </p:txBody>
      </p:sp>
      <p:pic>
        <p:nvPicPr>
          <p:cNvPr id="2085062306" name="Рисунок 3" descr="1.jpe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191778" y="357165"/>
            <a:ext cx="1809761" cy="1785949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0427386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481820" y="1516601"/>
            <a:ext cx="10777849" cy="4576694"/>
          </a:xfrm>
        </p:spPr>
        <p:txBody>
          <a:bodyPr/>
          <a:lstStyle/>
          <a:p>
            <a:pPr marL="0" indent="0">
              <a:buClrTx/>
              <a:buFont typeface="Arial"/>
              <a:buNone/>
              <a:defRPr/>
            </a:pPr>
            <a:r>
              <a:rPr sz="1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Все мы хотим, чтобы наши дети были лучше нас:  способнее, умнее, может быть, добрее, воспитаннее, образованнее. Но  ребенок не станет таким сам по себе, необходимо приложить определенные  усилия, направлять деятельность ребенка.</a:t>
            </a:r>
            <a:endParaRPr/>
          </a:p>
          <a:p>
            <a:pPr marL="0" indent="0">
              <a:buClrTx/>
              <a:buFont typeface="Arial"/>
              <a:buNone/>
              <a:defRPr/>
            </a:pPr>
            <a:endParaRPr/>
          </a:p>
          <a:p>
            <a:pPr marL="0" indent="0">
              <a:buClrTx/>
              <a:buFont typeface="Arial"/>
              <a:buNone/>
              <a:defRPr/>
            </a:pPr>
            <a:r>
              <a:rPr lang="ru-RU" sz="2400" b="0" i="0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В памяти человека откладываются с раннего детства множество воспоминаний, которые влияют потом на всю его дальнейшую жизнь. Запоминаются два типа событий:</a:t>
            </a:r>
            <a:endParaRPr lang="ru-RU" sz="2400" b="0" i="0" u="none" strike="noStrike" cap="none" spc="0">
              <a:solidFill>
                <a:schemeClr val="tx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ClrTx/>
              <a:buFont typeface="Arial"/>
              <a:buNone/>
              <a:defRPr/>
            </a:pPr>
            <a:endParaRPr lang="ru-RU" sz="2400" b="0" i="0" u="none" strike="noStrike" cap="none" spc="0">
              <a:solidFill>
                <a:schemeClr val="tx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>
              <a:buClrTx/>
              <a:buFont typeface="Wingdings"/>
              <a:buChar char="ü"/>
              <a:defRPr/>
            </a:pPr>
            <a:r>
              <a:rPr lang="ru-RU" sz="2400" b="0" i="0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    либо эмоционально очень яркие,</a:t>
            </a:r>
            <a:endParaRPr lang="ru-RU" sz="2400" b="0" i="0" u="none" strike="noStrike" cap="none" spc="0">
              <a:solidFill>
                <a:schemeClr val="tx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>
              <a:buClrTx/>
              <a:buFont typeface="Wingdings"/>
              <a:buChar char="ü"/>
              <a:defRPr/>
            </a:pPr>
            <a:r>
              <a:rPr lang="ru-RU" sz="2400" b="0" i="0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    либо те, что повторяются часто. </a:t>
            </a:r>
            <a:endParaRPr/>
          </a:p>
        </p:txBody>
      </p:sp>
      <p:sp>
        <p:nvSpPr>
          <p:cNvPr id="826351880" name="Title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400" b="0" i="0" u="none" strike="noStrike" cap="none" spc="0">
                <a:solidFill>
                  <a:schemeClr val="tx2"/>
                </a:solidFill>
                <a:latin typeface="Times New Roman"/>
                <a:cs typeface="Times New Roman"/>
              </a:rPr>
              <a:t>Личный пример родителя в жизни ребенка</a:t>
            </a:r>
            <a:endParaRPr/>
          </a:p>
        </p:txBody>
      </p:sp>
      <p:sp>
        <p:nvSpPr>
          <p:cNvPr id="1176875968" name=""/>
          <p:cNvSpPr txBox="1"/>
          <p:nvPr/>
        </p:nvSpPr>
        <p:spPr bwMode="auto">
          <a:xfrm flipH="0" flipV="0">
            <a:off x="833227" y="5150898"/>
            <a:ext cx="10875433" cy="14630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9049">
            <a:solidFill>
              <a:schemeClr val="accent1">
                <a:lumMod val="50196"/>
              </a:schemeClr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ru-RU" sz="1800" b="0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Обращайте внимание на то, что вы  делаете каждую минуту, каждый день. Это то, чему вы учите своих детей,  Требовать от ребёнка большего, чем делают сами взрослые, – как минимум  нечестно.</a:t>
            </a:r>
            <a:r>
              <a:rPr lang="ru-RU" sz="1800" b="0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Дети очень мало слышат из того, что мы им говорим, но зато почти всегда учатся на наших примерах и нашем поведении</a:t>
            </a:r>
            <a:r>
              <a:rPr lang="ru-RU" sz="1800" b="0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/>
          </a:p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1861356" name="Content Placeholder 2"/>
          <p:cNvSpPr>
            <a:spLocks noGrp="1"/>
          </p:cNvSpPr>
          <p:nvPr>
            <p:ph idx="1"/>
          </p:nvPr>
        </p:nvSpPr>
        <p:spPr bwMode="auto">
          <a:xfrm flipH="0" flipV="0">
            <a:off x="2248106" y="1294660"/>
            <a:ext cx="9663713" cy="4798635"/>
          </a:xfrm>
        </p:spPr>
        <p:txBody>
          <a:bodyPr/>
          <a:lstStyle/>
          <a:p>
            <a:pPr marL="0" indent="0" algn="r">
              <a:buClrTx/>
              <a:buFont typeface="Arial"/>
              <a:buNone/>
              <a:defRPr/>
            </a:pP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  Взрослые слишком часто живут рядом с миром детей, не</a:t>
            </a: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 пытаясь понять его.  </a:t>
            </a: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А ребенок между тем пристально</a:t>
            </a: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 наблюдает за миром своих родителей; </a:t>
            </a:r>
            <a:endParaRPr lang="ru-RU" sz="2400" b="0" i="1" u="none" strike="noStrike" cap="none" spc="0">
              <a:solidFill>
                <a:schemeClr val="tx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 marL="0" indent="0" algn="r">
              <a:buClrTx/>
              <a:buFont typeface="Arial"/>
              <a:buNone/>
              <a:defRPr/>
            </a:pP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он старается постичь и </a:t>
            </a: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оценить его; </a:t>
            </a: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фразы, неосторожно произнесенные в </a:t>
            </a: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присутствии малыша,</a:t>
            </a: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подхватываются им, по-своему</a:t>
            </a: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 истолковываются и создают определенную картину мира,</a:t>
            </a: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которая надолго сохранится в его воображении. </a:t>
            </a:r>
            <a:endParaRPr lang="ru-RU" sz="2400" b="0" i="1" u="none" strike="noStrike" cap="none" spc="0">
              <a:solidFill>
                <a:schemeClr val="tx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ClrTx/>
              <a:buFont typeface="Arial"/>
              <a:buNone/>
              <a:defRPr/>
            </a:pP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                                                                                                      </a:t>
            </a:r>
            <a:endParaRPr lang="ru-RU" sz="2400" b="0" i="1" u="none" strike="noStrike" cap="none" spc="0">
              <a:solidFill>
                <a:schemeClr val="tx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 marL="0" indent="0" algn="r">
              <a:buClrTx/>
              <a:buFont typeface="Arial"/>
              <a:buNone/>
              <a:defRPr/>
            </a:pPr>
            <a:r>
              <a:rPr lang="ru-RU" sz="2400" b="0" i="1" u="none" strike="noStrike" cap="none" spc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Андре Моруа</a:t>
            </a:r>
            <a:endParaRPr i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145180729" name=""/>
          <p:cNvPicPr>
            <a:picLocks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 rot="0" flipH="0" flipV="0">
            <a:off x="1051254" y="1338179"/>
            <a:ext cx="7615365" cy="5076910"/>
          </a:xfrm>
          <a:prstGeom prst="rect">
            <a:avLst/>
          </a:prstGeom>
        </p:spPr>
      </p:pic>
      <p:pic>
        <p:nvPicPr>
          <p:cNvPr id="73426912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4858937" y="184951"/>
            <a:ext cx="7280940" cy="47070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6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" dur="500"/>
                                        <p:tgtEl>
                                          <p:spTgt spid="734269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49143808" name="Содержимое 2"/>
          <p:cNvSpPr>
            <a:spLocks noGrp="1"/>
          </p:cNvSpPr>
          <p:nvPr>
            <p:ph idx="1"/>
          </p:nvPr>
        </p:nvSpPr>
        <p:spPr bwMode="auto">
          <a:xfrm>
            <a:off x="609599" y="1142983"/>
            <a:ext cx="10972800" cy="512605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>
                <a:solidFill>
                  <a:schemeClr val="tx2"/>
                </a:solidFill>
                <a:latin typeface="Times New Roman"/>
                <a:cs typeface="Times New Roman"/>
              </a:rPr>
              <a:t>Дефицит ласки, </a:t>
            </a:r>
            <a:r>
              <a:rPr lang="ru-RU" sz="2800" b="1">
                <a:solidFill>
                  <a:schemeClr val="tx2"/>
                </a:solidFill>
                <a:latin typeface="Times New Roman"/>
                <a:cs typeface="Times New Roman"/>
              </a:rPr>
              <a:t>который испытывают наши </a:t>
            </a:r>
            <a:r>
              <a:rPr lang="ru-RU" sz="2800" b="1">
                <a:solidFill>
                  <a:schemeClr val="tx2"/>
                </a:solidFill>
                <a:latin typeface="Times New Roman"/>
                <a:cs typeface="Times New Roman"/>
              </a:rPr>
              <a:t>дети;</a:t>
            </a:r>
            <a:endParaRPr lang="ru-RU" sz="28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800" b="1">
                <a:solidFill>
                  <a:schemeClr val="tx2"/>
                </a:solidFill>
                <a:latin typeface="Times New Roman"/>
                <a:cs typeface="Times New Roman"/>
              </a:rPr>
              <a:t>Синдром опасного обращения с детьми -</a:t>
            </a:r>
            <a:r>
              <a:rPr lang="ru-RU" sz="2800" i="1">
                <a:solidFill>
                  <a:schemeClr val="tx2"/>
                </a:solidFill>
                <a:latin typeface="Times New Roman"/>
                <a:cs typeface="Times New Roman"/>
              </a:rPr>
              <a:t>поведение родителей по отношению к ребенку, сопровождающееся нанесением физической, психологической и нравственной </a:t>
            </a:r>
            <a:r>
              <a:rPr lang="ru-RU" sz="2800" i="1">
                <a:solidFill>
                  <a:schemeClr val="tx2"/>
                </a:solidFill>
                <a:latin typeface="Times New Roman"/>
                <a:cs typeface="Times New Roman"/>
              </a:rPr>
              <a:t>травмы;</a:t>
            </a:r>
            <a:endParaRPr lang="ru-RU" sz="2800" i="1">
              <a:solidFill>
                <a:schemeClr val="tx2"/>
              </a:solidFill>
              <a:latin typeface="Times New Roman"/>
              <a:cs typeface="Times New Roman"/>
            </a:endParaRPr>
          </a:p>
        </p:txBody>
      </p:sp>
      <p:sp>
        <p:nvSpPr>
          <p:cNvPr id="4032167" name="Заголовок 3"/>
          <p:cNvSpPr>
            <a:spLocks noGrp="1"/>
          </p:cNvSpPr>
          <p:nvPr>
            <p:ph type="title"/>
          </p:nvPr>
        </p:nvSpPr>
        <p:spPr bwMode="auto">
          <a:xfrm>
            <a:off x="609599" y="0"/>
            <a:ext cx="10972800" cy="114298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>
                <a:solidFill>
                  <a:srgbClr val="C00000"/>
                </a:solidFill>
                <a:latin typeface="Times New Roman"/>
                <a:cs typeface="Times New Roman"/>
              </a:rPr>
              <a:t>Проблемы </a:t>
            </a:r>
            <a:r>
              <a:rPr lang="ru-RU" b="1">
                <a:solidFill>
                  <a:srgbClr val="C00000"/>
                </a:solidFill>
                <a:latin typeface="Times New Roman"/>
                <a:cs typeface="Times New Roman"/>
              </a:rPr>
              <a:t>семейного воспитания</a:t>
            </a:r>
            <a:endParaRPr/>
          </a:p>
        </p:txBody>
      </p:sp>
      <p:pic>
        <p:nvPicPr>
          <p:cNvPr id="487968390" name="Рисунок 4" descr="6.jpe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1293074">
            <a:off x="1809720" y="3857627"/>
            <a:ext cx="3619525" cy="2357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02468023" name="Рисунок 6" descr="4.jpe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1353303">
            <a:off x="7322421" y="3859477"/>
            <a:ext cx="3619525" cy="2357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35889862" name="Прямоугольник 3"/>
          <p:cNvSpPr/>
          <p:nvPr/>
        </p:nvSpPr>
        <p:spPr bwMode="auto">
          <a:xfrm>
            <a:off x="291299" y="1276164"/>
            <a:ext cx="10561173" cy="5693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>
                <a:latin typeface="Times New Roman"/>
                <a:cs typeface="Times New Roman"/>
              </a:rPr>
              <a:t>Дефицит общения родителей с детьми </a:t>
            </a:r>
            <a:r>
              <a:rPr lang="ru-RU" sz="2800">
                <a:latin typeface="Times New Roman"/>
                <a:cs typeface="Times New Roman"/>
              </a:rPr>
              <a:t>не </a:t>
            </a:r>
            <a:r>
              <a:rPr lang="ru-RU" sz="2800">
                <a:latin typeface="Times New Roman"/>
                <a:cs typeface="Times New Roman"/>
              </a:rPr>
              <a:t>служит основой успехов школьников в учебной деятельности</a:t>
            </a:r>
            <a:r>
              <a:rPr lang="ru-RU" sz="2800">
                <a:latin typeface="Times New Roman"/>
                <a:cs typeface="Times New Roman"/>
              </a:rPr>
              <a:t>, увеличивается </a:t>
            </a:r>
            <a:r>
              <a:rPr lang="ru-RU" sz="2800">
                <a:latin typeface="Times New Roman"/>
                <a:cs typeface="Times New Roman"/>
              </a:rPr>
              <a:t>число «трудновоспитуемых». И тем не менее, </a:t>
            </a:r>
            <a:r>
              <a:rPr lang="ru-RU" sz="2800" b="1">
                <a:latin typeface="Times New Roman"/>
                <a:cs typeface="Times New Roman"/>
              </a:rPr>
              <a:t>семья – главный фактор развития и воспитания личности. Ребенка должны воспитывать родители, а все социальные институты могут лишь помочь им в обеспечении условий для саморазвития ребенка</a:t>
            </a:r>
            <a:r>
              <a:rPr lang="ru-RU" sz="2800">
                <a:latin typeface="Times New Roman"/>
                <a:cs typeface="Times New Roman"/>
              </a:rPr>
              <a:t>, помогая ему познать свои индивидуальные задатки, склонности и реализовать их в приемлемой форме, полезной для него самого и общества. </a:t>
            </a:r>
            <a:r>
              <a:rPr lang="ru-RU" sz="2800" b="1" u="sng">
                <a:latin typeface="Times New Roman"/>
                <a:cs typeface="Times New Roman"/>
              </a:rPr>
              <a:t>Индивидуальность ребенка изначально формируется в семье.</a:t>
            </a:r>
            <a:endParaRPr lang="ru-RU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3267180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599" y="0"/>
            <a:ext cx="10972800" cy="1142983"/>
          </a:xfrm>
        </p:spPr>
        <p:txBody>
          <a:bodyPr/>
          <a:lstStyle/>
          <a:p>
            <a:pPr>
              <a:defRPr/>
            </a:pPr>
            <a:r>
              <a:rPr lang="ru-RU" b="1">
                <a:solidFill>
                  <a:srgbClr val="C00000"/>
                </a:solidFill>
                <a:latin typeface="Times New Roman"/>
                <a:cs typeface="Times New Roman"/>
              </a:rPr>
              <a:t>Правила для родителей </a:t>
            </a:r>
            <a:endParaRPr lang="ru-RU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1089493628" name="Содержимое 2"/>
          <p:cNvSpPr>
            <a:spLocks noGrp="1"/>
          </p:cNvSpPr>
          <p:nvPr>
            <p:ph idx="1"/>
          </p:nvPr>
        </p:nvSpPr>
        <p:spPr bwMode="auto">
          <a:xfrm>
            <a:off x="0" y="1214421"/>
            <a:ext cx="11906290" cy="535784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0000" lnSpcReduction="4000"/>
          </a:bodyPr>
          <a:lstStyle/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1.</a:t>
            </a:r>
            <a:r>
              <a:rPr lang="ru-RU" sz="2400">
                <a:latin typeface="Times New Roman"/>
                <a:cs typeface="Times New Roman"/>
              </a:rPr>
              <a:t> </a:t>
            </a:r>
            <a:r>
              <a:rPr lang="ru-RU" sz="2400">
                <a:latin typeface="Times New Roman"/>
                <a:cs typeface="Times New Roman"/>
              </a:rPr>
              <a:t>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признание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личности ребенка и его неприкосновенности. </a:t>
            </a:r>
            <a:endParaRPr lang="ru-RU" sz="24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2.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-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формирование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адекватной самооценки. </a:t>
            </a:r>
            <a:endParaRPr lang="ru-RU" sz="24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3</a:t>
            </a:r>
            <a:r>
              <a:rPr lang="ru-RU" sz="2400" b="1">
                <a:latin typeface="Times New Roman"/>
                <a:cs typeface="Times New Roman"/>
              </a:rPr>
              <a:t>.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 -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приобщение ребенка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к реальным делам семьи. </a:t>
            </a:r>
            <a:endParaRPr lang="ru-RU" sz="24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</a:t>
            </a:r>
            <a:r>
              <a:rPr lang="ru-RU" sz="2400" b="1">
                <a:latin typeface="Times New Roman"/>
                <a:cs typeface="Times New Roman"/>
              </a:rPr>
              <a:t>4.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развивать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силу воли ребенка. </a:t>
            </a:r>
            <a:endParaRPr lang="ru-RU" sz="24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Правило 5.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учить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планировать. </a:t>
            </a:r>
            <a:endParaRPr/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6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. 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т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ребовать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выполнение домашних обязанностей, поручений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.</a:t>
            </a:r>
            <a:endParaRPr/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7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. 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научить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общаться с другими детьми, людьми. </a:t>
            </a:r>
            <a:endParaRPr lang="ru-RU" sz="24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Правило 8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.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-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формировать </a:t>
            </a: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нравственные качества: доброту, порядочность, сочувствие, взаимопомощь, ответственность. </a:t>
            </a:r>
            <a:endParaRPr lang="ru-RU" sz="28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800" b="1" i="0" u="none" strike="noStrike" cap="none" spc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Правило 9</a:t>
            </a:r>
            <a:r>
              <a:rPr lang="ru-RU" sz="2800" b="1" i="0" u="none" strike="noStrike" cap="none" spc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28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2200" b="1" i="0" u="none" strike="noStrike" cap="none" spc="0">
                <a:solidFill>
                  <a:srgbClr val="FF0000"/>
                </a:solidFill>
                <a:latin typeface="Times New Roman"/>
                <a:cs typeface="Times New Roman"/>
              </a:rPr>
              <a:t>Личный пример родителя в жизни ребенка</a:t>
            </a:r>
            <a:r>
              <a:rPr lang="ru-RU" sz="2800" b="1">
                <a:solidFill>
                  <a:srgbClr val="FF0000"/>
                </a:solidFill>
                <a:latin typeface="Times New Roman"/>
                <a:cs typeface="Times New Roman"/>
              </a:rPr>
              <a:t>.</a:t>
            </a:r>
            <a:endParaRPr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sz="28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sz="28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sz="3000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/>
          </a:p>
          <a:p>
            <a:pPr>
              <a:defRPr/>
            </a:pPr>
            <a:endParaRPr lang="ru-RU" b="1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/>
          </a:p>
        </p:txBody>
      </p:sp>
      <p:pic>
        <p:nvPicPr>
          <p:cNvPr id="2048583985" name="Рисунок 3" descr="1.jpe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191778" y="357165"/>
            <a:ext cx="1809762" cy="1785949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57019495" name=""/>
          <p:cNvPicPr>
            <a:picLocks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 rot="0" flipH="0" flipV="0">
            <a:off x="1990371" y="1319966"/>
            <a:ext cx="7757516" cy="5442445"/>
          </a:xfrm>
          <a:prstGeom prst="rect">
            <a:avLst/>
          </a:prstGeom>
        </p:spPr>
      </p:pic>
      <p:sp>
        <p:nvSpPr>
          <p:cNvPr id="717647360" name="Title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400" b="0" i="0" u="none" strike="noStrike" cap="none" spc="0">
                <a:solidFill>
                  <a:schemeClr val="tx2"/>
                </a:solidFill>
                <a:latin typeface="Times New Roman"/>
                <a:cs typeface="Times New Roman"/>
              </a:rPr>
              <a:t>Упражнение «Этажи»</a:t>
            </a:r>
            <a:endParaRPr/>
          </a:p>
        </p:txBody>
      </p:sp>
      <p:sp>
        <p:nvSpPr>
          <p:cNvPr id="1189409942" name=""/>
          <p:cNvSpPr txBox="1"/>
          <p:nvPr/>
        </p:nvSpPr>
        <p:spPr bwMode="auto">
          <a:xfrm flipH="0" flipV="0">
            <a:off x="4180525" y="5188053"/>
            <a:ext cx="2469209" cy="518195"/>
          </a:xfrm>
          <a:prstGeom prst="rect">
            <a:avLst/>
          </a:prstGeom>
          <a:solidFill>
            <a:schemeClr val="bg2">
              <a:alpha val="69000"/>
            </a:schemeClr>
          </a:solidFill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400">
                <a:solidFill>
                  <a:srgbClr val="000000"/>
                </a:solidFill>
              </a:rPr>
              <a:t> Товары с заведомым браком, низкого качества</a:t>
            </a:r>
            <a:endParaRPr/>
          </a:p>
        </p:txBody>
      </p:sp>
      <p:sp>
        <p:nvSpPr>
          <p:cNvPr id="619472010" name=""/>
          <p:cNvSpPr txBox="1"/>
          <p:nvPr/>
        </p:nvSpPr>
        <p:spPr bwMode="auto">
          <a:xfrm flipH="0" flipV="0">
            <a:off x="4171601" y="4087427"/>
            <a:ext cx="2469353" cy="518195"/>
          </a:xfrm>
          <a:prstGeom prst="rect">
            <a:avLst/>
          </a:prstGeom>
          <a:solidFill>
            <a:schemeClr val="bg2">
              <a:alpha val="62999"/>
            </a:schemeClr>
          </a:solidFill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400">
                <a:solidFill>
                  <a:srgbClr val="000000"/>
                </a:solidFill>
              </a:rPr>
              <a:t>Товары средней цены и качества</a:t>
            </a:r>
            <a:endParaRPr/>
          </a:p>
        </p:txBody>
      </p:sp>
      <p:sp>
        <p:nvSpPr>
          <p:cNvPr id="1143463244" name=""/>
          <p:cNvSpPr txBox="1"/>
          <p:nvPr/>
        </p:nvSpPr>
        <p:spPr bwMode="auto">
          <a:xfrm flipH="0" flipV="0">
            <a:off x="4180525" y="3070194"/>
            <a:ext cx="2460430" cy="518195"/>
          </a:xfrm>
          <a:prstGeom prst="rect">
            <a:avLst/>
          </a:prstGeom>
          <a:solidFill>
            <a:schemeClr val="bg2">
              <a:alpha val="65000"/>
            </a:schemeClr>
          </a:solidFill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400">
                <a:solidFill>
                  <a:srgbClr val="000000"/>
                </a:solidFill>
              </a:rPr>
              <a:t>Самые лучшие, качественные товары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49354618" name=""/>
          <p:cNvPicPr>
            <a:picLocks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 rot="0" flipH="0" flipV="0">
            <a:off x="1982688" y="1328932"/>
            <a:ext cx="8226624" cy="5292329"/>
          </a:xfrm>
          <a:prstGeom prst="rect">
            <a:avLst/>
          </a:prstGeom>
        </p:spPr>
      </p:pic>
      <p:sp>
        <p:nvSpPr>
          <p:cNvPr id="2064601145" name="Title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400" b="0" i="0" u="none" strike="noStrike" cap="none" spc="0">
                <a:solidFill>
                  <a:schemeClr val="tx2"/>
                </a:solidFill>
                <a:latin typeface="Times New Roman"/>
                <a:cs typeface="Times New Roman"/>
              </a:rPr>
              <a:t>Упражнение «Цветок»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06050448" name=""/>
          <p:cNvPicPr>
            <a:picLocks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 rot="0" flipH="0" flipV="0">
            <a:off x="4448564" y="2175462"/>
            <a:ext cx="3514542" cy="2343028"/>
          </a:xfrm>
          <a:prstGeom prst="rect">
            <a:avLst/>
          </a:prstGeom>
        </p:spPr>
      </p:pic>
      <p:sp>
        <p:nvSpPr>
          <p:cNvPr id="1511688658" name="Title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400" b="0" i="0" u="none" strike="noStrike" cap="none" spc="0">
                <a:solidFill>
                  <a:schemeClr val="tx2"/>
                </a:solidFill>
                <a:latin typeface="Times New Roman"/>
                <a:cs typeface="Times New Roman"/>
              </a:rPr>
              <a:t>Упражнение «Стаканы»</a:t>
            </a:r>
            <a:endParaRPr/>
          </a:p>
        </p:txBody>
      </p:sp>
      <p:pic>
        <p:nvPicPr>
          <p:cNvPr id="115418517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0" flipH="0" flipV="0">
            <a:off x="148978" y="2175462"/>
            <a:ext cx="3514542" cy="2343028"/>
          </a:xfrm>
          <a:prstGeom prst="rect">
            <a:avLst/>
          </a:prstGeom>
        </p:spPr>
      </p:pic>
      <p:pic>
        <p:nvPicPr>
          <p:cNvPr id="117046030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0" flipH="0" flipV="0">
            <a:off x="8537726" y="2175462"/>
            <a:ext cx="3514542" cy="2343028"/>
          </a:xfrm>
          <a:prstGeom prst="rect">
            <a:avLst/>
          </a:prstGeom>
        </p:spPr>
      </p:pic>
      <p:pic>
        <p:nvPicPr>
          <p:cNvPr id="382538098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3872144" y="2006723"/>
            <a:ext cx="4447712" cy="2779820"/>
          </a:xfrm>
          <a:prstGeom prst="rect">
            <a:avLst/>
          </a:prstGeom>
        </p:spPr>
      </p:pic>
      <p:pic>
        <p:nvPicPr>
          <p:cNvPr id="1024550364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8439516" y="1963909"/>
            <a:ext cx="3710961" cy="27661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538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5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Lines">
  <a:themeElements>
    <a:clrScheme name="Lines">
      <a:dk1>
        <a:sysClr val="windowText" lastClr="000000"/>
      </a:dk1>
      <a:lt1>
        <a:srgbClr val="D4735E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3300"/>
      </a:hlink>
      <a:folHlink>
        <a:srgbClr val="B2B2B2"/>
      </a:folHlink>
    </a:clrScheme>
    <a:fontScheme name="Times New Roman">
      <a:majorFont>
        <a:latin typeface="Times New Roman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>
            <a:tint val="96000"/>
            <a:lumMod val="110000"/>
          </a:schemeClr>
        </a:solidFill>
        <a:blipFill>
          <a:blip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algn="tl" flip="none" sx="60000" sy="60000" tx="0" ty="0"/>
        </a:blipFill>
        <a:blipFill>
          <a:blip r:embed="rId1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>
    <a:spDef>
      <a:spPr bwMode="auto"/>
      <a:bodyPr/>
      <a:lstStyle/>
    </a:sp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Р7-Офис/7.2.0.134</Application>
  <DocSecurity>0</DocSecurity>
  <PresentationFormat>Widescreen</PresentationFormat>
  <Paragraphs>0</Paragraphs>
  <Slides>11</Slides>
  <Notes>11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created xsi:type="dcterms:W3CDTF">2012-12-03T06:56:55Z</dcterms:created>
  <dcterms:modified xsi:type="dcterms:W3CDTF">2023-11-08T13:23:27Z</dcterms:modified>
  <cp:category/>
  <cp:contentStatus/>
  <cp:version/>
</cp:coreProperties>
</file>