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72" r:id="rId6"/>
    <p:sldId id="260" r:id="rId7"/>
    <p:sldId id="258" r:id="rId8"/>
    <p:sldId id="262" r:id="rId9"/>
    <p:sldId id="264" r:id="rId10"/>
    <p:sldId id="263" r:id="rId11"/>
    <p:sldId id="269" r:id="rId12"/>
    <p:sldId id="271" r:id="rId13"/>
    <p:sldId id="265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B8883-443A-41DF-A67A-9B5D63AA49B8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3AC99-F14C-4AB8-A0F0-D9B607862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1380368/55d15086-07c3-4466-a9e8-7e540adc0c88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20688"/>
            <a:ext cx="89723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Физика фонтанов</a:t>
            </a:r>
            <a:endParaRPr lang="ru-RU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60032" y="764704"/>
            <a:ext cx="3384376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Дачные фонтаны так же относятся к фонтанам циркулирующего типа.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486" name="Picture 6" descr="http://designdachi.ru/wp-content/uploads/2016/03/fontan-v-sadu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104456" cy="3312368"/>
          </a:xfrm>
          <a:prstGeom prst="rect">
            <a:avLst/>
          </a:prstGeom>
          <a:noFill/>
        </p:spPr>
      </p:pic>
      <p:pic>
        <p:nvPicPr>
          <p:cNvPr id="20488" name="Picture 8" descr="http://img1.liveinternet.ru/images/attach/c/8/102/156/102156985_fontannadach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924944"/>
            <a:ext cx="4902721" cy="3661421"/>
          </a:xfrm>
          <a:prstGeom prst="rect">
            <a:avLst/>
          </a:prstGeom>
          <a:noFill/>
        </p:spPr>
      </p:pic>
      <p:pic>
        <p:nvPicPr>
          <p:cNvPr id="20490" name="Picture 10" descr="http://tire1.ru/wp-content/uploads/2017/06/1_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05064"/>
            <a:ext cx="3384376" cy="2237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4286256"/>
            <a:ext cx="82478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Фонтан Герона из бутылок своими руками представляет собой довольно интересную конструкцию, которая пригодится в доме, например, как увлажнитель воздуха. Для ее изготовления не нужны серьезные финансовые и трудовые затраты, действуя согласно схеме, можно легко и быстро собрать это оригинальное устройство. </a:t>
            </a:r>
            <a:endParaRPr lang="ru-RU" sz="2400" b="1" dirty="0"/>
          </a:p>
        </p:txBody>
      </p:sp>
      <p:pic>
        <p:nvPicPr>
          <p:cNvPr id="26628" name="Picture 4" descr="https://ds04.infourok.ru/uploads/ex/0a5b/000e9cd2-8820f154/640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285860"/>
            <a:ext cx="4643470" cy="31008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214290"/>
            <a:ext cx="86409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Каждый может сам сделать фонтан на </a:t>
            </a:r>
            <a:r>
              <a:rPr lang="ru-RU" sz="2400" b="1" dirty="0" smtClean="0"/>
              <a:t>примере фонтана Герона. ( Придуман выдающимся инженером древности Героном Александрийским)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онов фонтан своими руками. Фонтан Герона из бутылок 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2232248" cy="15841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60648"/>
            <a:ext cx="78488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Технология изготовления фонтана Герона</a:t>
            </a:r>
          </a:p>
          <a:p>
            <a:r>
              <a:rPr lang="ru-RU" sz="2400" b="1" dirty="0" smtClean="0"/>
              <a:t>Что Вам нужно: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142984"/>
            <a:ext cx="5582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(3) Бутылки с водой 0,5 литра</a:t>
            </a:r>
            <a:br>
              <a:rPr lang="ru-RU" sz="2000" b="1" dirty="0" smtClean="0"/>
            </a:br>
            <a:r>
              <a:rPr lang="ru-RU" sz="2000" b="1" dirty="0" smtClean="0"/>
              <a:t>(1) 9" Длина трубки</a:t>
            </a:r>
            <a:br>
              <a:rPr lang="ru-RU" sz="2000" b="1" dirty="0" smtClean="0"/>
            </a:br>
            <a:r>
              <a:rPr lang="ru-RU" sz="2000" b="1" dirty="0" smtClean="0"/>
              <a:t>(1) 11" Длина трубки</a:t>
            </a:r>
            <a:br>
              <a:rPr lang="ru-RU" sz="2000" b="1" dirty="0" smtClean="0"/>
            </a:br>
            <a:r>
              <a:rPr lang="ru-RU" sz="2000" b="1" dirty="0" smtClean="0"/>
              <a:t>(1) 15" Длина трубки</a:t>
            </a:r>
            <a:br>
              <a:rPr lang="ru-RU" sz="2000" b="1" dirty="0" smtClean="0"/>
            </a:br>
            <a:r>
              <a:rPr lang="ru-RU" sz="2000" b="1" dirty="0" smtClean="0"/>
              <a:t>Небольшое количество пластилина или герметика</a:t>
            </a:r>
            <a:endParaRPr lang="ru-RU" sz="2000" b="1" dirty="0"/>
          </a:p>
        </p:txBody>
      </p:sp>
      <p:pic>
        <p:nvPicPr>
          <p:cNvPr id="1028" name="Picture 4" descr="Геронов фонтан своими руками. Фонтан Герона из бутылок 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212976"/>
            <a:ext cx="2448272" cy="16561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75856" y="3429000"/>
            <a:ext cx="5582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Ножницы</a:t>
            </a:r>
            <a:br>
              <a:rPr lang="ru-RU" sz="2000" b="1" dirty="0" smtClean="0"/>
            </a:br>
            <a:r>
              <a:rPr lang="ru-RU" sz="2000" b="1" dirty="0" smtClean="0"/>
              <a:t>Дрель (ручная или электрическая)</a:t>
            </a:r>
            <a:br>
              <a:rPr lang="ru-RU" sz="2000" b="1" dirty="0" smtClean="0"/>
            </a:br>
            <a:r>
              <a:rPr lang="ru-RU" sz="2000" b="1" dirty="0" smtClean="0"/>
              <a:t>сверло (чуть меньше диаметра трубки)</a:t>
            </a:r>
            <a:endParaRPr lang="ru-RU" sz="2000" b="1" dirty="0"/>
          </a:p>
        </p:txBody>
      </p:sp>
      <p:pic>
        <p:nvPicPr>
          <p:cNvPr id="7" name="Picture 2" descr="Как сделать фонтан Герона из пластиковых бутылок своими рукам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013176"/>
            <a:ext cx="2376264" cy="151216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14678" y="4919008"/>
            <a:ext cx="5438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1) Необходимо разрезать одну пластиковую емкость напополам, где верхняя ее часть (с горлышком) будет исполнять роль резервуара для фонтана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Геронов фонтан своими руками. Фонтан Герона из бутылок 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2520280" cy="18002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131840" y="476672"/>
            <a:ext cx="57606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2) Вам потребуется просверлить по 2 отверстия в каждой крышке. Перед началом сверления отверстий в колпачке, подложите кусок деревяшки в качестве опоры крышки.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1785926"/>
            <a:ext cx="56166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Когда вы закончите с первой крышкой, используйте её в качестве ориентира для сверления отверстий во второй крышке. Вы можете совместить колпачки верхними крышками при сверлении отверстий. Теперь у вас есть  крышки, каждая из которых имеет отверстия, просверленные примерно в том же месте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100" name="Picture 4" descr="Геронов фонтан своими руками. Фонтан Герона из бутылок 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20888"/>
            <a:ext cx="2520280" cy="180367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286116" y="4572008"/>
            <a:ext cx="56532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3) Чашу, где будет изливаться непосредственно сам фонтан, приклеивают ко дну второго пластикового резервуара. Обязательно в пробке и днище нужно сделать отверстия подходящего диаметра. Все стыковочные участки необходимо хорошо загерметизировать.</a:t>
            </a:r>
            <a:endParaRPr lang="ru-RU" sz="2000" b="1" dirty="0"/>
          </a:p>
        </p:txBody>
      </p:sp>
      <p:pic>
        <p:nvPicPr>
          <p:cNvPr id="15" name="Picture 2" descr="Как сделать фонтан Герона из пластиковых бутылок своими рукам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437112"/>
            <a:ext cx="2664296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86314" y="1484784"/>
            <a:ext cx="406965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Заполнить верхнюю емкость жидкостью, равной объему второй бутылки. Стекать она будет в нижнюю часть. Возвратить воду в центр фонтана можно, просто перевернув систему. Как только вся вода будет находиться в центральном резервуаре, уникальное устройство начнет действовать, не требуя дополнительных источников питания.</a:t>
            </a:r>
          </a:p>
          <a:p>
            <a:endParaRPr lang="ru-RU" dirty="0"/>
          </a:p>
        </p:txBody>
      </p:sp>
      <p:pic>
        <p:nvPicPr>
          <p:cNvPr id="7" name="Picture 2" descr="Как сделать фонтан Герона из пластиковых бутылок своими рук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4326464" cy="407196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34" y="404664"/>
            <a:ext cx="8427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4) Подсоедините трубки, как показано на рисунке выше. Все соединения должны быть герметичными.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5786454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2000" b="1" dirty="0" smtClean="0">
                <a:solidFill>
                  <a:srgbClr val="FF0000"/>
                </a:solidFill>
              </a:rPr>
              <a:t>Убедитесь, что трубки находятся на соответствующих высотах в каждой бутылке. Эти высоты очень важны!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troypuls.ru/wp-content/uploads/2018/12/1024px-Grand_Cascade_in_Peterhof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7992888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Петергоф </a:t>
            </a:r>
            <a:r>
              <a:rPr lang="ru-RU" sz="2400" b="1" dirty="0" smtClean="0"/>
              <a:t>- всемирная </a:t>
            </a:r>
            <a:r>
              <a:rPr lang="ru-RU" sz="2400" b="1" dirty="0"/>
              <a:t>столица фонтанов. 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Общая </a:t>
            </a:r>
            <a:r>
              <a:rPr lang="ru-RU" sz="2400" b="1" dirty="0"/>
              <a:t>концепция планировки </a:t>
            </a:r>
            <a:r>
              <a:rPr lang="ru-RU" sz="2400" b="1" dirty="0" smtClean="0"/>
              <a:t>ансамбля принадлежат </a:t>
            </a:r>
            <a:r>
              <a:rPr lang="ru-RU" sz="2400" b="1" dirty="0"/>
              <a:t>самому </a:t>
            </a:r>
            <a:r>
              <a:rPr lang="ru-RU" sz="2400" b="1" dirty="0" smtClean="0"/>
              <a:t>Петру </a:t>
            </a:r>
            <a:r>
              <a:rPr lang="en-US" sz="2400" b="1" dirty="0" smtClean="0"/>
              <a:t>I </a:t>
            </a:r>
            <a:endParaRPr lang="ru-RU" sz="24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4714884"/>
            <a:ext cx="4572000" cy="193899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indent="457200" algn="ctr"/>
            <a:r>
              <a:rPr lang="ru-RU" sz="2400" b="1" dirty="0" smtClean="0"/>
              <a:t>Петр I решил обустроить свою летнюю резиденцию как триумфальный памятник победы России над Швецией в Северной войне (1700—1721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357166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/>
              <a:t>Эта тема встречается во всех </a:t>
            </a:r>
            <a:r>
              <a:rPr lang="ru-RU" sz="2400" b="1" dirty="0" smtClean="0"/>
              <a:t>фонтанах</a:t>
            </a:r>
            <a:r>
              <a:rPr lang="ru-RU" sz="2400" b="1" dirty="0"/>
              <a:t>  Петергофа, но особенно ярко она заметна по центральному фонтану «Самсон, разрывающий пасть льву</a:t>
            </a:r>
            <a:r>
              <a:rPr lang="ru-RU" sz="2400" b="1" dirty="0" smtClean="0"/>
              <a:t>»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95021"/>
            <a:ext cx="48245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/>
              <a:t>Он был построен в 1735 году в честь 25-летия Полтавской баталии. Назван в честь святого «Самсония», в день которого прошла главная </a:t>
            </a:r>
            <a:r>
              <a:rPr lang="ru-RU" sz="2400" b="1" dirty="0" smtClean="0"/>
              <a:t>битва</a:t>
            </a:r>
            <a:endParaRPr lang="ru-RU" sz="2400" b="1" dirty="0" smtClean="0"/>
          </a:p>
          <a:p>
            <a:pPr indent="457200" algn="just"/>
            <a:r>
              <a:rPr lang="ru-RU" sz="2400" b="1" dirty="0" smtClean="0"/>
              <a:t> </a:t>
            </a:r>
            <a:r>
              <a:rPr lang="ru-RU" sz="2400" b="1" dirty="0"/>
              <a:t>Лев также неслучаен. Это один из элементов герба </a:t>
            </a:r>
            <a:r>
              <a:rPr lang="ru-RU" sz="2400" b="1" dirty="0" smtClean="0"/>
              <a:t>Швеции. Он</a:t>
            </a:r>
            <a:r>
              <a:rPr lang="ru-RU" sz="2400" b="1" dirty="0"/>
              <a:t> символизирует собой побежденное государство </a:t>
            </a:r>
            <a:r>
              <a:rPr lang="ru-RU" sz="2400" b="1" dirty="0" smtClean="0"/>
              <a:t>Карла-XII </a:t>
            </a:r>
            <a:endParaRPr lang="ru-RU" sz="2400" b="1" dirty="0" smtClean="0"/>
          </a:p>
          <a:p>
            <a:pPr indent="457200" algn="just"/>
            <a:r>
              <a:rPr lang="ru-RU" sz="2400" b="1" dirty="0" smtClean="0">
                <a:solidFill>
                  <a:srgbClr val="FF0000"/>
                </a:solidFill>
              </a:rPr>
              <a:t>За </a:t>
            </a:r>
            <a:r>
              <a:rPr lang="ru-RU" sz="2400" b="1" dirty="0">
                <a:solidFill>
                  <a:srgbClr val="FF0000"/>
                </a:solidFill>
              </a:rPr>
              <a:t>секунду «Самсон» тратит 70 литров </a:t>
            </a:r>
            <a:r>
              <a:rPr lang="ru-RU" sz="2400" b="1" dirty="0" smtClean="0">
                <a:solidFill>
                  <a:srgbClr val="FF0000"/>
                </a:solidFill>
              </a:rPr>
              <a:t>воды.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Высота струи фонтана достигает 21 </a:t>
            </a:r>
            <a:r>
              <a:rPr lang="ru-RU" sz="2400" b="1" dirty="0" smtClean="0">
                <a:solidFill>
                  <a:srgbClr val="FF0000"/>
                </a:solidFill>
              </a:rPr>
              <a:t>метра.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8436" name="Picture 4" descr="https://www.spb-guide.ru/img/18175/112402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5314" y="1571612"/>
            <a:ext cx="3507165" cy="4881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249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400" b="1" dirty="0"/>
              <a:t>М</a:t>
            </a:r>
            <a:r>
              <a:rPr lang="ru-RU" sz="2400" b="1" dirty="0" smtClean="0"/>
              <a:t>есто для строительства Петергофа Петром </a:t>
            </a:r>
            <a:r>
              <a:rPr lang="en-US" sz="2400" b="1" dirty="0" smtClean="0"/>
              <a:t>I </a:t>
            </a:r>
            <a:r>
              <a:rPr lang="ru-RU" sz="2400" b="1" dirty="0" smtClean="0"/>
              <a:t>было выбрано не </a:t>
            </a:r>
            <a:r>
              <a:rPr lang="ru-RU" sz="2400" b="1" dirty="0" smtClean="0"/>
              <a:t>случайно</a:t>
            </a:r>
            <a:endParaRPr lang="ru-RU" sz="2400" b="1" dirty="0" smtClean="0"/>
          </a:p>
          <a:p>
            <a:r>
              <a:rPr lang="ru-RU" sz="2400" b="1" dirty="0" smtClean="0"/>
              <a:t> Во время обследования местности он обратил внимание на ряд водоёмов, которые питались ключами, бившими из-под </a:t>
            </a:r>
            <a:r>
              <a:rPr lang="ru-RU" sz="2400" b="1" dirty="0" smtClean="0"/>
              <a:t>земли</a:t>
            </a:r>
            <a:r>
              <a:rPr lang="ru-RU" sz="2400" b="1" dirty="0" smtClean="0"/>
              <a:t> </a:t>
            </a:r>
          </a:p>
          <a:p>
            <a:pPr indent="457200"/>
            <a:r>
              <a:rPr lang="ru-RU" sz="2400" b="1" dirty="0" smtClean="0"/>
              <a:t>Петр </a:t>
            </a:r>
            <a:r>
              <a:rPr lang="ru-RU" sz="2400" b="1" dirty="0"/>
              <a:t>сразу же оценил все преимущества, которые дает естественный наклон местности к морю</a:t>
            </a:r>
            <a:r>
              <a:rPr lang="ru-RU" sz="2400" b="1" dirty="0" smtClean="0"/>
              <a:t>.</a:t>
            </a:r>
            <a:r>
              <a:rPr lang="ru-RU" sz="2400" b="1" dirty="0"/>
              <a:t> </a:t>
            </a:r>
            <a:r>
              <a:rPr lang="ru-RU" sz="2400" b="1" dirty="0" smtClean="0"/>
              <a:t>Он решает </a:t>
            </a:r>
            <a:r>
              <a:rPr lang="ru-RU" sz="2400" b="1" dirty="0"/>
              <a:t>пустить воду самотеком по </a:t>
            </a:r>
            <a:r>
              <a:rPr lang="ru-RU" sz="2400" b="1" dirty="0" smtClean="0"/>
              <a:t>каналу</a:t>
            </a:r>
            <a:endParaRPr lang="ru-RU" sz="2400" b="1" dirty="0" smtClean="0"/>
          </a:p>
          <a:p>
            <a:pPr indent="457200"/>
            <a:endParaRPr lang="ru-RU" b="1" dirty="0" smtClean="0"/>
          </a:p>
        </p:txBody>
      </p:sp>
      <p:pic>
        <p:nvPicPr>
          <p:cNvPr id="16386" name="Picture 2" descr="http://img.bibo.kz/?88110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14752"/>
            <a:ext cx="3730424" cy="2882600"/>
          </a:xfrm>
          <a:prstGeom prst="rect">
            <a:avLst/>
          </a:prstGeom>
          <a:noFill/>
        </p:spPr>
      </p:pic>
      <p:pic>
        <p:nvPicPr>
          <p:cNvPr id="16390" name="Picture 6" descr="http://www.vivat-peterburg.ru/Content/GroupTripImages/11400_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6190"/>
            <a:ext cx="3960440" cy="2874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 smtClean="0"/>
              <a:t>В январе 1721 года началась прокладка </a:t>
            </a:r>
            <a:r>
              <a:rPr lang="ru-RU" sz="2400" b="1" dirty="0" err="1" smtClean="0"/>
              <a:t>Ропшинского</a:t>
            </a:r>
            <a:r>
              <a:rPr lang="ru-RU" sz="2400" b="1" dirty="0" smtClean="0"/>
              <a:t> канала шириной более шести и глубиной более двух метров.  Мелко разветвлённая система трубопроводов и каналов начиналась более чем за 20 километров от </a:t>
            </a:r>
            <a:r>
              <a:rPr lang="ru-RU" sz="2400" b="1" dirty="0" smtClean="0"/>
              <a:t>Петергофа.   Строителем </a:t>
            </a:r>
            <a:r>
              <a:rPr lang="ru-RU" sz="2400" b="1" dirty="0" smtClean="0"/>
              <a:t>водовода был первый русский инженер-гидравлик В. </a:t>
            </a:r>
            <a:r>
              <a:rPr lang="ru-RU" sz="2400" b="1" dirty="0" err="1" smtClean="0"/>
              <a:t>Туволков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000372"/>
            <a:ext cx="4857752" cy="329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14282" y="3143248"/>
            <a:ext cx="38576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2400" b="1" dirty="0" smtClean="0"/>
              <a:t>Секрет системы водоснабжения фонтанов в том,  что здесь нет насосов или водонапорных сооружений. </a:t>
            </a:r>
            <a:endParaRPr lang="ru-RU" sz="2400" b="1" dirty="0" smtClean="0"/>
          </a:p>
          <a:p>
            <a:pPr indent="457200" algn="ctr"/>
            <a:r>
              <a:rPr lang="ru-RU" sz="2400" b="1" dirty="0" smtClean="0"/>
              <a:t>Воду </a:t>
            </a:r>
            <a:r>
              <a:rPr lang="ru-RU" sz="2400" b="1" dirty="0" smtClean="0"/>
              <a:t>к фонтанам подают самотеком путем естественного перепада </a:t>
            </a:r>
            <a:r>
              <a:rPr lang="ru-RU" sz="2400" b="1" dirty="0" smtClean="0"/>
              <a:t>высот</a:t>
            </a:r>
            <a:endParaRPr lang="ru-RU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ринцип работы фонтанов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80928"/>
            <a:ext cx="5112568" cy="32038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188641"/>
            <a:ext cx="835824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b="1" dirty="0" smtClean="0"/>
          </a:p>
          <a:p>
            <a:pPr indent="457200"/>
            <a:r>
              <a:rPr lang="ru-RU" sz="2400" b="1" dirty="0" smtClean="0"/>
              <a:t>В </a:t>
            </a:r>
            <a:r>
              <a:rPr lang="ru-RU" sz="2400" b="1" dirty="0" smtClean="0"/>
              <a:t>основу системы водоснабжения заложен </a:t>
            </a:r>
            <a:r>
              <a:rPr lang="ru-RU" sz="2400" b="1" dirty="0" smtClean="0">
                <a:solidFill>
                  <a:srgbClr val="FF0000"/>
                </a:solidFill>
              </a:rPr>
              <a:t>принцип сообщающихся сосудов. </a:t>
            </a:r>
            <a:r>
              <a:rPr lang="ru-RU" sz="2400" b="1" dirty="0" smtClean="0"/>
              <a:t>Дело в том, что пруды и фонтаны расположены на разных уровнях. </a:t>
            </a:r>
            <a:r>
              <a:rPr lang="ru-RU" sz="2400" dirty="0"/>
              <a:t> </a:t>
            </a:r>
            <a:r>
              <a:rPr lang="ru-RU" sz="2400" b="1" dirty="0" smtClean="0">
                <a:solidFill>
                  <a:srgbClr val="FF0000"/>
                </a:solidFill>
              </a:rPr>
              <a:t>Чем </a:t>
            </a:r>
            <a:r>
              <a:rPr lang="ru-RU" sz="2400" b="1" dirty="0">
                <a:solidFill>
                  <a:srgbClr val="FF0000"/>
                </a:solidFill>
              </a:rPr>
              <a:t>больше разница </a:t>
            </a:r>
            <a:r>
              <a:rPr lang="ru-RU" sz="2400" b="1" dirty="0"/>
              <a:t>этих самых </a:t>
            </a:r>
            <a:r>
              <a:rPr lang="ru-RU" sz="2400" b="1" dirty="0">
                <a:solidFill>
                  <a:srgbClr val="FF0000"/>
                </a:solidFill>
              </a:rPr>
              <a:t>высот</a:t>
            </a:r>
            <a:r>
              <a:rPr lang="ru-RU" sz="2400" b="1" dirty="0"/>
              <a:t>, </a:t>
            </a:r>
            <a:r>
              <a:rPr lang="ru-RU" sz="2400" b="1" dirty="0">
                <a:solidFill>
                  <a:srgbClr val="FF0000"/>
                </a:solidFill>
              </a:rPr>
              <a:t>тем выше давление и сильнее бьет фонтан</a:t>
            </a:r>
            <a:r>
              <a:rPr lang="ru-RU" sz="2400" b="1" dirty="0"/>
              <a:t>. На высоту струи так же влияет диаметр выходного отверстия водной конструкции. Чем оно меньше, тем выше бьет струя фонтана.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5786454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Общий перепад высоты составляет 100 метров. Таким образом  достигается необходимый напор воды.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8" y="14285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400" b="1" dirty="0"/>
              <a:t>Обслуживанием сложных гидротехнических устройств занимается фонтанная </a:t>
            </a:r>
            <a:r>
              <a:rPr lang="ru-RU" sz="2400" b="1" dirty="0" smtClean="0"/>
              <a:t>команда. </a:t>
            </a:r>
            <a:r>
              <a:rPr lang="ru-RU" sz="2400" b="1" dirty="0">
                <a:solidFill>
                  <a:srgbClr val="FF0000"/>
                </a:solidFill>
              </a:rPr>
              <a:t>Включаются фонтаны, как и в 18 веке, вручную.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285860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400" b="1" dirty="0"/>
              <a:t>Неслучайна и яркая окраска труб. Дело в том, что в качестве учеников в 18 веке брали 10-летних мальчиков, которые должны были уметь различать трубы. Зеленая несет воду к западной части каскада, голубая — к фонтану "Корзинка", розовая — к пьедесталу Самсона, красная диаметром 60 см — к самому Самсону.</a:t>
            </a:r>
          </a:p>
        </p:txBody>
      </p:sp>
      <p:pic>
        <p:nvPicPr>
          <p:cNvPr id="17412" name="Picture 4" descr="http://www.gavailer.ru/i/journal/20140730082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643314"/>
            <a:ext cx="5636568" cy="295232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3857628"/>
            <a:ext cx="2928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 главные обязанности детей входила чистка труб изнутри и удаление засоров в фонтанной системе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vatars.mds.yandex.net/get-pdb/49816/b4c03723-faa7-42fc-ad34-3d627b19d129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3672408" cy="2808312"/>
          </a:xfrm>
          <a:prstGeom prst="rect">
            <a:avLst/>
          </a:prstGeom>
          <a:noFill/>
        </p:spPr>
      </p:pic>
      <p:pic>
        <p:nvPicPr>
          <p:cNvPr id="19462" name="Picture 6" descr="http://img-fotki.yandex.ru/get/4409/14754567.10/0_4e7d6_63d656c8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04664"/>
            <a:ext cx="4451648" cy="2808312"/>
          </a:xfrm>
          <a:prstGeom prst="rect">
            <a:avLst/>
          </a:prstGeom>
          <a:noFill/>
        </p:spPr>
      </p:pic>
      <p:pic>
        <p:nvPicPr>
          <p:cNvPr id="19464" name="Picture 8" descr="https://kulturologia.ru/files/u18214/dragons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21088"/>
            <a:ext cx="4248472" cy="2448272"/>
          </a:xfrm>
          <a:prstGeom prst="rect">
            <a:avLst/>
          </a:prstGeom>
          <a:noFill/>
        </p:spPr>
      </p:pic>
      <p:pic>
        <p:nvPicPr>
          <p:cNvPr id="19466" name="Picture 10" descr="http://img-fotki.yandex.ru/get/5305/valenkonst.6/0_50c93_dd3e9310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149080"/>
            <a:ext cx="3600400" cy="24928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284984"/>
            <a:ext cx="91440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Все фонтаны Петергофа </a:t>
            </a:r>
            <a:r>
              <a:rPr lang="ru-RU" sz="2400" b="1" dirty="0" smtClean="0">
                <a:solidFill>
                  <a:srgbClr val="FF0000"/>
                </a:solidFill>
              </a:rPr>
              <a:t>проточного типа</a:t>
            </a:r>
            <a:r>
              <a:rPr lang="ru-RU" sz="2400" b="1" dirty="0" smtClean="0"/>
              <a:t>. Вода поступает к фонтанам из выше лежащих болот и озёр, имеющих ключи , а стекает в Финский залив.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к устроен фонт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1576"/>
            <a:ext cx="5292080" cy="38164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857232"/>
            <a:ext cx="87844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400" b="1" dirty="0" smtClean="0"/>
              <a:t>В отличие от фонтанов Петергофа, городские фонтаны имеют замкнутый цикл. Фонтан </a:t>
            </a:r>
            <a:r>
              <a:rPr lang="ru-RU" sz="2400" b="1" dirty="0"/>
              <a:t>подключен к водопроводу, но подпитывается он свежей водой только для того, чтобы скомпенсировать </a:t>
            </a:r>
            <a:r>
              <a:rPr lang="ru-RU" sz="2400" b="1" dirty="0" smtClean="0"/>
              <a:t>потери от испарения. </a:t>
            </a:r>
            <a:r>
              <a:rPr lang="ru-RU" sz="2400" b="1" dirty="0"/>
              <a:t>Как только вода в чаше фонтана достигнет определенного уровня, автоматика </a:t>
            </a:r>
            <a:r>
              <a:rPr lang="ru-RU" sz="2400" b="1" dirty="0" smtClean="0"/>
              <a:t>прекращает подачу </a:t>
            </a:r>
            <a:r>
              <a:rPr lang="ru-RU" sz="2400" b="1" dirty="0"/>
              <a:t>свежей воды, и </a:t>
            </a:r>
            <a:r>
              <a:rPr lang="ru-RU" sz="2400" b="1" dirty="0" smtClean="0"/>
              <a:t> </a:t>
            </a:r>
            <a:r>
              <a:rPr lang="ru-RU" sz="2400" b="1" dirty="0"/>
              <a:t>все пойдет по </a:t>
            </a:r>
            <a:r>
              <a:rPr lang="ru-RU" sz="2400" b="1" dirty="0" smtClean="0"/>
              <a:t>кругу с помощью электронасосов.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214290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Городские фонтаны </a:t>
            </a:r>
            <a:r>
              <a:rPr lang="ru-RU" sz="2800" b="1" dirty="0" smtClean="0">
                <a:solidFill>
                  <a:srgbClr val="FF0000"/>
                </a:solidFill>
              </a:rPr>
              <a:t>циркулирующего </a:t>
            </a:r>
            <a:r>
              <a:rPr lang="ru-RU" sz="2800" b="1" dirty="0" smtClean="0">
                <a:solidFill>
                  <a:srgbClr val="FF0000"/>
                </a:solidFill>
              </a:rPr>
              <a:t>типа</a:t>
            </a:r>
            <a:endParaRPr lang="ru-RU" sz="2800" b="1" dirty="0"/>
          </a:p>
        </p:txBody>
      </p:sp>
      <p:pic>
        <p:nvPicPr>
          <p:cNvPr id="21508" name="Picture 4" descr="https://avatars.mds.yandex.net/get-altay/939994/2a0000016287fca5c658c06c0ee0d34929cf/X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786190"/>
            <a:ext cx="367240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671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Best</cp:lastModifiedBy>
  <cp:revision>74</cp:revision>
  <dcterms:created xsi:type="dcterms:W3CDTF">2020-06-01T15:06:17Z</dcterms:created>
  <dcterms:modified xsi:type="dcterms:W3CDTF">2024-05-31T16:48:02Z</dcterms:modified>
</cp:coreProperties>
</file>