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1" r:id="rId5"/>
    <p:sldId id="259" r:id="rId6"/>
    <p:sldId id="260" r:id="rId7"/>
    <p:sldId id="261" r:id="rId8"/>
    <p:sldId id="269" r:id="rId9"/>
    <p:sldId id="262" r:id="rId10"/>
    <p:sldId id="270" r:id="rId11"/>
    <p:sldId id="272" r:id="rId12"/>
    <p:sldId id="266" r:id="rId13"/>
    <p:sldId id="267" r:id="rId14"/>
    <p:sldId id="263" r:id="rId15"/>
    <p:sldId id="264" r:id="rId16"/>
    <p:sldId id="265" r:id="rId17"/>
    <p:sldId id="26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62395-6B13-4DE0-941A-C2847E2C532C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E570D-4583-4E7D-9DF4-DC3EA0A3DB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62395-6B13-4DE0-941A-C2847E2C532C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E570D-4583-4E7D-9DF4-DC3EA0A3DB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62395-6B13-4DE0-941A-C2847E2C532C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E570D-4583-4E7D-9DF4-DC3EA0A3DB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62395-6B13-4DE0-941A-C2847E2C532C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E570D-4583-4E7D-9DF4-DC3EA0A3DB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62395-6B13-4DE0-941A-C2847E2C532C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E570D-4583-4E7D-9DF4-DC3EA0A3DB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62395-6B13-4DE0-941A-C2847E2C532C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E570D-4583-4E7D-9DF4-DC3EA0A3DB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62395-6B13-4DE0-941A-C2847E2C532C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E570D-4583-4E7D-9DF4-DC3EA0A3DB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62395-6B13-4DE0-941A-C2847E2C532C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E570D-4583-4E7D-9DF4-DC3EA0A3DB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62395-6B13-4DE0-941A-C2847E2C532C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E570D-4583-4E7D-9DF4-DC3EA0A3DB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62395-6B13-4DE0-941A-C2847E2C532C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E570D-4583-4E7D-9DF4-DC3EA0A3DB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62395-6B13-4DE0-941A-C2847E2C532C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E570D-4583-4E7D-9DF4-DC3EA0A3DB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562395-6B13-4DE0-941A-C2847E2C532C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6E570D-4583-4E7D-9DF4-DC3EA0A3DB4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404664"/>
            <a:ext cx="7772400" cy="2016224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Autofit/>
          </a:bodyPr>
          <a:lstStyle/>
          <a:p>
            <a:r>
              <a:rPr lang="ru-RU" sz="6600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Реактивное движение в природе и технике</a:t>
            </a:r>
            <a:endParaRPr lang="ru-RU" sz="6600" b="1" i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4941168"/>
            <a:ext cx="6400800" cy="697632"/>
          </a:xfrm>
        </p:spPr>
        <p:txBody>
          <a:bodyPr>
            <a:noAutofit/>
          </a:bodyPr>
          <a:lstStyle/>
          <a:p>
            <a:r>
              <a:rPr lang="ru-RU" b="1" dirty="0" smtClean="0"/>
              <a:t>Учитель физики Смирнов Александр Васильевич</a:t>
            </a:r>
            <a:endParaRPr lang="ru-RU" b="1" dirty="0"/>
          </a:p>
        </p:txBody>
      </p:sp>
      <p:pic>
        <p:nvPicPr>
          <p:cNvPr id="11266" name="Picture 2" descr="https://i1.wp.com/10factov.net/uploads/facts/70-fact-6-8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3068960"/>
            <a:ext cx="7259960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sbiblio.com/BIBLIO/archive/shuhardin_tehnika/images/04_clip_image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258418"/>
            <a:ext cx="3286148" cy="4295028"/>
          </a:xfrm>
          <a:prstGeom prst="rect">
            <a:avLst/>
          </a:prstGeom>
          <a:noFill/>
        </p:spPr>
      </p:pic>
      <p:pic>
        <p:nvPicPr>
          <p:cNvPr id="3" name="Picture 6" descr="http://epizodyspace.ru/bibl/n_i_t/1928/36/rzv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42836" y="2285992"/>
            <a:ext cx="4013702" cy="431395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71472" y="357166"/>
            <a:ext cx="821537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2400" b="1" dirty="0" smtClean="0"/>
              <a:t>В 16-м столетии Джованни </a:t>
            </a:r>
            <a:r>
              <a:rPr lang="ru-RU" sz="2400" b="1" dirty="0" err="1" smtClean="0"/>
              <a:t>Бранка</a:t>
            </a:r>
            <a:r>
              <a:rPr lang="ru-RU" sz="2400" b="1" dirty="0" smtClean="0"/>
              <a:t> представил миру первую паровую турбину, которая работала на принципе реактивного движения</a:t>
            </a:r>
          </a:p>
          <a:p>
            <a:pPr indent="457200" algn="just"/>
            <a:r>
              <a:rPr lang="ru-RU" sz="2400" b="1" dirty="0" smtClean="0"/>
              <a:t>Исаак Ньютон предложил один из первых проектов парового автомобиля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43240" y="714356"/>
            <a:ext cx="57150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Еще в начале XX в. российский ученый К.Э. Циолковский предсказал, что вслед за эрой винтовых аэропланов наступит эра аэропланов реактивных</a:t>
            </a:r>
          </a:p>
        </p:txBody>
      </p:sp>
      <p:pic>
        <p:nvPicPr>
          <p:cNvPr id="3" name="Picture 6" descr="Konstantin Tsiolkovsky 19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57166"/>
            <a:ext cx="2214578" cy="280513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000364" y="2500306"/>
            <a:ext cx="55721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202122"/>
                </a:solidFill>
                <a:cs typeface="Arial" pitchFamily="34" charset="0"/>
              </a:rPr>
              <a:t>Константин Эдуардович Циолковский  </a:t>
            </a:r>
            <a:r>
              <a:rPr lang="ru-RU" b="1" dirty="0" smtClean="0">
                <a:cs typeface="Arial" pitchFamily="34" charset="0"/>
              </a:rPr>
              <a:t>1857 - 1935</a:t>
            </a:r>
            <a:r>
              <a:rPr lang="ru-RU" b="1" dirty="0" smtClean="0">
                <a:solidFill>
                  <a:srgbClr val="202122"/>
                </a:solidFill>
                <a:cs typeface="Arial" pitchFamily="34" charset="0"/>
              </a:rPr>
              <a:t> </a:t>
            </a:r>
            <a:endParaRPr lang="ru-RU" b="1" dirty="0" smtClean="0"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488" y="3286124"/>
            <a:ext cx="62865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В 1937 г. талантливый конструктор A.M. Люлька предложил проект первого советского турбореактивного двигателя. </a:t>
            </a:r>
            <a:br>
              <a:rPr lang="ru-RU" sz="2400" b="1" dirty="0" smtClean="0"/>
            </a:br>
            <a:r>
              <a:rPr lang="ru-RU" sz="2400" b="1" dirty="0" smtClean="0"/>
              <a:t>По его расчетам, такой двигатель мог разогнать самолет до небывалых в ту пору скоростей — 900 км/ч</a:t>
            </a:r>
            <a:endParaRPr lang="ru-RU" sz="24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3357562"/>
            <a:ext cx="221457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2928926" y="5929330"/>
            <a:ext cx="40786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b="1" dirty="0" smtClean="0">
                <a:latin typeface="Calibri" pitchFamily="34" charset="0"/>
                <a:cs typeface="Calibri" pitchFamily="34" charset="0"/>
              </a:rPr>
              <a:t>Архи́п Миха́йлович Лю́лька</a:t>
            </a:r>
            <a:r>
              <a:rPr lang="ru-RU" b="1" dirty="0" smtClean="0">
                <a:latin typeface="Calibri" pitchFamily="34" charset="0"/>
                <a:cs typeface="Calibri" pitchFamily="34" charset="0"/>
              </a:rPr>
              <a:t> 1908-1984</a:t>
            </a:r>
            <a:r>
              <a:rPr lang="vi-VN" dirty="0" smtClean="0">
                <a:latin typeface="Calibri" pitchFamily="34" charset="0"/>
                <a:cs typeface="Calibri" pitchFamily="34" charset="0"/>
              </a:rPr>
              <a:t> 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285728"/>
            <a:ext cx="83529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15 мая 1942 г. первый в мире ракетный истребитель был поднят в воздух летчиком-испытателем ЕЯ. Бахчиванджи. Испытания продолжались до конца 1943 г. и, к сожалению, закончились катастрофой. В одном из испытательных полетов Бахчиванджи достиг скорости 800 км/ч. Но на этой скорости самолет вдруг вышел из повиновения и устремился к земле. </a:t>
            </a:r>
            <a:endParaRPr lang="ru-RU" sz="2400" b="1" dirty="0"/>
          </a:p>
        </p:txBody>
      </p:sp>
      <p:pic>
        <p:nvPicPr>
          <p:cNvPr id="1026" name="Picture 2" descr="РЕАКТИВНЫЙ ДВИГАТЕЛ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714752"/>
            <a:ext cx="4500594" cy="228843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79512" y="6237312"/>
            <a:ext cx="49320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 Самолёт с воздушно-реактивным двигателем.</a:t>
            </a:r>
            <a:endParaRPr lang="ru-RU" b="1" dirty="0"/>
          </a:p>
        </p:txBody>
      </p:sp>
      <p:pic>
        <p:nvPicPr>
          <p:cNvPr id="1028" name="Picture 4" descr="https://i1.wp.com/poznovatelno.ru/pics/231_9378594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3643314"/>
            <a:ext cx="3816424" cy="2449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214290"/>
            <a:ext cx="8352928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u="sng" dirty="0" smtClean="0"/>
              <a:t>Освоение космоса</a:t>
            </a:r>
          </a:p>
          <a:p>
            <a:pPr algn="just"/>
            <a:r>
              <a:rPr lang="ru-RU" sz="2400" b="1" dirty="0" smtClean="0"/>
              <a:t>Идею Циолковского реализовали советские ученые, возглавляемые Сергеем Павловичем Королевым, они осуществили запуск первого искусственного спутника Земли.</a:t>
            </a:r>
          </a:p>
          <a:p>
            <a:pPr algn="just"/>
            <a:r>
              <a:rPr lang="ru-RU" sz="2400" b="1" dirty="0" smtClean="0"/>
              <a:t> 4 октября 1957 г. этот аппарат доставила на орбиту ракета с реактивным двигателем.</a:t>
            </a:r>
            <a:endParaRPr lang="ru-RU" sz="2400" b="1" dirty="0"/>
          </a:p>
        </p:txBody>
      </p:sp>
      <p:pic>
        <p:nvPicPr>
          <p:cNvPr id="24578" name="Picture 2" descr="https://i2.wp.com/fb.ru/misc/i/gallery/5308/11103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2643182"/>
            <a:ext cx="2786082" cy="3643338"/>
          </a:xfrm>
          <a:prstGeom prst="rect">
            <a:avLst/>
          </a:prstGeom>
          <a:noFill/>
        </p:spPr>
      </p:pic>
      <p:pic>
        <p:nvPicPr>
          <p:cNvPr id="24580" name="Picture 4" descr="Сергей Павлович Королё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2643182"/>
            <a:ext cx="2381250" cy="317182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857752" y="5929330"/>
            <a:ext cx="40005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Сергей Павлович Королёв  1906-1966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214290"/>
            <a:ext cx="828680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Реактивный двигатель (РД) – это двигатель, создающий силу тяги путем преобразования внутренней энергии топлива в кинетическую рабочего тела. Оно истекает из сопла со значительной скоростью, и, согласно закону сохранения импульса, толкает его в противоположную сторону. Это и есть принцип работы реактивного двигателя</a:t>
            </a:r>
            <a:endParaRPr lang="ru-RU" sz="2000" b="1" dirty="0"/>
          </a:p>
        </p:txBody>
      </p:sp>
      <p:pic>
        <p:nvPicPr>
          <p:cNvPr id="20482" name="Picture 2" descr="Устройство РД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060848"/>
            <a:ext cx="4248472" cy="259228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39552" y="4797152"/>
            <a:ext cx="78488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u="sng" dirty="0" smtClean="0"/>
              <a:t>В категории воздушно-реактивные двигатели имеются двигатели следующих видов:</a:t>
            </a:r>
            <a:endParaRPr lang="ru-RU" sz="2000" b="1" dirty="0" smtClean="0"/>
          </a:p>
          <a:p>
            <a:pPr algn="ctr"/>
            <a:r>
              <a:rPr lang="ru-RU" sz="2000" b="1" dirty="0" smtClean="0"/>
              <a:t>- прямоточный воздушно-реактивный;</a:t>
            </a:r>
          </a:p>
          <a:p>
            <a:pPr algn="ctr"/>
            <a:r>
              <a:rPr lang="ru-RU" sz="2000" b="1" dirty="0" smtClean="0"/>
              <a:t>- пульсирующий воздушно-реактивный;</a:t>
            </a:r>
          </a:p>
          <a:p>
            <a:pPr algn="ctr"/>
            <a:r>
              <a:rPr lang="ru-RU" sz="2000" b="1" dirty="0" smtClean="0"/>
              <a:t>- турбореактивный;</a:t>
            </a:r>
          </a:p>
          <a:p>
            <a:pPr algn="ctr"/>
            <a:r>
              <a:rPr lang="ru-RU" sz="2000" b="1" dirty="0" smtClean="0"/>
              <a:t>- турбовинтовой.</a:t>
            </a:r>
            <a:endParaRPr lang="ru-RU" sz="2000" b="1" dirty="0"/>
          </a:p>
        </p:txBody>
      </p:sp>
      <p:pic>
        <p:nvPicPr>
          <p:cNvPr id="4102" name="Picture 6" descr="https://i2.wp.com/nasamoletah.ru/wp-content/uploads/2017/04/dvigatelya-e149349605099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060848"/>
            <a:ext cx="4392488" cy="2486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1412776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47936" y="1565176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1508" name="Picture 4" descr="https://warshistory.ru/wp-content/uploads/2019/01/foto-istrebitel-samolet-10-samyx-izvestnyx-sovetskix-samolyotov-istrebitelej-mig-12-fo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052736"/>
            <a:ext cx="4104456" cy="2448272"/>
          </a:xfrm>
          <a:prstGeom prst="rect">
            <a:avLst/>
          </a:prstGeom>
          <a:noFill/>
        </p:spPr>
      </p:pic>
      <p:pic>
        <p:nvPicPr>
          <p:cNvPr id="21510" name="Picture 6" descr="https://topwar.ru/uploads/posts/2014-11/1415906036_rewalls_com_619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789040"/>
            <a:ext cx="3960440" cy="2808312"/>
          </a:xfrm>
          <a:prstGeom prst="rect">
            <a:avLst/>
          </a:prstGeom>
          <a:noFill/>
        </p:spPr>
      </p:pic>
      <p:pic>
        <p:nvPicPr>
          <p:cNvPr id="21512" name="Picture 8" descr="https://storge.pic2.me/c/560x350/395/5c63dfce4eb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1052736"/>
            <a:ext cx="4139952" cy="252028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755576" y="188640"/>
            <a:ext cx="7056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Примеры реактивных самолётов</a:t>
            </a:r>
            <a:endParaRPr lang="ru-RU" sz="3200" b="1" dirty="0"/>
          </a:p>
        </p:txBody>
      </p:sp>
      <p:pic>
        <p:nvPicPr>
          <p:cNvPr id="3074" name="Picture 2" descr="http://vtbrussia.ru/upload/medialibrary/f41/vtbrussia_02_pd14_6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3717032"/>
            <a:ext cx="4104456" cy="29249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militaryreview.ru/wp-content/uploads/2016/12/2ee20f7f057f718f37ece76335cdec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04664"/>
            <a:ext cx="4392488" cy="2441848"/>
          </a:xfrm>
          <a:prstGeom prst="rect">
            <a:avLst/>
          </a:prstGeom>
          <a:noFill/>
        </p:spPr>
      </p:pic>
      <p:pic>
        <p:nvPicPr>
          <p:cNvPr id="22532" name="Picture 4" descr="https://cdn22.img.ria.ru/images/155578/55/1555785557_0:70:1024:646_600x0_80_0_0_13c3ae1d0039402e4db211ce0ac5f19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429000"/>
            <a:ext cx="4536504" cy="2427363"/>
          </a:xfrm>
          <a:prstGeom prst="rect">
            <a:avLst/>
          </a:prstGeom>
          <a:noFill/>
        </p:spPr>
      </p:pic>
      <p:pic>
        <p:nvPicPr>
          <p:cNvPr id="22534" name="Picture 6" descr="http://pochemu-chka.ru/wp-content/uploads/2011/09/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476672"/>
            <a:ext cx="3456384" cy="475252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28662" y="2857496"/>
            <a:ext cx="3755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Двигатель РД 180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5949280"/>
            <a:ext cx="4320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Транспортировка ракеты на стартовую площадку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285728"/>
            <a:ext cx="813690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dirty="0" smtClean="0"/>
          </a:p>
          <a:p>
            <a:endParaRPr lang="ru-RU" dirty="0"/>
          </a:p>
        </p:txBody>
      </p:sp>
      <p:sp>
        <p:nvSpPr>
          <p:cNvPr id="3074" name="AutoShape 2" descr="https://kartinkof.club/uploads/posts/2022-03/1648213608_7-kartinkof-club-p-memi-spasibo-za-vnimanie-dlya-prezentatsii-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7922" y="1"/>
            <a:ext cx="923192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4500562" y="785794"/>
            <a:ext cx="43071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bg1"/>
                </a:solidFill>
              </a:rPr>
              <a:t>СПАСИБО ЗА ВНИМАНИЕ!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14290"/>
            <a:ext cx="86050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Термин </a:t>
            </a:r>
            <a:r>
              <a:rPr lang="ru-RU" sz="2400" b="1" dirty="0"/>
              <a:t>«реактивное движение» </a:t>
            </a:r>
            <a:r>
              <a:rPr lang="ru-RU" sz="2400" b="1" dirty="0" smtClean="0"/>
              <a:t>ассоциируется у нас с  современным прогрессом </a:t>
            </a:r>
            <a:r>
              <a:rPr lang="ru-RU" sz="2400" b="1" dirty="0"/>
              <a:t>в науке и </a:t>
            </a:r>
            <a:r>
              <a:rPr lang="ru-RU" sz="2400" b="1" dirty="0" smtClean="0"/>
              <a:t>технике.</a:t>
            </a:r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5288340"/>
            <a:ext cx="864399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Оказывается, явление реактивного движения существовало намного раньше, чем сам человек, и независимо от него. Люди лишь сумели понять, воспользоваться и развить то, что подчинено законам природы и мироздания</a:t>
            </a:r>
            <a:r>
              <a:rPr lang="ru-RU" sz="2400" dirty="0"/>
              <a:t>. </a:t>
            </a:r>
          </a:p>
        </p:txBody>
      </p:sp>
      <p:pic>
        <p:nvPicPr>
          <p:cNvPr id="2050" name="Picture 2" descr="https://interesnie-fakty.ru/wp-content/uploads/2018/02/V-prirod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071546"/>
            <a:ext cx="7358114" cy="40866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14290"/>
            <a:ext cx="83529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2400" b="1" dirty="0" smtClean="0"/>
              <a:t>Реактивным принципом движения пользуются личинки некоторых видов стрекоз, медузы, многие моллюски – морские гребешки, каракатицы, осьминоги, кальмары. Они применяют своеобразный «принцип отталкивания». Каракатицы втягивают воду и выбрасывают ее так стремительно, что сами при этом делают рывок вперед</a:t>
            </a:r>
          </a:p>
        </p:txBody>
      </p:sp>
      <p:pic>
        <p:nvPicPr>
          <p:cNvPr id="5122" name="Picture 2" descr="медуз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2643182"/>
            <a:ext cx="5606934" cy="38296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428604"/>
            <a:ext cx="78581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2400" b="1" dirty="0" smtClean="0"/>
              <a:t>В мышцах кальмара в результате сложных превращений химическая энергия переходит в механическую. Кальмары, используя этот способ, могут достигать скорости до 70 километров в час. Именно поэтому такой способ передвижения позволил назвать кальмаров  «живыми ракетами»</a:t>
            </a:r>
            <a:endParaRPr lang="ru-RU" sz="24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857496"/>
            <a:ext cx="6477000" cy="384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214290"/>
            <a:ext cx="813690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400" b="1" dirty="0" smtClean="0"/>
              <a:t>При реактивном способе плавания кальмар производит засасывание воды через широко открытую мантийную щель  в мантийную полость .</a:t>
            </a:r>
          </a:p>
          <a:p>
            <a:pPr indent="457200" algn="just"/>
            <a:r>
              <a:rPr lang="ru-RU" sz="2400" b="1" dirty="0" smtClean="0"/>
              <a:t>Сила, вызывающая движение животного, создается за счет выбрасывания струи воды через узкое сопло, которое расположено на брюшной поверхности кальмара. Это сопло снабжено специальным клапаном, и мышцы могут его поворачивать. Изменяя угол установки воронки, кальмар плывет одинаково хорошо вперед, назад и в сторону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pic>
        <p:nvPicPr>
          <p:cNvPr id="16386" name="Picture 2" descr="http://learnbiology.narod.ru/5/image004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3929066"/>
            <a:ext cx="5391480" cy="29289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142852"/>
            <a:ext cx="850112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2400" b="1" dirty="0"/>
              <a:t>Примеры реактивного движения предлагает нам и мир растений. Среди них попадаются виды, которые используют такое движение для распространения семян, например, бешеный огурец. Х</a:t>
            </a:r>
            <a:r>
              <a:rPr lang="ru-RU" sz="2400" b="1" dirty="0" smtClean="0"/>
              <a:t>арактеристику </a:t>
            </a:r>
            <a:r>
              <a:rPr lang="ru-RU" sz="2400" b="1" dirty="0"/>
              <a:t>«бешеный» оно получило из-за странного способа размножения. Дозревая, плоды отскакивают от плодоножек. В итоге открывается отверстие, через которое огурец стреляет веществом, содержащим подходящие для прорастания семена, применяя реактивность. А сам огурец при этом отскакивает до двенадцати метров в сторону, обратную выстрелу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  <p:pic>
        <p:nvPicPr>
          <p:cNvPr id="17410" name="Picture 2" descr="http://cactuskiev.com.ua/wp-content/uploads/2016/08/Ecballium_html_m7562cf0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3929066"/>
            <a:ext cx="3748976" cy="2655525"/>
          </a:xfrm>
          <a:prstGeom prst="rect">
            <a:avLst/>
          </a:prstGeom>
          <a:noFill/>
        </p:spPr>
      </p:pic>
      <p:pic>
        <p:nvPicPr>
          <p:cNvPr id="17412" name="Picture 4" descr="https://med-oberon.ru/wp-content/uploads/2019/12/33e09cb3c7cb9bb9b443aee6d6cf098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3857628"/>
            <a:ext cx="3144996" cy="27435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14290"/>
            <a:ext cx="857256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/>
              <a:t> </a:t>
            </a:r>
            <a:r>
              <a:rPr lang="ru-RU" sz="2400" b="1" dirty="0" smtClean="0"/>
              <a:t>Детство каждого из нас не обходится  без воздушного шарика. Но мало кто задумывался, что  он во многом </a:t>
            </a:r>
            <a:r>
              <a:rPr lang="ru-RU" sz="2400" b="1" dirty="0"/>
              <a:t>схож с ракетой: если его </a:t>
            </a:r>
            <a:r>
              <a:rPr lang="ru-RU" sz="2400" b="1" dirty="0" smtClean="0"/>
              <a:t>надуть</a:t>
            </a:r>
            <a:r>
              <a:rPr lang="ru-RU" sz="2400" b="1" dirty="0"/>
              <a:t>, а потом отпустить, то он, под действием выходящей струи воздуха, будет хаотично летать по комнате. </a:t>
            </a:r>
            <a:endParaRPr lang="ru-RU" sz="2400" b="1" dirty="0" smtClean="0"/>
          </a:p>
          <a:p>
            <a:pPr algn="just"/>
            <a:r>
              <a:rPr lang="ru-RU" sz="2400" b="1" dirty="0" smtClean="0"/>
              <a:t>Здесь </a:t>
            </a:r>
            <a:r>
              <a:rPr lang="ru-RU" sz="2400" b="1" dirty="0"/>
              <a:t>работает тот же принцип реактивного движения: воздух – назад, шарик – вперед</a:t>
            </a:r>
            <a:r>
              <a:rPr lang="ru-RU" sz="2400" b="1" dirty="0" smtClean="0"/>
              <a:t>.</a:t>
            </a:r>
          </a:p>
          <a:p>
            <a:pPr algn="just"/>
            <a:endParaRPr lang="ru-RU" sz="2400" b="1" dirty="0"/>
          </a:p>
        </p:txBody>
      </p:sp>
      <p:pic>
        <p:nvPicPr>
          <p:cNvPr id="2050" name="Picture 2" descr="https://www.papmambook.ru/images/upl/tinymce/articles_1269_54609055153a22f8231c609aa871e71ff38c90155af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1793" y="3000372"/>
            <a:ext cx="8776661" cy="3643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214290"/>
            <a:ext cx="821537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2400" b="1" dirty="0" smtClean="0"/>
              <a:t>Заставим шарик лететь вдоль лески. Чтобы провести такой опыт, нам понадобятся: 3-4 метра тонкой лески, питьевая соломинка для коктейлей и скотч. </a:t>
            </a:r>
          </a:p>
          <a:p>
            <a:pPr indent="457200" algn="just"/>
            <a:r>
              <a:rPr lang="ru-RU" sz="2400" b="1" dirty="0" smtClean="0"/>
              <a:t>Хорошо натянем леску например, между спинками двух стульев. Предварительно на нее необходимо надеть соломинку. Теперь на эту соломинку с помощью скотча крепим уже надутый воздушный шарик и… три! два! один! отпускаем его. Шарик под действием реактивной тяги скользит вдоль лески.</a:t>
            </a:r>
            <a:endParaRPr lang="ru-RU" sz="2400" b="1" dirty="0"/>
          </a:p>
        </p:txBody>
      </p:sp>
      <p:pic>
        <p:nvPicPr>
          <p:cNvPr id="3" name="Picture 2" descr="http://krynica.info/wp-content/uploads/2015/10/%D1%81%D0%BA%D0%B0%D1%87%D0%B0%D0%BD%D0%BD%D1%8B%D0%B5-%D1%84%D0%B0%D0%B9%D0%BB%D1%8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571876"/>
            <a:ext cx="5072098" cy="3071810"/>
          </a:xfrm>
          <a:prstGeom prst="rect">
            <a:avLst/>
          </a:prstGeom>
          <a:noFill/>
        </p:spPr>
      </p:pic>
      <p:pic>
        <p:nvPicPr>
          <p:cNvPr id="4" name="Picture 4" descr="http://uchifiziku.ru/wp-content/uploads/2011/01/1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3500438"/>
            <a:ext cx="3852204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39187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2400" b="1" dirty="0"/>
              <a:t>История реактивных двигателей началась еще за 120 лет до н.э., когда Герон Александрийский сконструировал первый реактивный двигатель – </a:t>
            </a:r>
            <a:r>
              <a:rPr lang="ru-RU" sz="2400" b="1" dirty="0" err="1" smtClean="0"/>
              <a:t>эолипил</a:t>
            </a:r>
            <a:r>
              <a:rPr lang="ru-RU" sz="2400" b="1" dirty="0" smtClean="0"/>
              <a:t>. </a:t>
            </a:r>
          </a:p>
          <a:p>
            <a:pPr indent="457200" algn="just"/>
            <a:r>
              <a:rPr lang="ru-RU" sz="2400" b="1" dirty="0" smtClean="0"/>
              <a:t>В </a:t>
            </a:r>
            <a:r>
              <a:rPr lang="ru-RU" sz="2400" b="1" dirty="0"/>
              <a:t>металлический шар наливают воду, которая нагревается огнем. </a:t>
            </a:r>
            <a:r>
              <a:rPr lang="ru-RU" sz="2400" b="1" dirty="0" smtClean="0"/>
              <a:t>Пар </a:t>
            </a:r>
            <a:r>
              <a:rPr lang="ru-RU" sz="2400" b="1" dirty="0"/>
              <a:t>вырывается из </a:t>
            </a:r>
            <a:r>
              <a:rPr lang="ru-RU" sz="2400" b="1" dirty="0" smtClean="0"/>
              <a:t> </a:t>
            </a:r>
            <a:r>
              <a:rPr lang="ru-RU" sz="2400" b="1" dirty="0"/>
              <a:t>шара, вращает </a:t>
            </a:r>
            <a:r>
              <a:rPr lang="ru-RU" sz="2400" b="1" dirty="0" smtClean="0"/>
              <a:t>ее.</a:t>
            </a:r>
          </a:p>
          <a:p>
            <a:pPr indent="457200" algn="just"/>
            <a:r>
              <a:rPr lang="ru-RU" sz="2400" b="1" dirty="0" smtClean="0"/>
              <a:t>Это </a:t>
            </a:r>
            <a:r>
              <a:rPr lang="ru-RU" sz="2400" b="1" dirty="0"/>
              <a:t>устройство показывает реактивное движение. Двигатель Герона жрецы успешно применяли для открывания и закрывания дверей </a:t>
            </a:r>
            <a:r>
              <a:rPr lang="ru-RU" sz="2400" b="1" dirty="0" smtClean="0"/>
              <a:t>храма.</a:t>
            </a:r>
            <a:endParaRPr lang="ru-RU" sz="2400" b="1" dirty="0"/>
          </a:p>
        </p:txBody>
      </p:sp>
      <p:pic>
        <p:nvPicPr>
          <p:cNvPr id="19458" name="Picture 2" descr="https://ds03.infourok.ru/uploads/ex/0d26/0002cc45-5c477eaf/img4.jpg"/>
          <p:cNvPicPr>
            <a:picLocks noChangeAspect="1" noChangeArrowheads="1"/>
          </p:cNvPicPr>
          <p:nvPr/>
        </p:nvPicPr>
        <p:blipFill>
          <a:blip r:embed="rId2" cstate="print"/>
          <a:srcRect l="4938" t="9850" r="6173" b="8504"/>
          <a:stretch>
            <a:fillRect/>
          </a:stretch>
        </p:blipFill>
        <p:spPr bwMode="auto">
          <a:xfrm>
            <a:off x="2143108" y="3428976"/>
            <a:ext cx="5143536" cy="3429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470</TotalTime>
  <Words>688</Words>
  <Application>Microsoft Office PowerPoint</Application>
  <PresentationFormat>Экран (4:3)</PresentationFormat>
  <Paragraphs>40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Реактивное движение в природе и технике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Реактивное движение в природе и технике</dc:title>
  <dc:creator>1</dc:creator>
  <cp:lastModifiedBy>Best</cp:lastModifiedBy>
  <cp:revision>58</cp:revision>
  <dcterms:created xsi:type="dcterms:W3CDTF">2020-06-10T10:27:00Z</dcterms:created>
  <dcterms:modified xsi:type="dcterms:W3CDTF">2024-05-31T16:50:37Z</dcterms:modified>
</cp:coreProperties>
</file>