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326" r:id="rId30"/>
    <p:sldId id="325" r:id="rId31"/>
    <p:sldId id="327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8" r:id="rId44"/>
    <p:sldId id="299" r:id="rId45"/>
    <p:sldId id="324" r:id="rId46"/>
    <p:sldId id="329" r:id="rId47"/>
    <p:sldId id="330" r:id="rId48"/>
  </p:sldIdLst>
  <p:sldSz cx="9144000" cy="6858000" type="screen4x3"/>
  <p:notesSz cx="9144000" cy="6858000"/>
  <p:defaultTextStyle>
    <a:lvl1pPr marL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</a:defRPr>
    </a:lvl1pPr>
    <a:lvl2pPr marL="457200" indent="4572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</a:defRPr>
    </a:lvl2pPr>
    <a:lvl3pPr marL="914400" indent="9144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</a:defRPr>
    </a:lvl3pPr>
    <a:lvl4pPr marL="1371600" indent="13716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</a:defRPr>
    </a:lvl4pPr>
    <a:lvl5pPr marL="1828800" indent="18288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userDrawn="1">
  <p:cSld name="Title Slid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403647" y="3212975"/>
            <a:ext cx="6400800" cy="1752599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690040" y="1204857"/>
            <a:ext cx="7754712" cy="1910715"/>
          </a:xfrm>
        </p:spPr>
        <p:txBody>
          <a:bodyPr anchor="b"/>
          <a:lstStyle>
            <a:lvl1pPr algn="ctr">
              <a:defRPr sz="5400" b="0" cap="none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9248" y="1484784"/>
            <a:ext cx="7734746" cy="4104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Title 10"/>
          <p:cNvSpPr>
            <a:spLocks noGrp="1"/>
          </p:cNvSpPr>
          <p:nvPr>
            <p:ph type="title"/>
          </p:nvPr>
        </p:nvSpPr>
        <p:spPr bwMode="auto">
          <a:xfrm>
            <a:off x="693868" y="116631"/>
            <a:ext cx="7756263" cy="105425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39551" y="1556793"/>
            <a:ext cx="3803904" cy="4563770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4716015" y="1556793"/>
            <a:ext cx="3803904" cy="4563770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9551" y="1556791"/>
            <a:ext cx="3810438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39551" y="2492895"/>
            <a:ext cx="3803904" cy="3627666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788023" y="1556791"/>
            <a:ext cx="3805585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4716015" y="2492897"/>
            <a:ext cx="3803904" cy="3780066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034579" y="596974"/>
            <a:ext cx="3422482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92001" y="559398"/>
            <a:ext cx="4116666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034579" y="2618910"/>
            <a:ext cx="3411724" cy="350219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731" y="4668818"/>
            <a:ext cx="7767020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88488" y="5324305"/>
            <a:ext cx="7756263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907704" y="620687"/>
            <a:ext cx="5197090" cy="3897818"/>
          </a:xfrm>
        </p:spPr>
        <p:txBody>
          <a:bodyPr/>
          <a:lstStyle>
            <a:lvl1pPr marL="0" indent="0">
              <a:buNone/>
              <a:defRPr lang="ru-RU"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93868" y="116631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9247" y="1772815"/>
            <a:ext cx="7745504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5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31.05.2024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914400">
        <a:spcBef>
          <a:spcPts val="0"/>
        </a:spcBef>
        <a:buClrTx/>
        <a:buFont typeface="Arial"/>
        <a:buChar char="•"/>
        <a:defRPr sz="24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54379" indent="-342900" algn="l" defTabSz="914400">
        <a:spcBef>
          <a:spcPts val="0"/>
        </a:spcBef>
        <a:buClrTx/>
        <a:buFont typeface="Times New Roman"/>
        <a:buChar char="–"/>
        <a:defRPr sz="2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20140" indent="-342900" algn="l" defTabSz="914400">
        <a:spcBef>
          <a:spcPts val="0"/>
        </a:spcBef>
        <a:buClrTx/>
        <a:buFont typeface="Arial"/>
        <a:buChar char="•"/>
        <a:defRPr sz="20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474470" indent="-285750" algn="l" defTabSz="914400">
        <a:spcBef>
          <a:spcPts val="0"/>
        </a:spcBef>
        <a:buClrTx/>
        <a:buFont typeface="Times New Roman"/>
        <a:buChar char="–"/>
        <a:defRPr sz="18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794509" indent="-285750" algn="l" defTabSz="914400">
        <a:spcBef>
          <a:spcPts val="0"/>
        </a:spcBef>
        <a:buClrTx/>
        <a:buFont typeface="Times New Roman"/>
        <a:buChar char="»"/>
        <a:defRPr sz="16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hyperlink" Target="http://upload.wikimedia.org/wikipedia/commons/f/f5/Russia-Sergiev_Posad-Church_of_Holy_Spiri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hyperlink" Target="http://www.landmarkers.ru/pic.php?f=/images002/image_bOe9ak6utLiFZ489ndbUBhq4.j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hyperlink" Target="http://museumot.narod.ru/muse0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upload.wikimedia.org/wikipedia/commons/0/0d/Flag_of_Pereslavl-Zalessky_(Yaroslavl_oblast)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hyperlink" Target="http://upload.wikimedia.org/wikipedia/commons/9/95/Coat_of_Arms_of_Pereslavl-Zalessky_(Yaroslavl_oblast).pn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7%D0%B0%D0%BB%D0%B5%D1%81%D1%8C%D0%B5" TargetMode="External"/><Relationship Id="rId13" Type="http://schemas.openxmlformats.org/officeDocument/2006/relationships/hyperlink" Target="http://ru.wikipedia.org/wiki/%D0%90%D0%BB%D0%B5%D0%BA%D1%81%D0%B0%D0%BD%D0%B4%D1%80_%D0%9D%D0%B5%D0%B2%D1%81%D0%BA%D0%B8%D0%B9" TargetMode="External"/><Relationship Id="rId3" Type="http://schemas.openxmlformats.org/officeDocument/2006/relationships/hyperlink" Target="http://ru.wikipedia.org/wiki/%D0%A0%D0%BE%D1%81%D1%81%D0%B8%D1%8F" TargetMode="External"/><Relationship Id="rId7" Type="http://schemas.openxmlformats.org/officeDocument/2006/relationships/hyperlink" Target="http://ru.wikipedia.org/wiki/XV_%D0%B2%D0%B5%D0%BA" TargetMode="External"/><Relationship Id="rId12" Type="http://schemas.openxmlformats.org/officeDocument/2006/relationships/hyperlink" Target="http://ru.wikipedia.org/wiki/1221" TargetMode="External"/><Relationship Id="rId2" Type="http://schemas.openxmlformats.org/officeDocument/2006/relationships/hyperlink" Target="http://ru.wikipedia.org/wiki/%D0%AF%D1%80%D0%BE%D1%81%D0%BB%D0%B0%D0%B2%D1%81%D0%BA%D0%B0%D1%8F_%D0%BE%D0%B1%D0%BB%D0%B0%D1%81%D1%82%D1%8C" TargetMode="Externa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2%D1%80%D1%83%D0%B1%D0%B5%D0%B6_(%D0%B2%D0%BF%D0%B0%D0%B4%D0%B0%D0%B5%D1%82_%D0%B2_%D0%9F%D0%BB%D0%B5%D1%89%D0%B5%D0%B5%D0%B2%D0%BE_%D0%BE%D0%B7%D0%B5%D1%80%D0%BE)" TargetMode="External"/><Relationship Id="rId11" Type="http://schemas.openxmlformats.org/officeDocument/2006/relationships/hyperlink" Target="http://ru.wikipedia.org/wiki/%D0%94%D0%BE%D0%BB%D0%B3%D0%BE%D1%80%D1%83%D0%BA%D0%B8%D0%B9,_%D0%AE%D1%80%D0%B8%D0%B9" TargetMode="External"/><Relationship Id="rId5" Type="http://schemas.openxmlformats.org/officeDocument/2006/relationships/hyperlink" Target="http://ru.wikipedia.org/wiki/%D0%9F%D0%BB%D0%B5%D1%89%D0%B5%D0%B5%D0%B2%D0%BE_(%D0%BE%D0%B7%D0%B5%D1%80%D0%BE)" TargetMode="External"/><Relationship Id="rId15" Type="http://schemas.openxmlformats.org/officeDocument/2006/relationships/image" Target="../media/image38.png"/><Relationship Id="rId10" Type="http://schemas.openxmlformats.org/officeDocument/2006/relationships/hyperlink" Target="http://ru.wikipedia.org/wiki/%D0%A0%D0%BE%D1%81%D1%82%D0%BE%D0%B2%D0%BE-%D0%A1%D1%83%D0%B7%D0%B4%D0%B0%D0%BB%D1%8C%D1%81%D0%BA%D0%BE%D0%B5_%D0%BA%D0%BD%D1%8F%D0%B6%D0%B5%D1%81%D1%82%D0%B2%D0%BE" TargetMode="External"/><Relationship Id="rId4" Type="http://schemas.openxmlformats.org/officeDocument/2006/relationships/hyperlink" Target="http://ru.wikipedia.org/wiki/%D0%9C%D0%BE%D1%81%D0%BA%D0%B2%D0%B0" TargetMode="External"/><Relationship Id="rId9" Type="http://schemas.openxmlformats.org/officeDocument/2006/relationships/hyperlink" Target="http://ru.wikipedia.org/wiki/1152" TargetMode="External"/><Relationship Id="rId1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hyperlink" Target="http://upload.wikimedia.org/wikipedia/commons/7/71/Goritsky_Monastery_yard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http://upload.wikimedia.org/wikipedia/ru/1/18/%D0%9F%D0%B5%D1%80%D0%B5%D1%81%D0%BB%D0%B0%D0%B2%D0%BB%D1%8C_%D0%9D%D0%B8%D0%BA%D0%BE%D0%BB%D1%8C%D1%81%D0%BA%D0%B8%D0%B9_%D1%81%D0%BE%D0%B1%D0%BE%D1%80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g"/><Relationship Id="rId4" Type="http://schemas.openxmlformats.org/officeDocument/2006/relationships/hyperlink" Target="http://upload.wikimedia.org/wikipedia/commons/2/22/SPSobor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nlinevoyage.ru/admin/images/dow/203141523194.jpg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upload.wikimedia.org/wikipedia/commons/6/6b/Flag_of_Rostov_(Yaroslavl_oblast)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hyperlink" Target="http://upload.wikimedia.org/wikipedia/commons/5/54/Coat_of_Arms_of_Rostov_(Yaroslavl_oblast)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5%D1%80%D0%BE_(%D0%BE%D0%B7%D0%B5%D1%80%D0%BE)" TargetMode="External"/><Relationship Id="rId7" Type="http://schemas.openxmlformats.org/officeDocument/2006/relationships/image" Target="../media/image52.png"/><Relationship Id="rId2" Type="http://schemas.openxmlformats.org/officeDocument/2006/relationships/hyperlink" Target="http://ru.wikipedia.org/wiki/%D0%93%D0%BE%D1%80%D0%BE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hyperlink" Target="http://ru.wikipedia.org/wiki/%D0%A0%D0%BE%D1%81%D1%82%D0%BE%D0%B2-%D0%BD%D0%B0-%D0%94%D0%BE%D0%BD%D1%83" TargetMode="External"/><Relationship Id="rId4" Type="http://schemas.openxmlformats.org/officeDocument/2006/relationships/hyperlink" Target="http://ru.wikipedia.org/wiki/%D0%97%D0%BE%D0%BB%D0%BE%D1%82%D0%BE%D0%B5_%D0%BA%D0%BE%D0%BB%D1%8C%D1%86%D0%BE_%D0%A0%D0%BE%D1%81%D1%81%D0%B8%D0%B8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ru.wikipedia.org/wiki/%D0%A0%D0%BE%D1%81%D1%82%D0%BE%D0%B2%D1%81%D0%BA%D0%B8%D0%B9_%D0%BA%D1%80%D0%B5%D0%BC%D0%BB%D1%8C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upload.wikimedia.org/wikipedia/commons/1/17/Flag_of_Yaroslavl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hyperlink" Target="http://upload.wikimedia.org/wikipedia/commons/f/f6/Coat_of_Arms_of_Yaroslavl_(1995).png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0%BA%D1%80%D0%B0%D1%81%D0%BE%D0%B2,_%D0%9D%D0%B8%D0%BA%D0%BE%D0%BB%D0%B0%D0%B9_%D0%90%D0%BB%D0%B5%D0%BA%D1%81%D0%B5%D0%B5%D0%B2%D0%B8%D1%87" TargetMode="External"/><Relationship Id="rId3" Type="http://schemas.openxmlformats.org/officeDocument/2006/relationships/hyperlink" Target="http://ru.wikipedia.org/wiki/%D0%92%D0%BE%D0%BB%D0%B3%D0%B0_(%D1%80%D0%B5%D0%BA%D0%B0)" TargetMode="External"/><Relationship Id="rId7" Type="http://schemas.openxmlformats.org/officeDocument/2006/relationships/hyperlink" Target="http://ru.wikipedia.org/wiki/%D0%92%D0%BE%D0%BB%D0%BA%D0%BE%D0%B2,_%D0%A4%D1%91%D0%B4%D0%BE%D1%80_%D0%93%D1%80%D0%B8%D0%B3%D0%BE%D1%80%D1%8C%D0%B5%D0%B2%D0%B8%D1%87" TargetMode="External"/><Relationship Id="rId12" Type="http://schemas.openxmlformats.org/officeDocument/2006/relationships/image" Target="../media/image67.jpg"/><Relationship Id="rId2" Type="http://schemas.openxmlformats.org/officeDocument/2006/relationships/hyperlink" Target="http://ru.wikipedia.org/wiki/%D0%A0%D0%BE%D1%81%D1%81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F%D1%80%D0%BE%D1%81%D0%BB%D0%B0%D0%B2_%D0%9C%D1%83%D0%B4%D1%80%D1%8B%D0%B9" TargetMode="External"/><Relationship Id="rId11" Type="http://schemas.openxmlformats.org/officeDocument/2006/relationships/hyperlink" Target="http://ru.wikipedia.org/wiki/%D0%A4%D0%B0%D0%B9%D0%BB:08-09-16_JaroslawlDenkmal_Jaroslaw2.JPG" TargetMode="External"/><Relationship Id="rId5" Type="http://schemas.openxmlformats.org/officeDocument/2006/relationships/hyperlink" Target="http://ru.wikipedia.org/wiki/%D0%A1%D0%BF%D0%B8%D1%81%D0%BE%D0%BA_%D0%BE%D0%B1%D1%8A%D0%B5%D0%BA%D1%82%D0%BE%D0%B2_%D0%92%D1%81%D0%B5%D0%BC%D0%B8%D1%80%D0%BD%D0%BE%D0%B3%D0%BE_%D0%BD%D0%B0%D1%81%D0%BB%D0%B5%D0%B4%D0%B8%D1%8F_%D0%AE%D0%9D%D0%95%D0%A1%D0%9A%D0%9E_%D0%B2_%D0%A0%D0%BE%D1%81%D1%81%D0%B8%D0%B8" TargetMode="External"/><Relationship Id="rId10" Type="http://schemas.openxmlformats.org/officeDocument/2006/relationships/hyperlink" Target="http://ru.wikipedia.org/wiki/%D0%A2%D0%B5%D1%80%D0%B5%D1%88%D0%BA%D0%BE%D0%B2%D0%B0,_%D0%92%D0%B0%D0%BB%D0%B5%D0%BD%D1%82%D0%B8%D0%BD%D0%B0_%D0%92%D0%BB%D0%B0%D0%B4%D0%B8%D0%BC%D0%B8%D1%80%D0%BE%D0%B2%D0%BD%D0%B0" TargetMode="External"/><Relationship Id="rId4" Type="http://schemas.openxmlformats.org/officeDocument/2006/relationships/hyperlink" Target="http://ru.wikipedia.org/wiki/%D0%9A%D0%BE%D1%82%D0%BE%D1%80%D0%BE%D1%81%D0%BB%D1%8C_(%D1%80%D0%B5%D0%BA%D0%B0)" TargetMode="External"/><Relationship Id="rId9" Type="http://schemas.openxmlformats.org/officeDocument/2006/relationships/hyperlink" Target="http://ru.wikipedia.org/wiki/%D0%A3%D1%88%D0%B8%D0%BD%D1%81%D0%BA%D0%B8%D0%B9,_%D0%9A%D0%BE%D0%BD%D1%81%D1%82%D0%B0%D0%BD%D1%82%D0%B8%D0%BD_%D0%94%D0%BC%D0%B8%D1%82%D1%80%D0%B8%D0%B5%D0%B2%D0%B8%D1%87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hyperlink" Target="http://upload.wikimedia.org/wikipedia/commons/3/3f/Yarspa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hyperlink" Target="http://upload.wikimedia.org/wikipedia/ru/0/0e/%D0%AF%D1%801612.JPG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hyperlink" Target="http://ru.wikipedia.org/wiki/%D0%A4%D0%B0%D0%B9%D0%BB:%D0%A2%D0%B5%D1%80%D0%B5%D1%88%D0%BA%D0%BE%D0%B2%D0%B0,_%D0%92%D0%B0%D0%BB%D0%B5%D0%BD%D1%82%D0%B8%D0%BD%D0%B0_%D0%92%D0%BB%D0%B0%D0%B4%D0%B8%D0%BC%D0%B8%D1%80%D0%BE%D0%B2%D0%BD%D0%B0.jpg" TargetMode="External"/><Relationship Id="rId7" Type="http://schemas.openxmlformats.org/officeDocument/2006/relationships/hyperlink" Target="http://ru.wikipedia.org/wiki/%D0%93%D0%B5%D1%80%D0%BE%D0%B9_%D0%A1%D0%BE%D0%B2%D0%B5%D1%82%D1%81%D0%BA%D0%BE%D0%B3%D0%BE_%D0%A1%D0%BE%D1%8E%D0%B7%D0%B0" TargetMode="External"/><Relationship Id="rId2" Type="http://schemas.openxmlformats.org/officeDocument/2006/relationships/hyperlink" Target="http://ru.wikipedia.org/wiki/%D0%9F%D0%B0%D0%BC%D1%8F%D1%82%D0%BD%D0%B8%D0%BA_%D0%9D._%D0%90._%D0%9D%D0%B5%D0%BA%D1%80%D0%B0%D1%81%D0%BE%D0%B2%D1%83_(%D0%AF%D1%80%D0%BE%D1%81%D0%BB%D0%B0%D0%B2%D0%BB%D1%8C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E%D1%81%D0%BC%D0%BE%D0%BD%D0%B0%D0%B2%D1%82" TargetMode="External"/><Relationship Id="rId5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4" Type="http://schemas.openxmlformats.org/officeDocument/2006/relationships/image" Target="../media/image72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://upload.wikimedia.org/wikipedia/commons/b/b8/Coat_of_Arms_of_Kostroma.png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hyperlink" Target="http://ru.wikipedia.org/wiki/%D0%A0%D0%BE%D1%81%D1%81%D0%B8%D1%8F" TargetMode="External"/><Relationship Id="rId7" Type="http://schemas.openxmlformats.org/officeDocument/2006/relationships/image" Target="../media/image75.jpg"/><Relationship Id="rId2" Type="http://schemas.openxmlformats.org/officeDocument/2006/relationships/hyperlink" Target="http://ru.wikipedia.org/wiki/%D0%93%D0%BE%D1%80%D0%BE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rma-96.ru/upload/iblock/429/KostromaMarket1preview.jpg" TargetMode="External"/><Relationship Id="rId5" Type="http://schemas.openxmlformats.org/officeDocument/2006/relationships/hyperlink" Target="http://ru.wikipedia.org/wiki/%D0%9A%D0%BE%D1%81%D1%82%D1%80%D0%BE%D0%BC%D0%B0_(%D1%80%D0%B5%D0%BA%D0%B0)" TargetMode="External"/><Relationship Id="rId4" Type="http://schemas.openxmlformats.org/officeDocument/2006/relationships/hyperlink" Target="http://ru.wikipedia.org/wiki/%D0%92%D0%BE%D0%BB%D0%B3%D0%B0_(%D1%80%D0%B5%D0%BA%D0%B0)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hyperlink" Target="http://ru.wikipedia.org/wiki/%D0%9F%D0%BE%D0%B6%D0%B0%D1%80%D0%BD%D0%B0%D1%8F_%D0%BA%D0%B0%D0%BB%D0%B0%D0%BD%D1%87%D0%B0_%D0%B2_%D0%9A%D0%BE%D1%81%D1%82%D1%80%D0%BE%D0%BC%D0%B5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sportextrime.narod.ru/moskwa/n3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://www.votravel.ru/images-nasayte/russia/shema.gif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geoturtv.ru/goldenmapsupper.gif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upload.wikimedia.org/wikipedia/commons/6/6f/Flag_of_Sergiev_Posad_(Moscow_oblast)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hyperlink" Target="http://upload.wikimedia.org/wikipedia/commons/3/3d/Coat_of_Arms_of_Sergiev_Posad_(Moscow_oblast).pn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video/preview/2068168256745580045" TargetMode="External"/><Relationship Id="rId3" Type="http://schemas.openxmlformats.org/officeDocument/2006/relationships/hyperlink" Target="http://ru.wikipedia.org/wiki/%D0%A0%D0%BE%D1%81%D1%81%D0%B8%D1%8F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://ru.wikipedia.org/wiki/%D0%9C%D0%BE%D1%81%D0%BA%D0%BE%D0%B2%D1%81%D0%BA%D0%B0%D1%8F_%D0%BE%D0%B1%D0%BB%D0%B0%D1%81%D1%82%D1%8C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hyperlink" Target="http://ru.wikipedia.org/wiki/%D0%A4%D0%B0%D0%B9%D0%BB:Russia-Sergiev_Posad-Church_of_Peter_and_Paul-1.jpg" TargetMode="External"/><Relationship Id="rId10" Type="http://schemas.openxmlformats.org/officeDocument/2006/relationships/image" Target="../media/image24.png"/><Relationship Id="rId4" Type="http://schemas.openxmlformats.org/officeDocument/2006/relationships/hyperlink" Target="http://ru.wikipedia.org/wiki/%D0%A2%D1%80%D0%BE%D0%B8%D1%86%D0%B5-%D0%A1%D0%B5%D1%80%D0%B3%D0%B8%D0%B5%D0%B2%D0%B0_%D0%9B%D0%B0%D0%B2%D1%80%D0%B0" TargetMode="External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9707383" name="TextBox 1469707382"/>
          <p:cNvSpPr txBox="1"/>
          <p:nvPr/>
        </p:nvSpPr>
        <p:spPr bwMode="auto">
          <a:xfrm>
            <a:off x="203163" y="177013"/>
            <a:ext cx="8143042" cy="563883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0" algn="ctr">
              <a:defRPr/>
            </a:pPr>
            <a:r>
              <a:rPr sz="1400" b="1">
                <a:latin typeface="Times New Roman"/>
                <a:cs typeface="Times New Roman"/>
              </a:rPr>
              <a:t>Тест по теме «Экономика и экология»</a:t>
            </a:r>
          </a:p>
          <a:p>
            <a:pPr marL="0" indent="0">
              <a:defRPr/>
            </a:pPr>
            <a:r>
              <a:rPr sz="1400" b="1">
                <a:latin typeface="Times New Roman"/>
                <a:cs typeface="Times New Roman"/>
              </a:rPr>
              <a:t>1.Что такое экологическая катастрофа?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1. крушение самолёта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2.столкновение транспорта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3.кораблекрушение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4.нанесение тяжкого вреда природе</a:t>
            </a:r>
          </a:p>
          <a:p>
            <a:pPr>
              <a:defRPr/>
            </a:pPr>
            <a:r>
              <a:rPr sz="1400" b="1">
                <a:latin typeface="Times New Roman"/>
                <a:cs typeface="Times New Roman"/>
              </a:rPr>
              <a:t>2. Какая хозяйственная деятельность загрязняет воду?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1. добыча полезных ископаемых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2. выброс воды, используемой в быту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3. строительство электростанций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4. производство химических веществ</a:t>
            </a:r>
          </a:p>
          <a:p>
            <a:pPr>
              <a:defRPr/>
            </a:pPr>
            <a:r>
              <a:rPr sz="1400" b="1">
                <a:latin typeface="Times New Roman"/>
                <a:cs typeface="Times New Roman"/>
              </a:rPr>
              <a:t>3.Какая хозяйственная деятельность загрязняет почву?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1. борьба с насекомыми в полях химическими методами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2. производство химических веществ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3. выброс отходов при добыче полезных ископаемых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4.выброс выхлопных газов транспорта</a:t>
            </a:r>
          </a:p>
          <a:p>
            <a:pPr>
              <a:defRPr/>
            </a:pPr>
            <a:r>
              <a:rPr sz="1400" b="1">
                <a:latin typeface="Times New Roman"/>
                <a:cs typeface="Times New Roman"/>
              </a:rPr>
              <a:t>4.Что является причиной загрязнения воздуха?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1. перевозка нефти водным транспортом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2.увеличение количества транспорта в мире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3.строительство электростанций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4.добыча полезных ископаемых</a:t>
            </a:r>
          </a:p>
          <a:p>
            <a:pPr>
              <a:defRPr/>
            </a:pPr>
            <a:r>
              <a:rPr sz="1400" b="1">
                <a:latin typeface="Times New Roman"/>
                <a:cs typeface="Times New Roman"/>
              </a:rPr>
              <a:t>5.Что нужно делать, чтобы экономика приносила меньше вреда?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1.закрывать фабрики и заводы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2.выпускать меньше продукции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3.составлять экологические прогнозы, принимать охранные меры</a:t>
            </a:r>
          </a:p>
          <a:p>
            <a:pPr>
              <a:defRPr/>
            </a:pPr>
            <a:r>
              <a:rPr sz="1400">
                <a:latin typeface="Times New Roman"/>
                <a:cs typeface="Times New Roman"/>
              </a:rPr>
              <a:t>    4.не строить новые заводы</a:t>
            </a:r>
            <a:endParaRPr sz="1400"/>
          </a:p>
        </p:txBody>
      </p:sp>
      <p:pic>
        <p:nvPicPr>
          <p:cNvPr id="671427371" name="Рисунок 67142737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59347" y="2881163"/>
            <a:ext cx="4018617" cy="1675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582" name="Shape 152582"/>
          <p:cNvSpPr>
            <a:spLocks noGrp="1" noChangeShapeType="1"/>
          </p:cNvSpPr>
          <p:nvPr/>
        </p:nvSpPr>
        <p:spPr bwMode="auto">
          <a:xfrm>
            <a:off x="2987674" y="6308724"/>
            <a:ext cx="2735044" cy="36933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b="1" dirty="0">
                <a:latin typeface="+mj-lt"/>
              </a:rPr>
              <a:t>Троице-Сергиева лавра </a:t>
            </a:r>
          </a:p>
        </p:txBody>
      </p:sp>
      <p:pic>
        <p:nvPicPr>
          <p:cNvPr id="3074" name="Picture 2" descr="http://vsegda-pomnim.com/uploads/posts/2022-01/1642955076_21-vsegda-pomnim-com-p-troitskaya-sergieva-lavra-foto-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7"/>
            <a:ext cx="8280920" cy="600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1560" name="Shape 151560"/>
          <p:cNvSpPr>
            <a:spLocks noGrp="1" noChangeShapeType="1"/>
          </p:cNvSpPr>
          <p:nvPr/>
        </p:nvSpPr>
        <p:spPr bwMode="auto">
          <a:xfrm>
            <a:off x="6156324" y="6309200"/>
            <a:ext cx="1979482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Успенский собор</a:t>
            </a:r>
          </a:p>
        </p:txBody>
      </p:sp>
      <p:sp>
        <p:nvSpPr>
          <p:cNvPr id="151564" name="Shape 151564"/>
          <p:cNvSpPr>
            <a:spLocks noGrp="1" noChangeShapeType="1"/>
          </p:cNvSpPr>
          <p:nvPr/>
        </p:nvSpPr>
        <p:spPr bwMode="auto">
          <a:xfrm>
            <a:off x="1331911" y="6309200"/>
            <a:ext cx="188103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Троицкий собор </a:t>
            </a:r>
          </a:p>
        </p:txBody>
      </p:sp>
      <p:pic>
        <p:nvPicPr>
          <p:cNvPr id="4102" name="Picture 6" descr="http://p2.patriarchia.ru/2012/07/17/1236655786/2(01)VSN_15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912"/>
            <a:ext cx="4109179" cy="617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ozernyi-sochi.ru/wp-content/uploads/b/2/7/b27bbdb9c86dcc22848acd5dbc46451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0177"/>
            <a:ext cx="4104456" cy="615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06" name="Shape 153606"/>
          <p:cNvSpPr>
            <a:spLocks noGrp="1" noChangeShapeType="1"/>
          </p:cNvSpPr>
          <p:nvPr/>
        </p:nvSpPr>
        <p:spPr bwMode="auto">
          <a:xfrm>
            <a:off x="6455920" y="1700808"/>
            <a:ext cx="2582848" cy="1200329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spAutoFit/>
          </a:bodyPr>
          <a:lstStyle/>
          <a:p>
            <a:pPr lvl="0" algn="ctr">
              <a:defRPr/>
            </a:pPr>
            <a:r>
              <a:rPr sz="2400" dirty="0" smtClean="0">
                <a:latin typeface="+mj-lt"/>
              </a:rPr>
              <a:t>Церковь Святых апостолов Петра и Павла </a:t>
            </a:r>
            <a:endParaRPr sz="2400" dirty="0">
              <a:latin typeface="+mj-lt"/>
            </a:endParaRPr>
          </a:p>
        </p:txBody>
      </p:sp>
      <p:pic>
        <p:nvPicPr>
          <p:cNvPr id="5122" name="Picture 2" descr="https://azbyka.ru/palomnik/images/b/b4/%D0%A5%D1%80%D0%B0%D0%BC_%D0%92%D0%BE%D1%81%D0%BA%D1%80%D0%B5%D1%81%D0%B5%D0%BD%D0%B8%D1%8F_%D0%A5%D1%80%D0%B8%D1%81%D1%82%D0%BE%D0%B2%D0%B0_%D1%81_%D0%BF%D1%80%D0%B8%D0%B4%D0%B5%D0%BB%D0%BE%D0%BC_%D1%81%D0%B2%D1%8F%D1%82%D1%8B%D1%85_%D0%B0%D0%BF%D0%BE%D1%81%D1%82%D0%BE%D0%BB%D0%BE%D0%B2_%D0%9F%D0%B5%D1%82%D1%80%D0%B0_%D0%B8_%D0%9F%D0%B0%D0%B2%D0%BB%D0%B0_%28%D0%A1%D0%B5%D1%80%D0%B3%D0%B8%D0%B5%D0%B2_%D0%9F%D0%BE%D1%81%D0%B0%D0%B4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6192688" cy="640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5653" name="Image 155653" descr="Файл:Russia-Sergiev Posad-Church of Holy Spirit.jp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23850" y="333375"/>
            <a:ext cx="4146550" cy="5543550"/>
          </a:xfrm>
          <a:prstGeom prst="rect">
            <a:avLst/>
          </a:prstGeom>
          <a:noFill/>
        </p:spPr>
      </p:pic>
      <p:sp>
        <p:nvSpPr>
          <p:cNvPr id="155654" name="Shape 155654"/>
          <p:cNvSpPr>
            <a:spLocks noGrp="1" noChangeShapeType="1"/>
          </p:cNvSpPr>
          <p:nvPr/>
        </p:nvSpPr>
        <p:spPr bwMode="auto">
          <a:xfrm>
            <a:off x="684211" y="6093300"/>
            <a:ext cx="223710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Храм Святого Духа </a:t>
            </a:r>
          </a:p>
        </p:txBody>
      </p:sp>
      <p:pic>
        <p:nvPicPr>
          <p:cNvPr id="155658" name="Image 155658" descr="Картинка 19 из 117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4718050" y="404812"/>
            <a:ext cx="4089400" cy="5472112"/>
          </a:xfrm>
          <a:prstGeom prst="rect">
            <a:avLst/>
          </a:prstGeom>
          <a:noFill/>
        </p:spPr>
      </p:pic>
      <p:sp>
        <p:nvSpPr>
          <p:cNvPr id="155659" name="Shape 155659"/>
          <p:cNvSpPr>
            <a:spLocks noGrp="1" noChangeShapeType="1"/>
          </p:cNvSpPr>
          <p:nvPr/>
        </p:nvSpPr>
        <p:spPr bwMode="auto">
          <a:xfrm>
            <a:off x="4754561" y="6110762"/>
            <a:ext cx="412214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Троице-Сергиева лавра. Колокольня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677" name="Shape 156677"/>
          <p:cNvSpPr>
            <a:spLocks noGrp="1" noChangeShapeType="1"/>
          </p:cNvSpPr>
          <p:nvPr/>
        </p:nvSpPr>
        <p:spPr bwMode="auto">
          <a:xfrm>
            <a:off x="3113466" y="6093296"/>
            <a:ext cx="2372720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/>
              <a:t>Михеевская церковь </a:t>
            </a:r>
          </a:p>
        </p:txBody>
      </p:sp>
      <p:pic>
        <p:nvPicPr>
          <p:cNvPr id="6146" name="Picture 2" descr="https://media.izi.travel/2ed2a0f1-e9a9-4d1f-b14d-0cf4bd2e4851/ba284953-6f95-4e91-867b-5bfb2db22ffa_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4" y="132749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702" name="Shape 157702"/>
          <p:cNvSpPr>
            <a:spLocks noGrp="1" noChangeShapeType="1"/>
          </p:cNvSpPr>
          <p:nvPr/>
        </p:nvSpPr>
        <p:spPr bwMode="auto">
          <a:xfrm>
            <a:off x="1331911" y="-47459"/>
            <a:ext cx="2478564" cy="46166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 dirty="0">
                <a:latin typeface="+mj-lt"/>
              </a:rPr>
              <a:t>Музей</a:t>
            </a:r>
            <a:r>
              <a:rPr sz="2400" dirty="0">
                <a:latin typeface="+mj-lt"/>
              </a:rPr>
              <a:t> </a:t>
            </a:r>
            <a:r>
              <a:rPr sz="2400" b="1" i="0" u="none" dirty="0">
                <a:latin typeface="+mj-lt"/>
              </a:rPr>
              <a:t>игрушки</a:t>
            </a:r>
            <a:r>
              <a:rPr sz="2400" dirty="0">
                <a:latin typeface="+mj-lt"/>
              </a:rPr>
              <a:t> </a:t>
            </a:r>
          </a:p>
        </p:txBody>
      </p:sp>
      <p:pic>
        <p:nvPicPr>
          <p:cNvPr id="157704" name="Image 157704" descr="Картинка 1 из 419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23850" y="476250"/>
            <a:ext cx="4140200" cy="2936875"/>
          </a:xfrm>
          <a:prstGeom prst="rect">
            <a:avLst/>
          </a:prstGeom>
          <a:noFill/>
        </p:spPr>
      </p:pic>
      <p:sp>
        <p:nvSpPr>
          <p:cNvPr id="157705" name="Shape 157705"/>
          <p:cNvSpPr>
            <a:spLocks noGrp="1" noChangeShapeType="1"/>
          </p:cNvSpPr>
          <p:nvPr/>
        </p:nvSpPr>
        <p:spPr bwMode="auto">
          <a:xfrm>
            <a:off x="4787899" y="457594"/>
            <a:ext cx="4019585" cy="3139321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Если Вы будете в Сергиевом Посаде, не упустите возможность посетить знаменитый Музей игрушки. Он расположен в красивейшем месте города, на горе Волокуше, напротив Троице-Сергиевой лавры. Музей основан художником, педагогом Николаем Дмитриевичем </a:t>
            </a:r>
            <a:r>
              <a:rPr dirty="0" err="1">
                <a:latin typeface="+mj-lt"/>
              </a:rPr>
              <a:t>Бартрамом</a:t>
            </a:r>
            <a:r>
              <a:rPr dirty="0">
                <a:latin typeface="+mj-lt"/>
              </a:rPr>
              <a:t> в 1918 году. В стенах музея хранится более 30 тысяч игрушек разных народов мира. </a:t>
            </a:r>
          </a:p>
        </p:txBody>
      </p:sp>
      <p:sp>
        <p:nvSpPr>
          <p:cNvPr id="157706" name="Shape 157706"/>
          <p:cNvSpPr>
            <a:spLocks noGrp="1" noChangeShapeType="1"/>
          </p:cNvSpPr>
          <p:nvPr/>
        </p:nvSpPr>
        <p:spPr bwMode="auto">
          <a:xfrm>
            <a:off x="323849" y="3641711"/>
            <a:ext cx="2663860" cy="2862322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Игрушечным символом города является матрешка. Ее делают до сих пор в огромных количествах. Одна из первых российских матрешек хранится в нашем музее. </a:t>
            </a:r>
            <a:r>
              <a:rPr u="sng" dirty="0">
                <a:solidFill>
                  <a:schemeClr val="hlink"/>
                </a:solidFill>
                <a:latin typeface="+mj-lt"/>
              </a:rPr>
              <a:t>Вот она перед вами...</a:t>
            </a:r>
            <a:r>
              <a:rPr dirty="0">
                <a:latin typeface="+mj-lt"/>
              </a:rPr>
              <a:t> Ей уже более 100 лет. </a:t>
            </a:r>
          </a:p>
        </p:txBody>
      </p:sp>
      <p:pic>
        <p:nvPicPr>
          <p:cNvPr id="157708" name="Image 157708"/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2987675" y="3716337"/>
            <a:ext cx="1522412" cy="2952750"/>
          </a:xfrm>
          <a:prstGeom prst="rect">
            <a:avLst/>
          </a:prstGeom>
          <a:noFill/>
        </p:spPr>
      </p:pic>
      <p:sp>
        <p:nvSpPr>
          <p:cNvPr id="157709" name="Shape 157709"/>
          <p:cNvSpPr>
            <a:spLocks noGrp="1" noChangeShapeType="1"/>
          </p:cNvSpPr>
          <p:nvPr/>
        </p:nvSpPr>
        <p:spPr bwMode="auto">
          <a:xfrm>
            <a:off x="4859336" y="4293552"/>
            <a:ext cx="2736885" cy="118875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Нельзя не восхититься игрушкой мастеров древнего села </a:t>
            </a:r>
            <a:r>
              <a:rPr dirty="0" err="1">
                <a:latin typeface="+mj-lt"/>
              </a:rPr>
              <a:t>Богородское</a:t>
            </a:r>
            <a:r>
              <a:rPr dirty="0">
                <a:latin typeface="+mj-lt"/>
              </a:rPr>
              <a:t>.</a:t>
            </a:r>
          </a:p>
        </p:txBody>
      </p:sp>
      <p:pic>
        <p:nvPicPr>
          <p:cNvPr id="157711" name="Image 157711"/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6804025" y="5157787"/>
            <a:ext cx="2011362" cy="14684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900" name="Shape 80900"/>
          <p:cNvSpPr>
            <a:spLocks noGrp="1" noChangeShapeType="1"/>
          </p:cNvSpPr>
          <p:nvPr/>
        </p:nvSpPr>
        <p:spPr bwMode="auto">
          <a:xfrm>
            <a:off x="2555874" y="258313"/>
            <a:ext cx="3983783" cy="523220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800" b="1" i="0" u="none" dirty="0">
                <a:latin typeface="+mj-lt"/>
              </a:rPr>
              <a:t>Переславль-Залесский </a:t>
            </a:r>
            <a:endParaRPr dirty="0">
              <a:latin typeface="+mj-lt"/>
            </a:endParaRPr>
          </a:p>
        </p:txBody>
      </p:sp>
      <p:pic>
        <p:nvPicPr>
          <p:cNvPr id="80902" name="Image 80902" descr="Файл:Flag of Pereslavl-Zalessky (Yaroslavl oblast).pn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50825" y="1700212"/>
            <a:ext cx="4826000" cy="3209925"/>
          </a:xfrm>
          <a:prstGeom prst="rect">
            <a:avLst/>
          </a:prstGeom>
          <a:noFill/>
        </p:spPr>
      </p:pic>
      <p:pic>
        <p:nvPicPr>
          <p:cNvPr id="80904" name="Image 80904" descr="Файл:Coat of Arms of Pereslavl-Zalessky (Yaroslavl oblast).pn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364162" y="1700212"/>
            <a:ext cx="3586162" cy="4464050"/>
          </a:xfrm>
          <a:prstGeom prst="rect">
            <a:avLst/>
          </a:prstGeom>
          <a:noFill/>
        </p:spPr>
      </p:pic>
      <p:sp>
        <p:nvSpPr>
          <p:cNvPr id="80905" name="Shape 80905"/>
          <p:cNvSpPr>
            <a:spLocks noGrp="1" noChangeShapeType="1"/>
          </p:cNvSpPr>
          <p:nvPr/>
        </p:nvSpPr>
        <p:spPr bwMode="auto">
          <a:xfrm>
            <a:off x="1692274" y="1052987"/>
            <a:ext cx="745629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Флаг</a:t>
            </a:r>
            <a:r>
              <a:rPr/>
              <a:t> </a:t>
            </a:r>
          </a:p>
        </p:txBody>
      </p:sp>
      <p:sp>
        <p:nvSpPr>
          <p:cNvPr id="80906" name="Shape 80906"/>
          <p:cNvSpPr>
            <a:spLocks noGrp="1" noChangeShapeType="1"/>
          </p:cNvSpPr>
          <p:nvPr/>
        </p:nvSpPr>
        <p:spPr bwMode="auto">
          <a:xfrm>
            <a:off x="6732586" y="1052987"/>
            <a:ext cx="72051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Герб</a:t>
            </a:r>
            <a:r>
              <a:rPr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8724" name="Shape 158724"/>
          <p:cNvSpPr>
            <a:spLocks noGrp="1" noChangeShapeType="1"/>
          </p:cNvSpPr>
          <p:nvPr/>
        </p:nvSpPr>
        <p:spPr bwMode="auto">
          <a:xfrm>
            <a:off x="2411411" y="199983"/>
            <a:ext cx="3894015" cy="800219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800" b="1" i="0" u="none" dirty="0">
                <a:latin typeface="+mj-lt"/>
              </a:rPr>
              <a:t>Переславль-Залесский</a:t>
            </a:r>
            <a:endParaRPr sz="2000" dirty="0">
              <a:latin typeface="+mj-lt"/>
            </a:endParaRPr>
          </a:p>
          <a:p>
            <a:pPr lvl="0">
              <a:defRPr/>
            </a:pPr>
            <a:endParaRPr dirty="0"/>
          </a:p>
        </p:txBody>
      </p:sp>
      <p:sp>
        <p:nvSpPr>
          <p:cNvPr id="158725" name="Shape 158725"/>
          <p:cNvSpPr>
            <a:spLocks noGrp="1" noChangeShapeType="1"/>
          </p:cNvSpPr>
          <p:nvPr/>
        </p:nvSpPr>
        <p:spPr bwMode="auto">
          <a:xfrm>
            <a:off x="539749" y="692784"/>
            <a:ext cx="7805772" cy="6401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b="1" i="0" u="none" dirty="0" err="1">
                <a:latin typeface="+mj-lt"/>
              </a:rPr>
              <a:t>Пересла́вль-Зале́сский</a:t>
            </a:r>
            <a:r>
              <a:rPr dirty="0">
                <a:latin typeface="+mj-lt"/>
              </a:rPr>
              <a:t> — город областного подчинения в </a:t>
            </a: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AF%D1%80%D0%BE%D1%81%D0%BB%D0%B0%D0%B2%D1%81%D0%BA%D0%B0%D1%8F_%D0%BE%D0%B1%D0%BB%D0%B0%D1%81%D1%82%D1%8C"/>
              </a:rPr>
              <a:t>Ярославской области</a:t>
            </a:r>
            <a:r>
              <a:rPr dirty="0">
                <a:latin typeface="+mj-lt"/>
              </a:rPr>
              <a:t> </a:t>
            </a:r>
            <a:r>
              <a:rPr u="sng" dirty="0">
                <a:solidFill>
                  <a:schemeClr val="hlink"/>
                </a:solidFill>
                <a:latin typeface="+mj-lt"/>
                <a:hlinkClick r:id="rId3" tooltip="http://ru.wikipedia.org/wiki/%D0%A0%D0%BE%D1%81%D1%81%D0%B8%D1%8F"/>
              </a:rPr>
              <a:t>России</a:t>
            </a:r>
            <a:r>
              <a:rPr dirty="0">
                <a:latin typeface="+mj-lt"/>
              </a:rPr>
              <a:t>. </a:t>
            </a:r>
          </a:p>
        </p:txBody>
      </p:sp>
      <p:sp>
        <p:nvSpPr>
          <p:cNvPr id="158726" name="Shape 158726"/>
          <p:cNvSpPr>
            <a:spLocks noGrp="1" noChangeShapeType="1"/>
          </p:cNvSpPr>
          <p:nvPr/>
        </p:nvSpPr>
        <p:spPr bwMode="auto">
          <a:xfrm>
            <a:off x="318534" y="1325982"/>
            <a:ext cx="8497922" cy="6401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Город расположен в 140 километрах от </a:t>
            </a:r>
            <a:r>
              <a:rPr u="sng" dirty="0" smtClean="0">
                <a:solidFill>
                  <a:schemeClr val="hlink"/>
                </a:solidFill>
                <a:latin typeface="+mj-lt"/>
                <a:hlinkClick r:id="rId4" tooltip="http://ru.wikipedia.org/wiki/%D0%9C%D0%BE%D1%81%D0%BA%D0%B2%D0%B0"/>
              </a:rPr>
              <a:t>Москвы</a:t>
            </a:r>
            <a:r>
              <a:rPr dirty="0" smtClean="0">
                <a:latin typeface="+mj-lt"/>
              </a:rPr>
              <a:t>, </a:t>
            </a:r>
            <a:r>
              <a:rPr dirty="0">
                <a:latin typeface="+mj-lt"/>
              </a:rPr>
              <a:t>на берегу </a:t>
            </a:r>
            <a:r>
              <a:rPr u="sng" dirty="0">
                <a:solidFill>
                  <a:schemeClr val="hlink"/>
                </a:solidFill>
                <a:latin typeface="+mj-lt"/>
                <a:hlinkClick r:id="rId5" tooltip="http://ru.wikipedia.org/wiki/%D0%9F%D0%BB%D0%B5%D1%89%D0%B5%D0%B5%D0%B2%D0%BE_%28%D0%BE%D0%B7%D0%B5%D1%80%D0%BE%29"/>
              </a:rPr>
              <a:t>Плещеева озера</a:t>
            </a:r>
            <a:r>
              <a:rPr dirty="0">
                <a:latin typeface="+mj-lt"/>
              </a:rPr>
              <a:t>, в месте впадения в него </a:t>
            </a:r>
            <a:r>
              <a:rPr u="sng" dirty="0">
                <a:solidFill>
                  <a:schemeClr val="hlink"/>
                </a:solidFill>
                <a:latin typeface="+mj-lt"/>
                <a:hlinkClick r:id="rId6" tooltip="http://ru.wikipedia.org/wiki/%D0%A2%D1%80%D1%83%D0%B1%D0%B5%D0%B6_%28%D0%B2%D0%BF%D0%B0%D0%B4%D0%B0%D0%B5%D1%82_%D0%B2_%D0%9F%D0%BB%D0%B5%D1%89%D0%B5%D0%B5%D0%B2%D0%BE_%D0%BE%D0%B7%D0%B5%D1%80%D0%BE%29"/>
              </a:rPr>
              <a:t>реки Трубеж</a:t>
            </a:r>
            <a:r>
              <a:rPr dirty="0"/>
              <a:t>. </a:t>
            </a:r>
          </a:p>
        </p:txBody>
      </p:sp>
      <p:sp>
        <p:nvSpPr>
          <p:cNvPr id="158728" name="Shape 158728"/>
          <p:cNvSpPr>
            <a:spLocks noGrp="1" noChangeShapeType="1"/>
          </p:cNvSpPr>
          <p:nvPr/>
        </p:nvSpPr>
        <p:spPr bwMode="auto">
          <a:xfrm>
            <a:off x="318534" y="1966097"/>
            <a:ext cx="8785260" cy="923330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Назван </a:t>
            </a:r>
            <a:r>
              <a:rPr b="1" i="1" u="none" dirty="0" err="1">
                <a:latin typeface="+mj-lt"/>
              </a:rPr>
              <a:t>Переяславлем</a:t>
            </a:r>
            <a:r>
              <a:rPr b="1" i="1" u="none" dirty="0">
                <a:latin typeface="+mj-lt"/>
              </a:rPr>
              <a:t>-Залесским</a:t>
            </a:r>
            <a:r>
              <a:rPr b="1" i="0" u="none" dirty="0">
                <a:latin typeface="+mj-lt"/>
              </a:rPr>
              <a:t> </a:t>
            </a:r>
            <a:r>
              <a:rPr dirty="0">
                <a:latin typeface="+mj-lt"/>
              </a:rPr>
              <a:t>в честь южнорусского </a:t>
            </a:r>
            <a:r>
              <a:rPr u="sng" dirty="0" err="1" smtClean="0">
                <a:solidFill>
                  <a:schemeClr val="hlink"/>
                </a:solidFill>
                <a:latin typeface="+mj-lt"/>
              </a:rPr>
              <a:t>Переяславля</a:t>
            </a:r>
            <a:r>
              <a:rPr dirty="0" smtClean="0">
                <a:latin typeface="+mj-lt"/>
              </a:rPr>
              <a:t>. </a:t>
            </a:r>
            <a:r>
              <a:rPr dirty="0">
                <a:latin typeface="+mj-lt"/>
              </a:rPr>
              <a:t>С </a:t>
            </a:r>
            <a:r>
              <a:rPr u="sng" dirty="0">
                <a:solidFill>
                  <a:schemeClr val="hlink"/>
                </a:solidFill>
                <a:latin typeface="+mj-lt"/>
                <a:hlinkClick r:id="rId7" tooltip="http://ru.wikipedia.org/wiki/XV_%D0%B2%D0%B5%D0%BA"/>
              </a:rPr>
              <a:t>XV века</a:t>
            </a:r>
            <a:r>
              <a:rPr dirty="0">
                <a:latin typeface="+mj-lt"/>
              </a:rPr>
              <a:t> произношение изменилось на </a:t>
            </a:r>
            <a:r>
              <a:rPr b="0" i="1" u="none" dirty="0">
                <a:latin typeface="+mj-lt"/>
              </a:rPr>
              <a:t>Переславль-Залесский</a:t>
            </a:r>
            <a:r>
              <a:rPr dirty="0">
                <a:latin typeface="+mj-lt"/>
              </a:rPr>
              <a:t>. Находился за лесами в </a:t>
            </a:r>
            <a:r>
              <a:rPr u="sng" dirty="0">
                <a:solidFill>
                  <a:schemeClr val="hlink"/>
                </a:solidFill>
                <a:latin typeface="+mj-lt"/>
                <a:hlinkClick r:id="rId8" tooltip="http://ru.wikipedia.org/wiki/%D0%97%D0%B0%D0%BB%D0%B5%D1%81%D1%8C%D0%B5"/>
              </a:rPr>
              <a:t>Залесье</a:t>
            </a:r>
            <a:r>
              <a:rPr dirty="0">
                <a:latin typeface="+mj-lt"/>
              </a:rPr>
              <a:t> — области полей и земледелия, поэтому и назван Залесским. </a:t>
            </a:r>
          </a:p>
        </p:txBody>
      </p:sp>
      <p:sp>
        <p:nvSpPr>
          <p:cNvPr id="158729" name="Shape 158729"/>
          <p:cNvSpPr>
            <a:spLocks noGrp="1" noChangeShapeType="1"/>
          </p:cNvSpPr>
          <p:nvPr/>
        </p:nvSpPr>
        <p:spPr bwMode="auto">
          <a:xfrm>
            <a:off x="390765" y="2889427"/>
            <a:ext cx="8640797" cy="6401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Основан в </a:t>
            </a:r>
            <a:r>
              <a:rPr u="sng" dirty="0">
                <a:solidFill>
                  <a:schemeClr val="hlink"/>
                </a:solidFill>
                <a:latin typeface="+mj-lt"/>
                <a:hlinkClick r:id="rId9" tooltip="http://ru.wikipedia.org/wiki/1152"/>
              </a:rPr>
              <a:t>1152</a:t>
            </a:r>
            <a:r>
              <a:rPr dirty="0">
                <a:latin typeface="+mj-lt"/>
              </a:rPr>
              <a:t> году </a:t>
            </a:r>
            <a:r>
              <a:rPr u="sng" dirty="0">
                <a:solidFill>
                  <a:schemeClr val="hlink"/>
                </a:solidFill>
                <a:latin typeface="+mj-lt"/>
                <a:hlinkClick r:id="rId10" tooltip="http://ru.wikipedia.org/wiki/%D0%A0%D0%BE%D1%81%D1%82%D0%BE%D0%B2%D0%BE-%D0%A1%D1%83%D0%B7%D0%B4%D0%B0%D0%BB%D1%8C%D1%81%D0%BA%D0%BE%D0%B5_%D0%BA%D0%BD%D1%8F%D0%B6%D0%B5%D1%81%D1%82%D0%B2%D0%BE"/>
              </a:rPr>
              <a:t>ростово-суздальским</a:t>
            </a:r>
            <a:r>
              <a:rPr dirty="0">
                <a:latin typeface="+mj-lt"/>
              </a:rPr>
              <a:t> князем </a:t>
            </a:r>
            <a:r>
              <a:rPr u="sng" dirty="0">
                <a:solidFill>
                  <a:schemeClr val="hlink"/>
                </a:solidFill>
                <a:latin typeface="+mj-lt"/>
                <a:hlinkClick r:id="rId11" tooltip="http://ru.wikipedia.org/wiki/%D0%94%D0%BE%D0%BB%D0%B3%D0%BE%D1%80%D1%83%D0%BA%D0%B8%D0%B9,_%D0%AE%D1%80%D0%B8%D0%B9"/>
              </a:rPr>
              <a:t>Юрием Долгоруким</a:t>
            </a:r>
            <a:r>
              <a:rPr dirty="0">
                <a:latin typeface="+mj-lt"/>
              </a:rPr>
              <a:t>. В </a:t>
            </a:r>
            <a:r>
              <a:rPr u="sng" dirty="0">
                <a:solidFill>
                  <a:schemeClr val="hlink"/>
                </a:solidFill>
                <a:latin typeface="+mj-lt"/>
                <a:hlinkClick r:id="rId12" tooltip="http://ru.wikipedia.org/wiki/1221"/>
              </a:rPr>
              <a:t>1221</a:t>
            </a:r>
            <a:r>
              <a:rPr dirty="0">
                <a:latin typeface="+mj-lt"/>
              </a:rPr>
              <a:t> в </a:t>
            </a:r>
            <a:r>
              <a:rPr dirty="0" err="1">
                <a:latin typeface="+mj-lt"/>
              </a:rPr>
              <a:t>Переяславле</a:t>
            </a:r>
            <a:r>
              <a:rPr dirty="0">
                <a:latin typeface="+mj-lt"/>
              </a:rPr>
              <a:t> родился князь </a:t>
            </a:r>
            <a:r>
              <a:rPr u="sng" dirty="0">
                <a:solidFill>
                  <a:schemeClr val="hlink"/>
                </a:solidFill>
                <a:latin typeface="+mj-lt"/>
                <a:hlinkClick r:id="rId13" tooltip="http://ru.wikipedia.org/wiki/%D0%90%D0%BB%D0%B5%D0%BA%D1%81%D0%B0%D0%BD%D0%B4%D1%80_%D0%9D%D0%B5%D0%B2%D1%81%D0%BA%D0%B8%D0%B9"/>
              </a:rPr>
              <a:t>Александр Невский</a:t>
            </a:r>
            <a:r>
              <a:rPr dirty="0">
                <a:latin typeface="+mj-lt"/>
              </a:rPr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4" y="3643381"/>
            <a:ext cx="2092877" cy="311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20521"/>
            <a:ext cx="491483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18" y="3643381"/>
            <a:ext cx="2340740" cy="295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9749" name="Image 159749" descr="Файл:Goritsky Monastery yard.jp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755650" y="260350"/>
            <a:ext cx="7620000" cy="5076825"/>
          </a:xfrm>
          <a:prstGeom prst="rect">
            <a:avLst/>
          </a:prstGeom>
          <a:noFill/>
        </p:spPr>
      </p:pic>
      <p:sp>
        <p:nvSpPr>
          <p:cNvPr id="159750" name="Shape 159750"/>
          <p:cNvSpPr>
            <a:spLocks noGrp="1" noChangeShapeType="1"/>
          </p:cNvSpPr>
          <p:nvPr/>
        </p:nvSpPr>
        <p:spPr bwMode="auto">
          <a:xfrm>
            <a:off x="3409949" y="5799612"/>
            <a:ext cx="2389241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Переславский музей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0773" name="Image 160773" descr="Файл:Переславль Никольский собор.jp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50825" y="188912"/>
            <a:ext cx="4286250" cy="5715000"/>
          </a:xfrm>
          <a:prstGeom prst="rect">
            <a:avLst/>
          </a:prstGeom>
          <a:noFill/>
        </p:spPr>
      </p:pic>
      <p:sp>
        <p:nvSpPr>
          <p:cNvPr id="160774" name="Shape 160774"/>
          <p:cNvSpPr>
            <a:spLocks noGrp="1" noChangeShapeType="1"/>
          </p:cNvSpPr>
          <p:nvPr/>
        </p:nvSpPr>
        <p:spPr bwMode="auto">
          <a:xfrm>
            <a:off x="1247774" y="6142512"/>
            <a:ext cx="2115211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Никольский собор </a:t>
            </a:r>
          </a:p>
        </p:txBody>
      </p:sp>
      <p:pic>
        <p:nvPicPr>
          <p:cNvPr id="160776" name="Image 160776" descr="Файл:SPSobor.jp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026025" y="115887"/>
            <a:ext cx="3957637" cy="5905500"/>
          </a:xfrm>
          <a:prstGeom prst="rect">
            <a:avLst/>
          </a:prstGeom>
          <a:noFill/>
        </p:spPr>
      </p:pic>
      <p:sp>
        <p:nvSpPr>
          <p:cNvPr id="160777" name="Shape 160777"/>
          <p:cNvSpPr>
            <a:spLocks noGrp="1" noChangeShapeType="1"/>
          </p:cNvSpPr>
          <p:nvPr/>
        </p:nvSpPr>
        <p:spPr bwMode="auto">
          <a:xfrm>
            <a:off x="5292724" y="6237762"/>
            <a:ext cx="3413582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Спасо-Преображенский собор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35394440" name="Subtitle 2"/>
          <p:cNvSpPr>
            <a:spLocks noGrp="1"/>
          </p:cNvSpPr>
          <p:nvPr>
            <p:ph type="subTitle" idx="1"/>
          </p:nvPr>
        </p:nvSpPr>
        <p:spPr bwMode="auto">
          <a:xfrm>
            <a:off x="1403647" y="3212975"/>
            <a:ext cx="6400800" cy="1752599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53073885" name="Title 1"/>
          <p:cNvSpPr>
            <a:spLocks noGrp="1"/>
          </p:cNvSpPr>
          <p:nvPr>
            <p:ph type="title"/>
          </p:nvPr>
        </p:nvSpPr>
        <p:spPr bwMode="auto">
          <a:xfrm>
            <a:off x="690040" y="1204857"/>
            <a:ext cx="7754712" cy="1910715"/>
          </a:xfrm>
        </p:spPr>
        <p:txBody>
          <a:bodyPr anchor="b"/>
          <a:lstStyle>
            <a:lvl1pPr algn="ctr">
              <a:defRPr sz="5400" b="0" cap="none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504002573" name="Рисунок 150400257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797" name="Image 161797" descr="Музей утюга. Фото Александр Никулин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323850" y="836612"/>
            <a:ext cx="3527425" cy="2646362"/>
          </a:xfrm>
          <a:prstGeom prst="rect">
            <a:avLst/>
          </a:prstGeom>
          <a:noFill/>
        </p:spPr>
      </p:pic>
      <p:sp>
        <p:nvSpPr>
          <p:cNvPr id="161798" name="Shape 161798"/>
          <p:cNvSpPr>
            <a:spLocks noGrp="1" noChangeShapeType="1"/>
          </p:cNvSpPr>
          <p:nvPr/>
        </p:nvSpPr>
        <p:spPr bwMode="auto">
          <a:xfrm>
            <a:off x="3276599" y="144620"/>
            <a:ext cx="2074995" cy="731556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/>
              <a:t>Музей утюга</a:t>
            </a:r>
            <a:r>
              <a:rPr b="1" i="0" u="none"/>
              <a:t> </a:t>
            </a:r>
            <a:endParaRPr/>
          </a:p>
          <a:p>
            <a:pPr lvl="0">
              <a:defRPr/>
            </a:pPr>
            <a:endParaRPr/>
          </a:p>
        </p:txBody>
      </p:sp>
      <p:sp>
        <p:nvSpPr>
          <p:cNvPr id="161799" name="Shape 161799"/>
          <p:cNvSpPr>
            <a:spLocks noGrp="1" noChangeShapeType="1"/>
          </p:cNvSpPr>
          <p:nvPr/>
        </p:nvSpPr>
        <p:spPr bwMode="auto">
          <a:xfrm>
            <a:off x="4859336" y="1126806"/>
            <a:ext cx="3816385" cy="173739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b="1" i="0" u="none"/>
              <a:t>Музей Утюга, созданный коллекционером Андреем Воробьевым при участии Дома художника г. Переславля был открыт 29 июня 2002 года. 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161801" name="Image 161801" descr="Картинка 1 из 17">
            <a:hlinkClick r:id="rId3"/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3995737" y="3213100"/>
            <a:ext cx="4933950" cy="3287712"/>
          </a:xfrm>
          <a:prstGeom prst="rect">
            <a:avLst/>
          </a:prstGeom>
          <a:noFill/>
        </p:spPr>
      </p:pic>
      <p:pic>
        <p:nvPicPr>
          <p:cNvPr id="161803" name="Image 161803" descr="Спиртовой утюг. Фото Александр Никулин"/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468312" y="3933824"/>
            <a:ext cx="2857500" cy="23717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2821" name="Image 162821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395287" y="765175"/>
            <a:ext cx="3097212" cy="2322512"/>
          </a:xfrm>
          <a:prstGeom prst="rect">
            <a:avLst/>
          </a:prstGeom>
          <a:noFill/>
        </p:spPr>
      </p:pic>
      <p:sp>
        <p:nvSpPr>
          <p:cNvPr id="162822" name="Shape 162822"/>
          <p:cNvSpPr>
            <a:spLocks noGrp="1" noChangeShapeType="1"/>
          </p:cNvSpPr>
          <p:nvPr/>
        </p:nvSpPr>
        <p:spPr bwMode="auto">
          <a:xfrm>
            <a:off x="3776661" y="205421"/>
            <a:ext cx="1638591" cy="64011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Дом чайника</a:t>
            </a:r>
            <a:endParaRPr/>
          </a:p>
          <a:p>
            <a:pPr lvl="0">
              <a:defRPr/>
            </a:pPr>
            <a:endParaRPr/>
          </a:p>
        </p:txBody>
      </p:sp>
      <p:sp>
        <p:nvSpPr>
          <p:cNvPr id="162823" name="Shape 162823"/>
          <p:cNvSpPr>
            <a:spLocks noGrp="1" noChangeShapeType="1"/>
          </p:cNvSpPr>
          <p:nvPr/>
        </p:nvSpPr>
        <p:spPr bwMode="auto">
          <a:xfrm>
            <a:off x="4716461" y="766603"/>
            <a:ext cx="4249773" cy="20117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b="1" i="0" u="none"/>
              <a:t>Музей на берегу озера «Плещеево» открылся в июле 2003 года в с. Веськово Переславского района Ярославской области. Основатели: Андрей Воробьев и Дмитрий Никишкин. 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162825" name="Image 162825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779837" y="2784475"/>
            <a:ext cx="4889500" cy="37734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844" name="Shape 163844"/>
          <p:cNvSpPr>
            <a:spLocks noGrp="1" noChangeShapeType="1"/>
          </p:cNvSpPr>
          <p:nvPr/>
        </p:nvSpPr>
        <p:spPr bwMode="auto">
          <a:xfrm>
            <a:off x="3348036" y="234314"/>
            <a:ext cx="2102676" cy="731556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/>
              <a:t>Музей масок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163846" name="Image 163846" descr="Музей масок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1403350" y="908050"/>
            <a:ext cx="5832475" cy="3716337"/>
          </a:xfrm>
          <a:prstGeom prst="rect">
            <a:avLst/>
          </a:prstGeom>
          <a:noFill/>
        </p:spPr>
      </p:pic>
      <p:sp>
        <p:nvSpPr>
          <p:cNvPr id="163847" name="Shape 163847"/>
          <p:cNvSpPr>
            <a:spLocks noGrp="1" noChangeShapeType="1"/>
          </p:cNvSpPr>
          <p:nvPr/>
        </p:nvSpPr>
        <p:spPr bwMode="auto">
          <a:xfrm>
            <a:off x="900111" y="4870131"/>
            <a:ext cx="7416835" cy="173739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/>
              <a:t>Герои произведений, выполненные Потаповым из папье-маше, выглядят не хуже популярных в наше время восковых фигур. С момента своего открытия и по сегодняшний день экспозиция Музея масок является одной из самых популярных в Переславле-Залесском, а имя Сергея Ивановича Потапова помнят и знают жители не только России, но и других стран.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044" name="Shape 87044"/>
          <p:cNvSpPr>
            <a:spLocks noGrp="1" noChangeShapeType="1"/>
          </p:cNvSpPr>
          <p:nvPr/>
        </p:nvSpPr>
        <p:spPr bwMode="auto">
          <a:xfrm>
            <a:off x="3132136" y="260984"/>
            <a:ext cx="3058115" cy="79251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800" b="1" i="0" u="none"/>
              <a:t>Ростов Великий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87046" name="Image 87046" descr="Файл:Flag of Rostov (Yaroslavl oblast).pn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95287" y="1773237"/>
            <a:ext cx="4321175" cy="2895600"/>
          </a:xfrm>
          <a:prstGeom prst="rect">
            <a:avLst/>
          </a:prstGeom>
          <a:noFill/>
        </p:spPr>
      </p:pic>
      <p:pic>
        <p:nvPicPr>
          <p:cNvPr id="87048" name="Image 87048" descr="Файл:Coat of Arms of Rostov (Yaroslavl oblast).pn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118100" y="1628775"/>
            <a:ext cx="3713162" cy="4752975"/>
          </a:xfrm>
          <a:prstGeom prst="rect">
            <a:avLst/>
          </a:prstGeom>
          <a:noFill/>
        </p:spPr>
      </p:pic>
      <p:sp>
        <p:nvSpPr>
          <p:cNvPr id="87049" name="Shape 87049"/>
          <p:cNvSpPr>
            <a:spLocks noGrp="1" noChangeShapeType="1"/>
          </p:cNvSpPr>
          <p:nvPr/>
        </p:nvSpPr>
        <p:spPr bwMode="auto">
          <a:xfrm>
            <a:off x="1835149" y="1126012"/>
            <a:ext cx="745629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Флаг</a:t>
            </a:r>
            <a:r>
              <a:rPr/>
              <a:t> </a:t>
            </a:r>
          </a:p>
        </p:txBody>
      </p:sp>
      <p:sp>
        <p:nvSpPr>
          <p:cNvPr id="87050" name="Shape 87050"/>
          <p:cNvSpPr>
            <a:spLocks noGrp="1" noChangeShapeType="1"/>
          </p:cNvSpPr>
          <p:nvPr/>
        </p:nvSpPr>
        <p:spPr bwMode="auto">
          <a:xfrm>
            <a:off x="6516686" y="1126012"/>
            <a:ext cx="72051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Герб</a:t>
            </a:r>
            <a:r>
              <a:rPr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868" name="Shape 164868"/>
          <p:cNvSpPr>
            <a:spLocks noGrp="1" noChangeShapeType="1"/>
          </p:cNvSpPr>
          <p:nvPr/>
        </p:nvSpPr>
        <p:spPr bwMode="auto">
          <a:xfrm>
            <a:off x="3108324" y="230760"/>
            <a:ext cx="2436886" cy="738664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 dirty="0">
                <a:latin typeface="+mj-lt"/>
              </a:rPr>
              <a:t>Ростов Великий</a:t>
            </a:r>
            <a:endParaRPr dirty="0">
              <a:latin typeface="+mj-lt"/>
            </a:endParaRPr>
          </a:p>
          <a:p>
            <a:pPr lvl="0">
              <a:defRPr/>
            </a:pPr>
            <a:endParaRPr dirty="0"/>
          </a:p>
        </p:txBody>
      </p:sp>
      <p:sp>
        <p:nvSpPr>
          <p:cNvPr id="164869" name="Shape 164869"/>
          <p:cNvSpPr>
            <a:spLocks noGrp="1" noChangeShapeType="1"/>
          </p:cNvSpPr>
          <p:nvPr/>
        </p:nvSpPr>
        <p:spPr bwMode="auto">
          <a:xfrm>
            <a:off x="1042986" y="822272"/>
            <a:ext cx="7046947" cy="175432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 algn="ctr">
              <a:defRPr/>
            </a:pPr>
            <a:r>
              <a:rPr b="1" i="0" u="none" dirty="0">
                <a:latin typeface="+mj-lt"/>
              </a:rPr>
              <a:t>Ростов</a:t>
            </a:r>
            <a:r>
              <a:rPr dirty="0">
                <a:latin typeface="+mj-lt"/>
              </a:rPr>
              <a:t> — </a:t>
            </a: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93%D0%BE%D1%80%D0%BE%D0%B4"/>
              </a:rPr>
              <a:t>город</a:t>
            </a:r>
            <a:r>
              <a:rPr dirty="0">
                <a:latin typeface="+mj-lt"/>
              </a:rPr>
              <a:t> в Ярославской области</a:t>
            </a:r>
            <a:r>
              <a:rPr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  <a:p>
            <a:pPr lvl="0" algn="ctr">
              <a:defRPr/>
            </a:pPr>
            <a:r>
              <a:rPr dirty="0">
                <a:latin typeface="+mj-lt"/>
              </a:rPr>
              <a:t>Город расположен на берегу озера </a:t>
            </a:r>
            <a:r>
              <a:rPr u="sng" dirty="0" err="1">
                <a:solidFill>
                  <a:schemeClr val="hlink"/>
                </a:solidFill>
                <a:latin typeface="+mj-lt"/>
                <a:hlinkClick r:id="rId3" tooltip="http://ru.wikipedia.org/wiki/%D0%9D%D0%B5%D1%80%D0%BE_%28%D0%BE%D0%B7%D0%B5%D1%80%D0%BE%29"/>
              </a:rPr>
              <a:t>Неро</a:t>
            </a:r>
            <a:r>
              <a:rPr dirty="0">
                <a:latin typeface="+mj-lt"/>
              </a:rPr>
              <a:t>.</a:t>
            </a:r>
          </a:p>
          <a:p>
            <a:pPr lvl="0" algn="ctr">
              <a:defRPr/>
            </a:pPr>
            <a:r>
              <a:rPr dirty="0">
                <a:latin typeface="+mj-lt"/>
              </a:rPr>
              <a:t>Ростов — один из старейших городов России. Он входит в </a:t>
            </a:r>
            <a:r>
              <a:rPr u="sng" dirty="0">
                <a:solidFill>
                  <a:schemeClr val="hlink"/>
                </a:solidFill>
                <a:latin typeface="+mj-lt"/>
                <a:hlinkClick r:id="rId4" tooltip="http://ru.wikipedia.org/wiki/%D0%97%D0%BE%D0%BB%D0%BE%D1%82%D0%BE%D0%B5_%D0%BA%D0%BE%D0%BB%D1%8C%D1%86%D0%BE_%D0%A0%D0%BE%D1%81%D1%81%D0%B8%D0%B8"/>
              </a:rPr>
              <a:t>Золотое кольцо России</a:t>
            </a:r>
            <a:r>
              <a:rPr dirty="0">
                <a:latin typeface="+mj-lt"/>
              </a:rPr>
              <a:t>. </a:t>
            </a:r>
          </a:p>
          <a:p>
            <a:pPr lvl="0" algn="ctr">
              <a:defRPr/>
            </a:pPr>
            <a:r>
              <a:rPr dirty="0">
                <a:latin typeface="+mj-lt"/>
              </a:rPr>
              <a:t>Ростов часто называют Ростов Великий, чтобы отличить его от </a:t>
            </a:r>
            <a:r>
              <a:rPr u="sng" dirty="0">
                <a:solidFill>
                  <a:schemeClr val="hlink"/>
                </a:solidFill>
                <a:latin typeface="+mj-lt"/>
                <a:hlinkClick r:id="rId5" tooltip="http://ru.wikipedia.org/wiki/%D0%A0%D0%BE%D1%81%D1%82%D0%BE%D0%B2-%D0%BD%D0%B0-%D0%94%D0%BE%D0%BD%D1%83"/>
              </a:rPr>
              <a:t>Ростова-на-Дону</a:t>
            </a:r>
            <a:r>
              <a:rPr dirty="0">
                <a:latin typeface="+mj-lt"/>
              </a:rPr>
              <a:t>. </a:t>
            </a:r>
          </a:p>
        </p:txBody>
      </p:sp>
      <p:pic>
        <p:nvPicPr>
          <p:cNvPr id="164872" name="Image 164872" descr="Ростов Великий. Ростовский кремль"/>
          <p:cNvPicPr>
            <a:picLocks noGrp="1" noChangeAspect="1"/>
          </p:cNvPicPr>
          <p:nvPr/>
        </p:nvPicPr>
        <p:blipFill>
          <a:blip r:embed="rId6"/>
          <a:stretch/>
        </p:blipFill>
        <p:spPr bwMode="auto">
          <a:xfrm>
            <a:off x="1835150" y="4122737"/>
            <a:ext cx="5041900" cy="2319337"/>
          </a:xfrm>
          <a:prstGeom prst="rect">
            <a:avLst/>
          </a:prstGeom>
          <a:noFill/>
        </p:spPr>
      </p:pic>
      <p:pic>
        <p:nvPicPr>
          <p:cNvPr id="164874" name="Image 164874" descr="Ростов Великий. Государственный музей-заповедник Ростовский кремль"/>
          <p:cNvPicPr>
            <a:picLocks noGrp="1" noChangeAspect="1"/>
          </p:cNvPicPr>
          <p:nvPr/>
        </p:nvPicPr>
        <p:blipFill>
          <a:blip r:embed="rId7"/>
          <a:stretch/>
        </p:blipFill>
        <p:spPr bwMode="auto">
          <a:xfrm>
            <a:off x="2484437" y="3429000"/>
            <a:ext cx="3743325" cy="5238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920" name="Shape 166920"/>
          <p:cNvSpPr>
            <a:spLocks noGrp="1" noChangeShapeType="1"/>
          </p:cNvSpPr>
          <p:nvPr/>
        </p:nvSpPr>
        <p:spPr bwMode="auto">
          <a:xfrm>
            <a:off x="5220072" y="5757330"/>
            <a:ext cx="2823209" cy="46166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/>
              <a:t> </a:t>
            </a:r>
            <a:r>
              <a:rPr sz="2400" dirty="0">
                <a:latin typeface="+mj-lt"/>
              </a:rPr>
              <a:t>Ростовский Кремль</a:t>
            </a:r>
          </a:p>
        </p:txBody>
      </p:sp>
      <p:pic>
        <p:nvPicPr>
          <p:cNvPr id="9218" name="Picture 2" descr="https://photocentra.ru/images/main66/668601_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80"/>
            <a:ext cx="909574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966" name="Shape 168966"/>
          <p:cNvSpPr>
            <a:spLocks noGrp="1" noChangeShapeType="1"/>
          </p:cNvSpPr>
          <p:nvPr/>
        </p:nvSpPr>
        <p:spPr bwMode="auto">
          <a:xfrm>
            <a:off x="2627311" y="6159051"/>
            <a:ext cx="5040347" cy="523220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sz="2800" dirty="0" err="1">
                <a:solidFill>
                  <a:schemeClr val="tx1"/>
                </a:solidFill>
                <a:latin typeface="+mj-lt"/>
              </a:rPr>
              <a:t>Спасо-Яковлевский</a:t>
            </a:r>
            <a:r>
              <a:rPr sz="2800" dirty="0">
                <a:solidFill>
                  <a:schemeClr val="tx1"/>
                </a:solidFill>
                <a:latin typeface="+mj-lt"/>
              </a:rPr>
              <a:t> монастырь </a:t>
            </a:r>
          </a:p>
        </p:txBody>
      </p:sp>
      <p:pic>
        <p:nvPicPr>
          <p:cNvPr id="10242" name="Picture 2" descr="https://otdyhaemvrossii.ru/wp-content/uploads/2017/02/Dimitrievskiy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0"/>
          <a:stretch/>
        </p:blipFill>
        <p:spPr bwMode="auto">
          <a:xfrm>
            <a:off x="489988" y="116632"/>
            <a:ext cx="790937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894" name="Shape 165894"/>
          <p:cNvSpPr>
            <a:spLocks noGrp="1" noChangeShapeType="1"/>
          </p:cNvSpPr>
          <p:nvPr/>
        </p:nvSpPr>
        <p:spPr bwMode="auto">
          <a:xfrm>
            <a:off x="6588124" y="405605"/>
            <a:ext cx="2411447" cy="91443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u="sng">
                <a:solidFill>
                  <a:schemeClr val="hlink"/>
                </a:solidFill>
                <a:hlinkClick r:id="rId2" tooltip="http://ru.wikipedia.org/wiki/%D0%A0%D0%BE%D1%81%D1%82%D0%BE%D0%B2%D1%81%D0%BA%D0%B8%D0%B9_%D0%BA%D1%80%D0%B5%D0%BC%D0%BB%D1%8C"/>
              </a:rPr>
              <a:t>Ростовский кремль, звонница Успенского собора</a:t>
            </a:r>
            <a:r>
              <a:rPr/>
              <a:t> </a:t>
            </a:r>
          </a:p>
        </p:txBody>
      </p:sp>
      <p:sp>
        <p:nvSpPr>
          <p:cNvPr id="165895" name="Shape 165895"/>
          <p:cNvSpPr>
            <a:spLocks noGrp="1" noChangeShapeType="1"/>
          </p:cNvSpPr>
          <p:nvPr/>
        </p:nvSpPr>
        <p:spPr bwMode="auto">
          <a:xfrm>
            <a:off x="250824" y="5085873"/>
            <a:ext cx="8569360" cy="146307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Достоянием мировой культуры являются </a:t>
            </a:r>
            <a:r>
              <a:rPr b="1" i="0" u="none" dirty="0">
                <a:latin typeface="+mj-lt"/>
              </a:rPr>
              <a:t>Ростовские звоны</a:t>
            </a:r>
            <a:r>
              <a:rPr dirty="0">
                <a:latin typeface="+mj-lt"/>
              </a:rPr>
              <a:t> — уникальный набор музыкальных произведений XVII—XIX вв., неотделимый от замечательного музыкального инструмента — знаменитой </a:t>
            </a:r>
            <a:r>
              <a:rPr b="1" i="0" u="none" dirty="0">
                <a:latin typeface="+mj-lt"/>
              </a:rPr>
              <a:t>Ростовской</a:t>
            </a:r>
            <a:r>
              <a:rPr dirty="0">
                <a:latin typeface="+mj-lt"/>
              </a:rPr>
              <a:t> </a:t>
            </a:r>
            <a:r>
              <a:rPr b="1" i="0" u="none" dirty="0">
                <a:latin typeface="+mj-lt"/>
              </a:rPr>
              <a:t>звонницы</a:t>
            </a:r>
            <a:r>
              <a:rPr dirty="0">
                <a:latin typeface="+mj-lt"/>
              </a:rPr>
              <a:t>. Каждый из её 13 колоколов, от самого большого, весом 32 тонны, до самого малого, имеет своё особое звучание. </a:t>
            </a:r>
          </a:p>
        </p:txBody>
      </p:sp>
      <p:pic>
        <p:nvPicPr>
          <p:cNvPr id="11266" name="Picture 2" descr="https://must-see.top/wp-content/uploads/2021/07/Zvonnitsa-Rostovskogo-kreml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05605"/>
            <a:ext cx="6324127" cy="421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1014" name="Shape 171014"/>
          <p:cNvSpPr>
            <a:spLocks noGrp="1" noChangeShapeType="1"/>
          </p:cNvSpPr>
          <p:nvPr/>
        </p:nvSpPr>
        <p:spPr bwMode="auto">
          <a:xfrm>
            <a:off x="179512" y="3502554"/>
            <a:ext cx="3422732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Церковь Богоматери Одигитрии </a:t>
            </a:r>
          </a:p>
        </p:txBody>
      </p:sp>
      <p:sp>
        <p:nvSpPr>
          <p:cNvPr id="171017" name="Shape 171017"/>
          <p:cNvSpPr>
            <a:spLocks noGrp="1" noChangeShapeType="1"/>
          </p:cNvSpPr>
          <p:nvPr/>
        </p:nvSpPr>
        <p:spPr bwMode="auto">
          <a:xfrm>
            <a:off x="5651499" y="6091532"/>
            <a:ext cx="2444900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Церковь Воскресения. </a:t>
            </a:r>
          </a:p>
        </p:txBody>
      </p:sp>
      <p:pic>
        <p:nvPicPr>
          <p:cNvPr id="12290" name="Picture 2" descr="https://fs.tonkosti.ru/4s/gl/4sglhyqt5jsws4k0kk404s8s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7" y="27942"/>
            <a:ext cx="4316435" cy="33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4.fotokto.ru/photo/full/400/40024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863" y="2771420"/>
            <a:ext cx="4425026" cy="332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6" r="3717"/>
          <a:stretch/>
        </p:blipFill>
        <p:spPr bwMode="auto">
          <a:xfrm>
            <a:off x="251520" y="188640"/>
            <a:ext cx="6192688" cy="4030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2616290" cy="196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74" y="4293096"/>
            <a:ext cx="3686868" cy="245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151" y="3092257"/>
            <a:ext cx="2736304" cy="182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945219"/>
            <a:ext cx="2016224" cy="1553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7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83917818" name="Рисунок 128391781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84484" y="1564372"/>
            <a:ext cx="3895023" cy="38950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079" y="1556792"/>
            <a:ext cx="4160594" cy="389502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7" t="12001" r="15267" b="11893"/>
          <a:stretch/>
        </p:blipFill>
        <p:spPr bwMode="auto">
          <a:xfrm>
            <a:off x="3563888" y="711940"/>
            <a:ext cx="911231" cy="99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6" t="11315" r="14229" b="11559"/>
          <a:stretch/>
        </p:blipFill>
        <p:spPr bwMode="auto">
          <a:xfrm>
            <a:off x="4179507" y="4221088"/>
            <a:ext cx="1251400" cy="137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11769" r="14528" b="11568"/>
          <a:stretch/>
        </p:blipFill>
        <p:spPr bwMode="auto">
          <a:xfrm>
            <a:off x="611560" y="356812"/>
            <a:ext cx="1095330" cy="1199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7" t="10852" r="14593" b="10842"/>
          <a:stretch/>
        </p:blipFill>
        <p:spPr bwMode="auto">
          <a:xfrm>
            <a:off x="5409537" y="356812"/>
            <a:ext cx="875441" cy="9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7" t="11779" r="15383" b="11384"/>
          <a:stretch/>
        </p:blipFill>
        <p:spPr bwMode="auto">
          <a:xfrm>
            <a:off x="7498031" y="161060"/>
            <a:ext cx="910135" cy="102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3" t="11300" r="15310" b="11652"/>
          <a:stretch/>
        </p:blipFill>
        <p:spPr bwMode="auto">
          <a:xfrm>
            <a:off x="6444208" y="5574580"/>
            <a:ext cx="1053823" cy="117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t="4108" r="4564" b="4111"/>
          <a:stretch/>
        </p:blipFill>
        <p:spPr bwMode="auto">
          <a:xfrm>
            <a:off x="284484" y="5567436"/>
            <a:ext cx="1029818" cy="114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5" t="10923" r="14927" b="11549"/>
          <a:stretch/>
        </p:blipFill>
        <p:spPr bwMode="auto">
          <a:xfrm>
            <a:off x="2987824" y="5693398"/>
            <a:ext cx="849701" cy="94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6"/>
          <a:stretch/>
        </p:blipFill>
        <p:spPr bwMode="auto">
          <a:xfrm>
            <a:off x="-135539" y="44624"/>
            <a:ext cx="9279539" cy="667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16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i?id=e7d1226d32d2e5219c5b039a82ccf314_l-4027983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" t="3026" r="2798" b="5344"/>
          <a:stretch/>
        </p:blipFill>
        <p:spPr bwMode="auto">
          <a:xfrm>
            <a:off x="57315" y="404664"/>
            <a:ext cx="9058464" cy="55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2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620" name="Shape 111620"/>
          <p:cNvSpPr>
            <a:spLocks noGrp="1" noChangeShapeType="1"/>
          </p:cNvSpPr>
          <p:nvPr/>
        </p:nvSpPr>
        <p:spPr bwMode="auto">
          <a:xfrm>
            <a:off x="3506786" y="526096"/>
            <a:ext cx="2157489" cy="79251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800" b="1" i="0" u="none"/>
              <a:t>Ярославль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111622" name="Image 111622" descr="Файл:Flag of Yaroslavl.pn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468312" y="2205037"/>
            <a:ext cx="4033837" cy="2681287"/>
          </a:xfrm>
          <a:prstGeom prst="rect">
            <a:avLst/>
          </a:prstGeom>
          <a:noFill/>
        </p:spPr>
      </p:pic>
      <p:pic>
        <p:nvPicPr>
          <p:cNvPr id="111624" name="Image 111624" descr="Файл:Coat of Arms of Yaroslavl (1995).pn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724524" y="1557337"/>
            <a:ext cx="2708275" cy="4968875"/>
          </a:xfrm>
          <a:prstGeom prst="rect">
            <a:avLst/>
          </a:prstGeom>
          <a:noFill/>
        </p:spPr>
      </p:pic>
      <p:sp>
        <p:nvSpPr>
          <p:cNvPr id="111625" name="Shape 111625"/>
          <p:cNvSpPr>
            <a:spLocks noGrp="1" noChangeShapeType="1"/>
          </p:cNvSpPr>
          <p:nvPr/>
        </p:nvSpPr>
        <p:spPr bwMode="auto">
          <a:xfrm>
            <a:off x="2124074" y="1413351"/>
            <a:ext cx="745629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Флаг</a:t>
            </a:r>
            <a:r>
              <a:rPr/>
              <a:t> </a:t>
            </a:r>
          </a:p>
        </p:txBody>
      </p:sp>
      <p:sp>
        <p:nvSpPr>
          <p:cNvPr id="111626" name="Shape 111626"/>
          <p:cNvSpPr>
            <a:spLocks noGrp="1" noChangeShapeType="1"/>
          </p:cNvSpPr>
          <p:nvPr/>
        </p:nvSpPr>
        <p:spPr bwMode="auto">
          <a:xfrm>
            <a:off x="6804024" y="1052987"/>
            <a:ext cx="72051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Герб</a:t>
            </a:r>
            <a:r>
              <a:rPr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060" name="Shape 173060"/>
          <p:cNvSpPr>
            <a:spLocks noGrp="1" noChangeShapeType="1"/>
          </p:cNvSpPr>
          <p:nvPr/>
        </p:nvSpPr>
        <p:spPr bwMode="auto">
          <a:xfrm>
            <a:off x="3203574" y="230760"/>
            <a:ext cx="1699504" cy="738664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 dirty="0">
                <a:latin typeface="+mj-lt"/>
              </a:rPr>
              <a:t>Ярославль</a:t>
            </a:r>
            <a:endParaRPr dirty="0">
              <a:latin typeface="+mj-lt"/>
            </a:endParaRPr>
          </a:p>
          <a:p>
            <a:pPr lvl="0">
              <a:defRPr/>
            </a:pPr>
            <a:endParaRPr dirty="0">
              <a:latin typeface="+mj-lt"/>
            </a:endParaRPr>
          </a:p>
        </p:txBody>
      </p:sp>
      <p:sp>
        <p:nvSpPr>
          <p:cNvPr id="173061" name="Shape 173061"/>
          <p:cNvSpPr>
            <a:spLocks noGrp="1" noChangeShapeType="1"/>
          </p:cNvSpPr>
          <p:nvPr/>
        </p:nvSpPr>
        <p:spPr bwMode="auto">
          <a:xfrm>
            <a:off x="250824" y="692943"/>
            <a:ext cx="7943886" cy="91443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 algn="ctr">
              <a:defRPr/>
            </a:pPr>
            <a:r>
              <a:rPr b="1" i="0" u="none" dirty="0">
                <a:latin typeface="+mj-lt"/>
              </a:rPr>
              <a:t> Ярославль</a:t>
            </a:r>
            <a:r>
              <a:rPr dirty="0">
                <a:latin typeface="+mj-lt"/>
              </a:rPr>
              <a:t> — город в </a:t>
            </a: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A0%D0%BE%D1%81%D1%81%D0%B8%D1%8F"/>
              </a:rPr>
              <a:t>России</a:t>
            </a:r>
            <a:r>
              <a:rPr dirty="0">
                <a:latin typeface="+mj-lt"/>
              </a:rPr>
              <a:t>. Исторический центр города, расположенный у слияния рек </a:t>
            </a:r>
            <a:r>
              <a:rPr u="sng" dirty="0">
                <a:solidFill>
                  <a:schemeClr val="hlink"/>
                </a:solidFill>
                <a:latin typeface="+mj-lt"/>
                <a:hlinkClick r:id="rId3" tooltip="http://ru.wikipedia.org/wiki/%D0%92%D0%BE%D0%BB%D0%B3%D0%B0_%28%D1%80%D0%B5%D0%BA%D0%B0%29"/>
              </a:rPr>
              <a:t>Волги</a:t>
            </a:r>
            <a:r>
              <a:rPr dirty="0">
                <a:latin typeface="+mj-lt"/>
              </a:rPr>
              <a:t> и </a:t>
            </a:r>
            <a:r>
              <a:rPr u="sng" dirty="0" err="1">
                <a:solidFill>
                  <a:schemeClr val="hlink"/>
                </a:solidFill>
                <a:latin typeface="+mj-lt"/>
                <a:hlinkClick r:id="rId4" tooltip="http://ru.wikipedia.org/wiki/%D0%9A%D0%BE%D1%82%D0%BE%D1%80%D0%BE%D1%81%D0%BB%D1%8C_%28%D1%80%D0%B5%D0%BA%D0%B0%29"/>
              </a:rPr>
              <a:t>Которосли</a:t>
            </a:r>
            <a:r>
              <a:rPr dirty="0">
                <a:latin typeface="+mj-lt"/>
              </a:rPr>
              <a:t>, является </a:t>
            </a:r>
            <a:r>
              <a:rPr u="sng" dirty="0">
                <a:solidFill>
                  <a:schemeClr val="hlink"/>
                </a:solidFill>
                <a:latin typeface="+mj-lt"/>
                <a:hlinkClick r:id="rId5" tooltip="http://ru.wikipedia.org/wiki/%D0%A1%D0%BF%D0%B8%D1%81%D0%BE%D0%BA_%D0%BE%D0%B1%D1%8A%D0%B5%D0%BA%D1%82%D0%BE%D0%B2_%D0%92%D1%81%D0%B5%D0%BC%D0%B8%D1%80%D0%BD%D0%BE%D0%B3%D0%BE_%D0%BD%D0%B0%D1%81%D0%BB%D0%B5%D0%B4%D0%B8%D1%8F_%D0%AE%D0%9D%D0%95%D0%A1%D0%9A%D0%9E_%D0%B2_%D0%A0%D0%BE%D1%81%D1%81%D0%B8%D0%B8"/>
              </a:rPr>
              <a:t>объектом Всемирного наследия ЮНЕСКО</a:t>
            </a:r>
            <a:r>
              <a:rPr dirty="0">
                <a:latin typeface="+mj-lt"/>
              </a:rPr>
              <a:t>.</a:t>
            </a:r>
          </a:p>
        </p:txBody>
      </p:sp>
      <p:sp>
        <p:nvSpPr>
          <p:cNvPr id="173062" name="Shape 173062"/>
          <p:cNvSpPr>
            <a:spLocks noGrp="1" noChangeShapeType="1"/>
          </p:cNvSpPr>
          <p:nvPr/>
        </p:nvSpPr>
        <p:spPr bwMode="auto">
          <a:xfrm>
            <a:off x="1973838" y="1837301"/>
            <a:ext cx="4172937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Ярославль основан </a:t>
            </a:r>
            <a:r>
              <a:rPr u="sng" dirty="0">
                <a:solidFill>
                  <a:schemeClr val="hlink"/>
                </a:solidFill>
                <a:latin typeface="+mj-lt"/>
                <a:hlinkClick r:id="rId6" tooltip="http://ru.wikipedia.org/wiki/%D0%AF%D1%80%D0%BE%D1%81%D0%BB%D0%B0%D0%B2_%D0%9C%D1%83%D0%B4%D1%80%D1%8B%D0%B9"/>
              </a:rPr>
              <a:t>Ярославом Мудрым</a:t>
            </a:r>
            <a:r>
              <a:rPr dirty="0">
                <a:latin typeface="+mj-lt"/>
              </a:rPr>
              <a:t> </a:t>
            </a:r>
          </a:p>
        </p:txBody>
      </p:sp>
      <p:sp>
        <p:nvSpPr>
          <p:cNvPr id="173063" name="Shape 173063"/>
          <p:cNvSpPr>
            <a:spLocks noGrp="1" noChangeShapeType="1"/>
          </p:cNvSpPr>
          <p:nvPr/>
        </p:nvSpPr>
        <p:spPr bwMode="auto">
          <a:xfrm>
            <a:off x="250824" y="5085873"/>
            <a:ext cx="8569360" cy="146307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 algn="ctr">
              <a:defRPr/>
            </a:pPr>
            <a:r>
              <a:rPr dirty="0">
                <a:latin typeface="+mj-lt"/>
              </a:rPr>
              <a:t>С Ярославлем связаны имена следующих известных людей: основателя первого театра в России </a:t>
            </a:r>
            <a:r>
              <a:rPr u="sng" dirty="0">
                <a:solidFill>
                  <a:schemeClr val="hlink"/>
                </a:solidFill>
                <a:latin typeface="+mj-lt"/>
                <a:hlinkClick r:id="rId7" tooltip="http://ru.wikipedia.org/wiki/%D0%92%D0%BE%D0%BB%D0%BA%D0%BE%D0%B2,_%D0%A4%D1%91%D0%B4%D0%BE%D1%80_%D0%93%D1%80%D0%B8%D0%B3%D0%BE%D1%80%D1%8C%D0%B5%D0%B2%D0%B8%D1%87"/>
              </a:rPr>
              <a:t>Фёдора Волкова</a:t>
            </a:r>
            <a:r>
              <a:rPr dirty="0">
                <a:latin typeface="+mj-lt"/>
              </a:rPr>
              <a:t>; русских поэтов </a:t>
            </a:r>
            <a:r>
              <a:rPr u="sng" dirty="0">
                <a:solidFill>
                  <a:schemeClr val="hlink"/>
                </a:solidFill>
                <a:latin typeface="+mj-lt"/>
                <a:hlinkClick r:id="rId8" tooltip="http://ru.wikipedia.org/wiki/%D0%9D%D0%B5%D0%BA%D1%80%D0%B0%D1%81%D0%BE%D0%B2,_%D0%9D%D0%B8%D0%BA%D0%BE%D0%BB%D0%B0%D0%B9_%D0%90%D0%BB%D0%B5%D0%BA%D1%81%D0%B5%D0%B5%D0%B2%D0%B8%D1%87"/>
              </a:rPr>
              <a:t>Николая Некрасова</a:t>
            </a:r>
            <a:r>
              <a:rPr dirty="0">
                <a:latin typeface="+mj-lt"/>
              </a:rPr>
              <a:t>, основоположника русской научной педагогики </a:t>
            </a:r>
            <a:r>
              <a:rPr u="sng" dirty="0">
                <a:solidFill>
                  <a:schemeClr val="hlink"/>
                </a:solidFill>
                <a:latin typeface="+mj-lt"/>
                <a:hlinkClick r:id="rId9" tooltip="http://ru.wikipedia.org/wiki/%D0%A3%D1%88%D0%B8%D0%BD%D1%81%D0%BA%D0%B8%D0%B9,_%D0%9A%D0%BE%D0%BD%D1%81%D1%82%D0%B0%D0%BD%D1%82%D0%B8%D0%BD_%D0%94%D0%BC%D0%B8%D1%82%D1%80%D0%B8%D0%B5%D0%B2%D0%B8%D1%87"/>
              </a:rPr>
              <a:t>Константина Ушинского</a:t>
            </a:r>
            <a:r>
              <a:rPr dirty="0">
                <a:latin typeface="+mj-lt"/>
              </a:rPr>
              <a:t>, первой в мире женщины-космонавта </a:t>
            </a:r>
            <a:r>
              <a:rPr u="sng" dirty="0">
                <a:solidFill>
                  <a:schemeClr val="hlink"/>
                </a:solidFill>
                <a:latin typeface="+mj-lt"/>
                <a:hlinkClick r:id="rId10" tooltip="http://ru.wikipedia.org/wiki/%D0%A2%D0%B5%D1%80%D0%B5%D1%88%D0%BA%D0%BE%D0%B2%D0%B0,_%D0%92%D0%B0%D0%BB%D0%B5%D0%BD%D1%82%D0%B8%D0%BD%D0%B0_%D0%92%D0%BB%D0%B0%D0%B4%D0%B8%D0%BC%D0%B8%D1%80%D0%BE%D0%B2%D0%BD%D0%B0"/>
              </a:rPr>
              <a:t>Валентины Терешковой</a:t>
            </a:r>
            <a:r>
              <a:rPr dirty="0">
                <a:latin typeface="+mj-lt"/>
              </a:rPr>
              <a:t>.</a:t>
            </a:r>
            <a:endParaRPr lang="en-US" dirty="0">
              <a:latin typeface="+mj-lt"/>
            </a:endParaRPr>
          </a:p>
          <a:p>
            <a:pPr lvl="0" algn="ctr">
              <a:defRPr/>
            </a:pPr>
            <a:endParaRPr dirty="0">
              <a:latin typeface="+mj-lt"/>
            </a:endParaRPr>
          </a:p>
        </p:txBody>
      </p:sp>
      <p:pic>
        <p:nvPicPr>
          <p:cNvPr id="173065" name="Image 173065">
            <a:hlinkClick r:id="rId11"/>
          </p:cNvPr>
          <p:cNvPicPr>
            <a:picLocks noGrp="1" noChangeAspect="1"/>
          </p:cNvPicPr>
          <p:nvPr/>
        </p:nvPicPr>
        <p:blipFill>
          <a:blip r:embed="rId12"/>
          <a:stretch/>
        </p:blipFill>
        <p:spPr bwMode="auto">
          <a:xfrm>
            <a:off x="6516687" y="1484312"/>
            <a:ext cx="1905000" cy="3457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32656"/>
            <a:ext cx="887335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4085" name="Image 174085" descr="Файл:Yarspas.jp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395287" y="260350"/>
            <a:ext cx="3771900" cy="5715000"/>
          </a:xfrm>
          <a:prstGeom prst="rect">
            <a:avLst/>
          </a:prstGeom>
          <a:noFill/>
        </p:spPr>
      </p:pic>
      <p:pic>
        <p:nvPicPr>
          <p:cNvPr id="174087" name="Image 174087" descr="Файл:Яр1612.JP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4675187" y="260350"/>
            <a:ext cx="4267200" cy="5689600"/>
          </a:xfrm>
          <a:prstGeom prst="rect">
            <a:avLst/>
          </a:prstGeom>
          <a:noFill/>
        </p:spPr>
      </p:pic>
      <p:sp>
        <p:nvSpPr>
          <p:cNvPr id="174088" name="Shape 174088"/>
          <p:cNvSpPr>
            <a:spLocks noGrp="1" noChangeShapeType="1"/>
          </p:cNvSpPr>
          <p:nvPr/>
        </p:nvSpPr>
        <p:spPr bwMode="auto">
          <a:xfrm>
            <a:off x="4991099" y="6196487"/>
            <a:ext cx="3548644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/>
              <a:t>Часовня Казанской Богоматери </a:t>
            </a:r>
          </a:p>
        </p:txBody>
      </p:sp>
      <p:sp>
        <p:nvSpPr>
          <p:cNvPr id="174089" name="Shape 174089"/>
          <p:cNvSpPr>
            <a:spLocks noGrp="1" noChangeShapeType="1"/>
          </p:cNvSpPr>
          <p:nvPr/>
        </p:nvSpPr>
        <p:spPr bwMode="auto">
          <a:xfrm>
            <a:off x="290511" y="6028371"/>
            <a:ext cx="3633822" cy="6401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/>
              <a:t>Спасо-Преображенский собор Спасского монастыря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110" name="Shape 175110"/>
          <p:cNvSpPr>
            <a:spLocks noGrp="1" noChangeShapeType="1"/>
          </p:cNvSpPr>
          <p:nvPr/>
        </p:nvSpPr>
        <p:spPr bwMode="auto">
          <a:xfrm>
            <a:off x="2051049" y="6164557"/>
            <a:ext cx="5089855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Свято-Введенский Толгский женский монастырь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6768752" cy="565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134" name="Shape 176134"/>
          <p:cNvSpPr>
            <a:spLocks noGrp="1" noChangeShapeType="1"/>
          </p:cNvSpPr>
          <p:nvPr/>
        </p:nvSpPr>
        <p:spPr bwMode="auto">
          <a:xfrm>
            <a:off x="684211" y="5950425"/>
            <a:ext cx="3240122" cy="36579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9F%D0%B0%D0%BC%D1%8F%D1%82%D0%BD%D0%B8%D0%BA_%D0%9D._%D0%90._%D0%9D%D0%B5%D0%BA%D1%80%D0%B0%D1%81%D0%BE%D0%B2%D1%83_%28%D0%AF%D1%80%D0%BE%D1%81%D0%BB%D0%B0%D0%B2%D0%BB%D1%8C%29"/>
              </a:rPr>
              <a:t>Памятник Н. А. Некрасову</a:t>
            </a:r>
            <a:r>
              <a:rPr dirty="0">
                <a:latin typeface="+mj-lt"/>
              </a:rPr>
              <a:t> </a:t>
            </a:r>
          </a:p>
        </p:txBody>
      </p:sp>
      <p:pic>
        <p:nvPicPr>
          <p:cNvPr id="176136" name="Image 176136" descr="Изображение:Терешкова, Валентина Владимировна.jpg">
            <a:hlinkClick r:id="rId3"/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5571085" y="260350"/>
            <a:ext cx="3010939" cy="4248770"/>
          </a:xfrm>
          <a:prstGeom prst="rect">
            <a:avLst/>
          </a:prstGeom>
          <a:noFill/>
        </p:spPr>
      </p:pic>
      <p:sp>
        <p:nvSpPr>
          <p:cNvPr id="176137" name="Shape 176137"/>
          <p:cNvSpPr>
            <a:spLocks noGrp="1" noChangeShapeType="1"/>
          </p:cNvSpPr>
          <p:nvPr/>
        </p:nvSpPr>
        <p:spPr bwMode="auto">
          <a:xfrm>
            <a:off x="5435599" y="4942998"/>
            <a:ext cx="3309972" cy="146307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/>
              <a:t> </a:t>
            </a:r>
            <a:r>
              <a:rPr dirty="0">
                <a:latin typeface="+mj-lt"/>
              </a:rPr>
              <a:t>Валентина Владимировна Терешкова — </a:t>
            </a:r>
            <a:r>
              <a:rPr u="sng" dirty="0">
                <a:solidFill>
                  <a:schemeClr val="hlink"/>
                </a:solidFill>
                <a:latin typeface="+mj-lt"/>
                <a:hlinkClick r:id="rId5" tooltip="http://ru.wikipedia.org/wiki/%D0%A1%D0%BE%D1%8E%D0%B7_%D0%A1%D0%BE%D0%B2%D0%B5%D1%82%D1%81%D0%BA%D0%B8%D1%85_%D0%A1%D0%BE%D1%86%D0%B8%D0%B0%D0%BB%D0%B8%D1%81%D1%82%D0%B8%D1%87%D0%B5%D1%81%D0%BA%D0%B8%D1%85_%D0%A0%D0%B5%D1%81%D0%BF%D1%83%D0%B1%D0%BB%D0%B8%D0%BA"/>
              </a:rPr>
              <a:t>советский</a:t>
            </a:r>
            <a:r>
              <a:rPr dirty="0">
                <a:latin typeface="+mj-lt"/>
              </a:rPr>
              <a:t> </a:t>
            </a:r>
            <a:r>
              <a:rPr u="sng" dirty="0">
                <a:solidFill>
                  <a:schemeClr val="hlink"/>
                </a:solidFill>
                <a:latin typeface="+mj-lt"/>
                <a:hlinkClick r:id="rId6" tooltip="http://ru.wikipedia.org/wiki/%D0%9A%D0%BE%D1%81%D0%BC%D0%BE%D0%BD%D0%B0%D0%B2%D1%82"/>
              </a:rPr>
              <a:t>космонавт</a:t>
            </a:r>
            <a:r>
              <a:rPr dirty="0">
                <a:latin typeface="+mj-lt"/>
              </a:rPr>
              <a:t>, первая женщина-космонавт Земли, </a:t>
            </a:r>
            <a:r>
              <a:rPr u="sng" dirty="0">
                <a:solidFill>
                  <a:schemeClr val="hlink"/>
                </a:solidFill>
                <a:latin typeface="+mj-lt"/>
                <a:hlinkClick r:id="rId7" tooltip="http://ru.wikipedia.org/wiki/%D0%93%D0%B5%D1%80%D0%BE%D0%B9_%D0%A1%D0%BE%D0%B2%D0%B5%D1%82%D1%81%D0%BA%D0%BE%D0%B3%D0%BE_%D0%A1%D0%BE%D1%8E%D0%B7%D0%B0"/>
              </a:rPr>
              <a:t>Герой Советского Союза</a:t>
            </a:r>
            <a:r>
              <a:rPr dirty="0">
                <a:latin typeface="+mj-lt"/>
              </a:rPr>
              <a:t>. </a:t>
            </a:r>
          </a:p>
        </p:txBody>
      </p:sp>
      <p:pic>
        <p:nvPicPr>
          <p:cNvPr id="15362" name="Picture 2" descr="https://photos.wikimapia.org/p/00/04/23/11/34_ful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5840"/>
            <a:ext cx="340837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852" name="Shape 78852"/>
          <p:cNvSpPr>
            <a:spLocks noGrp="1" noChangeShapeType="1"/>
          </p:cNvSpPr>
          <p:nvPr/>
        </p:nvSpPr>
        <p:spPr bwMode="auto">
          <a:xfrm>
            <a:off x="3276599" y="476249"/>
            <a:ext cx="1641309" cy="45723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/>
              <a:t>Кострома </a:t>
            </a:r>
            <a:endParaRPr/>
          </a:p>
        </p:txBody>
      </p:sp>
      <p:pic>
        <p:nvPicPr>
          <p:cNvPr id="78854" name="Image 78854" descr="Файл:Coat of Arms of Kostroma.pn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555875" y="1989137"/>
            <a:ext cx="3468687" cy="4249737"/>
          </a:xfrm>
          <a:prstGeom prst="rect">
            <a:avLst/>
          </a:prstGeom>
          <a:noFill/>
        </p:spPr>
      </p:pic>
      <p:sp>
        <p:nvSpPr>
          <p:cNvPr id="78855" name="Shape 78855"/>
          <p:cNvSpPr>
            <a:spLocks noGrp="1" noChangeShapeType="1"/>
          </p:cNvSpPr>
          <p:nvPr/>
        </p:nvSpPr>
        <p:spPr bwMode="auto">
          <a:xfrm>
            <a:off x="3924299" y="1413351"/>
            <a:ext cx="72051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Герб</a:t>
            </a:r>
            <a:r>
              <a:rPr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180" name="Shape 178180"/>
          <p:cNvSpPr>
            <a:spLocks noGrp="1" noChangeShapeType="1"/>
          </p:cNvSpPr>
          <p:nvPr/>
        </p:nvSpPr>
        <p:spPr bwMode="auto">
          <a:xfrm>
            <a:off x="3152774" y="113285"/>
            <a:ext cx="1537600" cy="738664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400" b="1" i="0" u="none" dirty="0">
                <a:latin typeface="+mj-lt"/>
              </a:rPr>
              <a:t>Кострома</a:t>
            </a:r>
            <a:endParaRPr dirty="0">
              <a:latin typeface="+mj-lt"/>
            </a:endParaRPr>
          </a:p>
          <a:p>
            <a:pPr lvl="0">
              <a:defRPr/>
            </a:pPr>
            <a:endParaRPr dirty="0"/>
          </a:p>
        </p:txBody>
      </p:sp>
      <p:sp>
        <p:nvSpPr>
          <p:cNvPr id="178181" name="Shape 178181"/>
          <p:cNvSpPr>
            <a:spLocks noGrp="1" noChangeShapeType="1"/>
          </p:cNvSpPr>
          <p:nvPr/>
        </p:nvSpPr>
        <p:spPr bwMode="auto">
          <a:xfrm>
            <a:off x="2205036" y="602512"/>
            <a:ext cx="3065263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 dirty="0">
                <a:latin typeface="+mj-lt"/>
              </a:rPr>
              <a:t>Кострома́</a:t>
            </a:r>
            <a:r>
              <a:rPr dirty="0">
                <a:latin typeface="+mj-lt"/>
              </a:rPr>
              <a:t> — </a:t>
            </a: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93%D0%BE%D1%80%D0%BE%D0%B4"/>
              </a:rPr>
              <a:t>город</a:t>
            </a:r>
            <a:r>
              <a:rPr dirty="0">
                <a:latin typeface="+mj-lt"/>
              </a:rPr>
              <a:t> в </a:t>
            </a:r>
            <a:r>
              <a:rPr u="sng" dirty="0">
                <a:solidFill>
                  <a:schemeClr val="hlink"/>
                </a:solidFill>
                <a:latin typeface="+mj-lt"/>
                <a:hlinkClick r:id="rId3" tooltip="http://ru.wikipedia.org/wiki/%D0%A0%D0%BE%D1%81%D1%81%D0%B8%D1%8F"/>
              </a:rPr>
              <a:t>России</a:t>
            </a:r>
            <a:r>
              <a:rPr dirty="0">
                <a:latin typeface="+mj-lt"/>
              </a:rPr>
              <a:t> </a:t>
            </a:r>
          </a:p>
        </p:txBody>
      </p:sp>
      <p:sp>
        <p:nvSpPr>
          <p:cNvPr id="178182" name="Shape 178182"/>
          <p:cNvSpPr>
            <a:spLocks noGrp="1" noChangeShapeType="1"/>
          </p:cNvSpPr>
          <p:nvPr/>
        </p:nvSpPr>
        <p:spPr bwMode="auto">
          <a:xfrm>
            <a:off x="395286" y="981709"/>
            <a:ext cx="8497922" cy="64011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Кострома расположена на Костромской низменности, на обоих берегах </a:t>
            </a:r>
            <a:r>
              <a:rPr u="sng" dirty="0">
                <a:solidFill>
                  <a:schemeClr val="hlink"/>
                </a:solidFill>
                <a:latin typeface="+mj-lt"/>
                <a:hlinkClick r:id="rId4" tooltip="http://ru.wikipedia.org/wiki/%D0%92%D0%BE%D0%BB%D0%B3%D0%B0_%28%D1%80%D0%B5%D0%BA%D0%B0%29"/>
              </a:rPr>
              <a:t>Волги</a:t>
            </a:r>
            <a:r>
              <a:rPr dirty="0">
                <a:latin typeface="+mj-lt"/>
              </a:rPr>
              <a:t> и старого устья </a:t>
            </a:r>
            <a:r>
              <a:rPr u="sng" dirty="0">
                <a:solidFill>
                  <a:schemeClr val="hlink"/>
                </a:solidFill>
                <a:latin typeface="+mj-lt"/>
                <a:hlinkClick r:id="rId5" tooltip="http://ru.wikipedia.org/wiki/%D0%9A%D0%BE%D1%81%D1%82%D1%80%D0%BE%D0%BC%D0%B0_%28%D1%80%D0%B5%D0%BA%D0%B0%29"/>
              </a:rPr>
              <a:t>реки Костромы</a:t>
            </a:r>
            <a:r>
              <a:rPr dirty="0">
                <a:latin typeface="+mj-lt"/>
              </a:rPr>
              <a:t>. </a:t>
            </a:r>
            <a:r>
              <a:rPr lang="ru-RU" dirty="0">
                <a:latin typeface="+mj-lt"/>
              </a:rPr>
              <a:t>По преданию, город был основан в  1152 </a:t>
            </a:r>
            <a:r>
              <a:rPr lang="ru-RU" dirty="0" smtClean="0">
                <a:latin typeface="+mj-lt"/>
              </a:rPr>
              <a:t>году</a:t>
            </a:r>
            <a:r>
              <a:rPr lang="ru-RU" dirty="0" smtClean="0"/>
              <a:t>.</a:t>
            </a:r>
            <a:endParaRPr dirty="0">
              <a:latin typeface="+mj-lt"/>
            </a:endParaRPr>
          </a:p>
        </p:txBody>
      </p:sp>
      <p:pic>
        <p:nvPicPr>
          <p:cNvPr id="178187" name="Image 178187" descr="Картинка 147 из 9007">
            <a:hlinkClick r:id="rId6"/>
          </p:cNvPr>
          <p:cNvPicPr>
            <a:picLocks noGrp="1" noChangeAspect="1"/>
          </p:cNvPicPr>
          <p:nvPr/>
        </p:nvPicPr>
        <p:blipFill>
          <a:blip r:embed="rId7"/>
          <a:stretch/>
        </p:blipFill>
        <p:spPr bwMode="auto">
          <a:xfrm>
            <a:off x="5925988" y="3573016"/>
            <a:ext cx="2956883" cy="2657872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41021"/>
            <a:ext cx="5525255" cy="387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10"/>
            <a:ext cx="6840760" cy="682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3301" name="Shape 183301"/>
          <p:cNvSpPr>
            <a:spLocks noGrp="1" noChangeShapeType="1"/>
          </p:cNvSpPr>
          <p:nvPr/>
        </p:nvSpPr>
        <p:spPr bwMode="auto">
          <a:xfrm>
            <a:off x="1828800" y="6025037"/>
            <a:ext cx="9144036" cy="365795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u="sng">
                <a:solidFill>
                  <a:schemeClr val="hlink"/>
                </a:solidFill>
                <a:hlinkClick r:id="rId2" tooltip="http://ru.wikipedia.org/wiki/%D0%9F%D0%BE%D0%B6%D0%B0%D1%80%D0%BD%D0%B0%D1%8F_%D0%BA%D0%B0%D0%BB%D0%B0%D0%BD%D1%87%D0%B0_%D0%B2_%D0%9A%D0%BE%D1%81%D1%82%D1%80%D0%BE%D0%BC%D0%B5"/>
              </a:rPr>
              <a:t>Пожарная каланча на Сусанинской площади</a:t>
            </a:r>
            <a:r>
              <a:rPr/>
              <a:t> </a:t>
            </a:r>
          </a:p>
        </p:txBody>
      </p:sp>
      <p:pic>
        <p:nvPicPr>
          <p:cNvPr id="17410" name="Picture 2" descr="https://media.kupo.la/thumbor/unsafe/preset/orig/images/2020/6/5/1591308794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83036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206" name="Shape 179206"/>
          <p:cNvSpPr>
            <a:spLocks noGrp="1" noChangeShapeType="1"/>
          </p:cNvSpPr>
          <p:nvPr/>
        </p:nvSpPr>
        <p:spPr bwMode="auto">
          <a:xfrm>
            <a:off x="2627784" y="6031971"/>
            <a:ext cx="3323346" cy="369332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Церковь Воскресения на </a:t>
            </a:r>
            <a:r>
              <a:rPr dirty="0" err="1">
                <a:latin typeface="+mj-lt"/>
              </a:rPr>
              <a:t>Дебре</a:t>
            </a:r>
            <a:r>
              <a:rPr dirty="0">
                <a:latin typeface="+mj-lt"/>
              </a:rPr>
              <a:t> </a:t>
            </a:r>
          </a:p>
        </p:txBody>
      </p:sp>
      <p:pic>
        <p:nvPicPr>
          <p:cNvPr id="18436" name="Picture 4" descr="http://static.tildacdn.com/tild6530-6462-4638-b430-373236636135/_-_mon_amo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7128792" cy="565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254" name="Shape 181254"/>
          <p:cNvSpPr>
            <a:spLocks noGrp="1" noChangeShapeType="1"/>
          </p:cNvSpPr>
          <p:nvPr/>
        </p:nvSpPr>
        <p:spPr bwMode="auto">
          <a:xfrm>
            <a:off x="5446144" y="260648"/>
            <a:ext cx="3201829" cy="36579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b="1" i="0" u="none" dirty="0"/>
              <a:t>Торговые ряды Костромы</a:t>
            </a:r>
            <a:r>
              <a:rPr dirty="0"/>
              <a:t> </a:t>
            </a:r>
          </a:p>
        </p:txBody>
      </p:sp>
      <p:sp>
        <p:nvSpPr>
          <p:cNvPr id="181257" name="Shape 181257"/>
          <p:cNvSpPr>
            <a:spLocks noGrp="1" noChangeShapeType="1"/>
          </p:cNvSpPr>
          <p:nvPr/>
        </p:nvSpPr>
        <p:spPr bwMode="auto">
          <a:xfrm>
            <a:off x="17333" y="4077072"/>
            <a:ext cx="3643515" cy="64011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 dirty="0"/>
              <a:t>Ипатьев Троицкий монастырь </a:t>
            </a:r>
            <a:endParaRPr dirty="0"/>
          </a:p>
          <a:p>
            <a:pPr lvl="0">
              <a:defRPr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8" y="116632"/>
            <a:ext cx="4113192" cy="2971782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384" y="3131870"/>
            <a:ext cx="5258352" cy="366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89461" name="Таблица 1894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248494"/>
              </p:ext>
            </p:extLst>
          </p:nvPr>
        </p:nvGraphicFramePr>
        <p:xfrm>
          <a:off x="1932959" y="6039415"/>
          <a:ext cx="7219950" cy="852805"/>
        </p:xfrm>
        <a:graphic>
          <a:graphicData uri="http://schemas.openxmlformats.org/drawingml/2006/table">
            <a:tbl>
              <a:tblPr/>
              <a:tblGrid>
                <a:gridCol w="7219950"/>
              </a:tblGrid>
              <a:tr h="334963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sz="1600" b="1" i="0" u="none" dirty="0" err="1">
                          <a:solidFill>
                            <a:srgbClr val="144E7B"/>
                          </a:solidFill>
                          <a:ea typeface="Arial"/>
                        </a:rPr>
                        <a:t>Богоявленский</a:t>
                      </a:r>
                      <a:r>
                        <a:rPr sz="1600" b="1" i="0" u="none" dirty="0">
                          <a:solidFill>
                            <a:srgbClr val="144E7B"/>
                          </a:solidFill>
                          <a:ea typeface="Arial"/>
                        </a:rPr>
                        <a:t> </a:t>
                      </a:r>
                      <a:r>
                        <a:rPr sz="1600" b="1" i="0" u="none" dirty="0" err="1">
                          <a:solidFill>
                            <a:srgbClr val="144E7B"/>
                          </a:solidFill>
                          <a:ea typeface="Arial"/>
                        </a:rPr>
                        <a:t>Анастасиин</a:t>
                      </a:r>
                      <a:r>
                        <a:rPr sz="1600" b="1" i="0" u="none" dirty="0">
                          <a:solidFill>
                            <a:srgbClr val="144E7B"/>
                          </a:solidFill>
                          <a:ea typeface="Arial"/>
                        </a:rPr>
                        <a:t> </a:t>
                      </a:r>
                      <a:r>
                        <a:rPr sz="1600" b="1" i="0" u="none" dirty="0" err="1">
                          <a:solidFill>
                            <a:srgbClr val="144E7B"/>
                          </a:solidFill>
                          <a:ea typeface="Arial"/>
                        </a:rPr>
                        <a:t>женский</a:t>
                      </a:r>
                      <a:r>
                        <a:rPr sz="1600" b="1" i="0" u="none" dirty="0">
                          <a:solidFill>
                            <a:srgbClr val="144E7B"/>
                          </a:solidFill>
                          <a:ea typeface="Arial"/>
                        </a:rPr>
                        <a:t> </a:t>
                      </a:r>
                      <a:r>
                        <a:rPr sz="1600" b="1" i="0" u="none" dirty="0" err="1">
                          <a:solidFill>
                            <a:srgbClr val="144E7B"/>
                          </a:solidFill>
                          <a:ea typeface="Arial"/>
                        </a:rPr>
                        <a:t>монастырь</a:t>
                      </a:r>
                      <a:r>
                        <a:rPr sz="1200" b="1" i="0" u="none" dirty="0">
                          <a:solidFill>
                            <a:srgbClr val="144E7B"/>
                          </a:solidFill>
                          <a:ea typeface="Arial"/>
                        </a:rPr>
                        <a:t> </a:t>
                      </a:r>
                      <a:endParaRPr dirty="0"/>
                    </a:p>
                  </a:txBody>
                  <a:tcPr anchor="ctr">
                    <a:lnL w="9524" algn="ctr">
                      <a:noFill/>
                    </a:lnL>
                    <a:lnR w="9524" algn="ctr">
                      <a:noFill/>
                    </a:lnR>
                    <a:lnT w="9524" algn="ctr">
                      <a:noFill/>
                    </a:lnT>
                    <a:lnB w="12700" algn="ctr">
                      <a:noFill/>
                    </a:lnB>
                    <a:solidFill>
                      <a:srgbClr val="BBE0E3">
                        <a:alpha val="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dirty="0"/>
                    </a:p>
                  </a:txBody>
                  <a:tcPr anchor="ctr">
                    <a:lnL w="9524" algn="ctr">
                      <a:noFill/>
                    </a:lnL>
                    <a:lnR w="9524" algn="ctr">
                      <a:noFill/>
                    </a:lnR>
                    <a:lnT w="12700" algn="ctr">
                      <a:noFill/>
                    </a:lnT>
                    <a:lnB w="9524" algn="ctr">
                      <a:noFill/>
                    </a:lnB>
                    <a:solidFill>
                      <a:srgbClr val="BBE0E3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482" name="Picture 2" descr="https://volgaclub.com/upload/iblock/66d/hxomj0t987rgf3yu7b7jlt5meqlzln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990"/>
            <a:ext cx="8712968" cy="57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0469" name="Image 190469" descr="Музей деревянного зодчества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323850" y="115887"/>
            <a:ext cx="4051300" cy="5400675"/>
          </a:xfrm>
          <a:prstGeom prst="rect">
            <a:avLst/>
          </a:prstGeom>
          <a:noFill/>
        </p:spPr>
      </p:pic>
      <p:sp>
        <p:nvSpPr>
          <p:cNvPr id="190470" name="Shape 190470"/>
          <p:cNvSpPr>
            <a:spLocks noGrp="1" noChangeShapeType="1"/>
          </p:cNvSpPr>
          <p:nvPr/>
        </p:nvSpPr>
        <p:spPr bwMode="auto">
          <a:xfrm>
            <a:off x="539749" y="5734525"/>
            <a:ext cx="3637378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Музей деревянного зодчества</a:t>
            </a:r>
            <a:r>
              <a:rPr/>
              <a:t> </a:t>
            </a:r>
          </a:p>
        </p:txBody>
      </p:sp>
      <p:pic>
        <p:nvPicPr>
          <p:cNvPr id="190474" name="Image 190474" descr="Памятник Ивану Сусанину"/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5256212" y="188912"/>
            <a:ext cx="3671887" cy="4895850"/>
          </a:xfrm>
          <a:prstGeom prst="rect">
            <a:avLst/>
          </a:prstGeom>
          <a:noFill/>
        </p:spPr>
      </p:pic>
      <p:graphicFrame>
        <p:nvGraphicFramePr>
          <p:cNvPr id="190488" name="Таблица 190487"/>
          <p:cNvGraphicFramePr>
            <a:graphicFrameLocks noGrp="1"/>
          </p:cNvGraphicFramePr>
          <p:nvPr/>
        </p:nvGraphicFramePr>
        <p:xfrm>
          <a:off x="5357813" y="5281613"/>
          <a:ext cx="3606800" cy="852805"/>
        </p:xfrm>
        <a:graphic>
          <a:graphicData uri="http://schemas.openxmlformats.org/drawingml/2006/table">
            <a:tbl>
              <a:tblPr/>
              <a:tblGrid>
                <a:gridCol w="3606800"/>
              </a:tblGrid>
              <a:tr h="334963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sz="1600" b="1" i="0" u="none">
                          <a:solidFill>
                            <a:srgbClr val="144E7B"/>
                          </a:solidFill>
                          <a:ea typeface="Arial"/>
                        </a:rPr>
                        <a:t>Памятник Ивану Сусанину</a:t>
                      </a:r>
                      <a:endParaRPr/>
                    </a:p>
                  </a:txBody>
                  <a:tcPr anchor="ctr">
                    <a:lnL w="9524" algn="ctr">
                      <a:noFill/>
                    </a:lnL>
                    <a:lnR w="9524" algn="ctr">
                      <a:noFill/>
                    </a:lnR>
                    <a:lnT w="9524" algn="ctr">
                      <a:noFill/>
                    </a:lnT>
                    <a:lnB w="12700" algn="ctr">
                      <a:noFill/>
                    </a:lnB>
                    <a:solidFill>
                      <a:srgbClr val="BBE0E3">
                        <a:alpha val="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/>
                    </a:p>
                  </a:txBody>
                  <a:tcPr anchor="ctr">
                    <a:lnL w="9524" algn="ctr">
                      <a:noFill/>
                    </a:lnL>
                    <a:lnR w="9524" algn="ctr">
                      <a:noFill/>
                    </a:lnR>
                    <a:lnT w="12700" algn="ctr">
                      <a:noFill/>
                    </a:lnT>
                    <a:lnB w="9524" algn="ctr">
                      <a:noFill/>
                    </a:lnB>
                    <a:solidFill>
                      <a:srgbClr val="BBE0E3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69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8490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Золотое кольцо России – это </a:t>
            </a:r>
            <a:r>
              <a:rPr lang="ru-RU" sz="1400" dirty="0"/>
              <a:t>_____________________________________________________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Первый город Золотого кольца - </a:t>
            </a:r>
            <a:r>
              <a:rPr lang="ru-RU" sz="1400" dirty="0"/>
              <a:t>_____________________________________________________ </a:t>
            </a:r>
            <a:endParaRPr lang="ru-RU" sz="1400" dirty="0" smtClean="0"/>
          </a:p>
          <a:p>
            <a:r>
              <a:rPr lang="ru-RU" sz="1400" dirty="0" smtClean="0">
                <a:latin typeface="+mj-lt"/>
              </a:rPr>
              <a:t>Сергиев </a:t>
            </a:r>
            <a:r>
              <a:rPr lang="ru-RU" sz="1400" dirty="0">
                <a:latin typeface="+mj-lt"/>
              </a:rPr>
              <a:t>Посад назван в честь </a:t>
            </a:r>
            <a:r>
              <a:rPr lang="ru-RU" sz="1400" dirty="0"/>
              <a:t>_____________________________________________________ </a:t>
            </a:r>
            <a:endParaRPr lang="ru-RU" sz="1400" dirty="0" smtClean="0"/>
          </a:p>
          <a:p>
            <a:r>
              <a:rPr lang="ru-RU" sz="1400" dirty="0" smtClean="0">
                <a:latin typeface="+mj-lt"/>
              </a:rPr>
              <a:t>Самый </a:t>
            </a:r>
            <a:r>
              <a:rPr lang="ru-RU" sz="1400" dirty="0">
                <a:latin typeface="+mj-lt"/>
              </a:rPr>
              <a:t>древний город Золотого кольца - </a:t>
            </a:r>
            <a:r>
              <a:rPr lang="ru-RU" sz="1400" dirty="0"/>
              <a:t>_____________________________________________________ </a:t>
            </a:r>
            <a:r>
              <a:rPr lang="ru-RU" sz="1400" dirty="0" smtClean="0">
                <a:latin typeface="+mj-lt"/>
              </a:rPr>
              <a:t>Самая </a:t>
            </a:r>
            <a:r>
              <a:rPr lang="ru-RU" sz="1400" dirty="0">
                <a:latin typeface="+mj-lt"/>
              </a:rPr>
              <a:t>замечательная часть Ростова </a:t>
            </a:r>
            <a:r>
              <a:rPr lang="ru-RU" sz="1400" dirty="0" smtClean="0">
                <a:latin typeface="+mj-lt"/>
              </a:rPr>
              <a:t>-</a:t>
            </a:r>
            <a:r>
              <a:rPr lang="ru-RU" sz="1400" dirty="0"/>
              <a:t> _____________________________________________________ </a:t>
            </a:r>
            <a:endParaRPr lang="ru-RU" sz="1400" dirty="0" smtClean="0"/>
          </a:p>
          <a:p>
            <a:r>
              <a:rPr lang="ru-RU" sz="1400" dirty="0" smtClean="0">
                <a:latin typeface="+mj-lt"/>
              </a:rPr>
              <a:t>Что </a:t>
            </a:r>
            <a:r>
              <a:rPr lang="ru-RU" sz="1400" dirty="0">
                <a:latin typeface="+mj-lt"/>
              </a:rPr>
              <a:t>такое «финифть»? </a:t>
            </a:r>
            <a:r>
              <a:rPr lang="ru-RU" sz="1400" dirty="0"/>
              <a:t>_____________________________________________________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Чем знаменит город Плёс? </a:t>
            </a:r>
            <a:r>
              <a:rPr lang="ru-RU" sz="1400" dirty="0"/>
              <a:t>_____________________________________________________</a:t>
            </a:r>
            <a:endParaRPr lang="ru-RU" sz="14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Какой </a:t>
            </a:r>
            <a:r>
              <a:rPr lang="ru-RU" sz="1400" dirty="0">
                <a:latin typeface="+mj-lt"/>
              </a:rPr>
              <a:t>город называют «текстильной столицей России»? </a:t>
            </a:r>
            <a:r>
              <a:rPr lang="ru-RU" sz="1400" dirty="0" smtClean="0"/>
              <a:t>__________________________________________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Назови самый крупный город Золотого кольца </a:t>
            </a:r>
            <a:r>
              <a:rPr lang="ru-RU" sz="1400" dirty="0" smtClean="0"/>
              <a:t>_________________________________________________</a:t>
            </a:r>
            <a:endParaRPr lang="ru-RU" sz="14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Какие </a:t>
            </a:r>
            <a:r>
              <a:rPr lang="ru-RU" sz="1400" dirty="0">
                <a:latin typeface="+mj-lt"/>
              </a:rPr>
              <a:t>города стоят на реке Волга? </a:t>
            </a:r>
            <a:r>
              <a:rPr lang="ru-RU" sz="1400" dirty="0"/>
              <a:t>_____________________________________________________</a:t>
            </a:r>
            <a:endParaRPr lang="ru-RU" sz="1400" dirty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Выбери </a:t>
            </a:r>
            <a:r>
              <a:rPr lang="ru-RU" sz="1400" b="1" dirty="0">
                <a:latin typeface="+mj-lt"/>
              </a:rPr>
              <a:t>неверное высказывание</a:t>
            </a:r>
            <a:r>
              <a:rPr lang="ru-RU" sz="1400" b="1" dirty="0" smtClean="0">
                <a:latin typeface="+mj-lt"/>
              </a:rPr>
              <a:t>.</a:t>
            </a:r>
            <a:endParaRPr lang="ru-RU" sz="1400" b="1" dirty="0">
              <a:latin typeface="+mj-lt"/>
            </a:endParaRPr>
          </a:p>
          <a:p>
            <a:r>
              <a:rPr lang="ru-RU" sz="1400" dirty="0">
                <a:latin typeface="+mj-lt"/>
              </a:rPr>
              <a:t>а) Троице-Сергиева лавра – главный монастырь </a:t>
            </a:r>
            <a:r>
              <a:rPr lang="ru-RU" sz="1400" dirty="0" smtClean="0">
                <a:latin typeface="+mj-lt"/>
              </a:rPr>
              <a:t>России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б) Иваново – текстильная столица </a:t>
            </a:r>
            <a:r>
              <a:rPr lang="ru-RU" sz="1400" dirty="0" smtClean="0">
                <a:latin typeface="+mj-lt"/>
              </a:rPr>
              <a:t>России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в) Ярославль называют родиной русского </a:t>
            </a:r>
            <a:r>
              <a:rPr lang="ru-RU" sz="1400" dirty="0" smtClean="0">
                <a:latin typeface="+mj-lt"/>
              </a:rPr>
              <a:t>театра</a:t>
            </a:r>
            <a:endParaRPr lang="ru-RU" sz="1400" dirty="0">
              <a:latin typeface="+mj-lt"/>
            </a:endParaRPr>
          </a:p>
          <a:p>
            <a:r>
              <a:rPr lang="ru-RU" sz="1400" dirty="0">
                <a:latin typeface="+mj-lt"/>
              </a:rPr>
              <a:t>г) Углич знаменит своей финифтью.</a:t>
            </a:r>
          </a:p>
        </p:txBody>
      </p:sp>
    </p:spTree>
    <p:extLst>
      <p:ext uri="{BB962C8B-B14F-4D97-AF65-F5344CB8AC3E}">
        <p14:creationId xmlns:p14="http://schemas.microsoft.com/office/powerpoint/2010/main" val="233410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06" y="260648"/>
            <a:ext cx="568642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" y="4211315"/>
            <a:ext cx="2761164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4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590" name="Shape 67590"/>
          <p:cNvSpPr>
            <a:spLocks noGrp="1" noChangeShapeType="1"/>
          </p:cNvSpPr>
          <p:nvPr/>
        </p:nvSpPr>
        <p:spPr bwMode="auto">
          <a:xfrm>
            <a:off x="4932361" y="1788308"/>
            <a:ext cx="3894172" cy="2862322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В </a:t>
            </a:r>
            <a:r>
              <a:rPr b="1" i="0" u="none" dirty="0">
                <a:latin typeface="+mj-lt"/>
              </a:rPr>
              <a:t>Золотое кольцо</a:t>
            </a:r>
            <a:r>
              <a:rPr dirty="0">
                <a:latin typeface="+mj-lt"/>
              </a:rPr>
              <a:t> входят восемь основных городов — </a:t>
            </a:r>
            <a:r>
              <a:rPr b="1" i="0" u="none" dirty="0">
                <a:latin typeface="+mj-lt"/>
              </a:rPr>
              <a:t>Сергиев Посад, Переславль-Залесский, Ростов Великий, Ярославль, Кострома, Иваново, Суздаль и </a:t>
            </a:r>
            <a:r>
              <a:rPr b="1" i="0" u="none" dirty="0" smtClean="0">
                <a:latin typeface="+mj-lt"/>
              </a:rPr>
              <a:t>Владимир</a:t>
            </a:r>
          </a:p>
          <a:p>
            <a:pPr lvl="0">
              <a:defRPr/>
            </a:pPr>
            <a:endParaRPr lang="ru-RU" b="1" dirty="0">
              <a:latin typeface="+mj-lt"/>
            </a:endParaRPr>
          </a:p>
          <a:p>
            <a:pPr lvl="0">
              <a:defRPr/>
            </a:pPr>
            <a:endParaRPr lang="ru-RU" b="1" i="0" u="none" dirty="0" smtClean="0">
              <a:latin typeface="+mj-lt"/>
            </a:endParaRPr>
          </a:p>
          <a:p>
            <a:pPr lvl="0">
              <a:defRPr/>
            </a:pPr>
            <a:r>
              <a:rPr lang="ru-RU" b="1" dirty="0" smtClean="0">
                <a:latin typeface="+mj-lt"/>
              </a:rPr>
              <a:t>Углич и Плёс- </a:t>
            </a:r>
            <a:r>
              <a:rPr lang="ru-RU" dirty="0" smtClean="0">
                <a:latin typeface="+mj-lt"/>
              </a:rPr>
              <a:t>не входят в традиционный маршрут.</a:t>
            </a:r>
            <a:r>
              <a:rPr b="1" i="0" u="none" dirty="0" smtClean="0">
                <a:latin typeface="+mj-lt"/>
              </a:rPr>
              <a:t> </a:t>
            </a:r>
            <a:endParaRPr dirty="0">
              <a:latin typeface="+mj-lt"/>
            </a:endParaRPr>
          </a:p>
        </p:txBody>
      </p:sp>
      <p:pic>
        <p:nvPicPr>
          <p:cNvPr id="67592" name="Image 67592" descr="Картинка 41 из 8869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50825" y="476250"/>
            <a:ext cx="4310062" cy="5616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388" name="Shape 144388"/>
          <p:cNvSpPr>
            <a:spLocks noGrp="1" noChangeShapeType="1"/>
          </p:cNvSpPr>
          <p:nvPr/>
        </p:nvSpPr>
        <p:spPr bwMode="auto">
          <a:xfrm>
            <a:off x="250824" y="3917122"/>
            <a:ext cx="8564598" cy="2308324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solidFill>
                  <a:schemeClr val="tx1"/>
                </a:solidFill>
                <a:latin typeface="+mj-lt"/>
              </a:rPr>
              <a:t>Около </a:t>
            </a:r>
            <a:r>
              <a:rPr dirty="0" smtClean="0">
                <a:solidFill>
                  <a:schemeClr val="tx1"/>
                </a:solidFill>
                <a:latin typeface="+mj-lt"/>
              </a:rPr>
              <a:t>50 </a:t>
            </a:r>
            <a:r>
              <a:rPr dirty="0">
                <a:solidFill>
                  <a:schemeClr val="tx1"/>
                </a:solidFill>
                <a:latin typeface="+mj-lt"/>
              </a:rPr>
              <a:t>лет назад несколько древних городов </a:t>
            </a:r>
            <a:r>
              <a:rPr i="0" dirty="0" smtClean="0">
                <a:solidFill>
                  <a:schemeClr val="tx1"/>
                </a:solidFill>
                <a:latin typeface="+mj-lt"/>
              </a:rPr>
              <a:t>России</a:t>
            </a:r>
            <a:r>
              <a:rPr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dirty="0">
                <a:solidFill>
                  <a:schemeClr val="tx1"/>
                </a:solidFill>
                <a:latin typeface="+mj-lt"/>
              </a:rPr>
              <a:t>к </a:t>
            </a:r>
            <a:r>
              <a:rPr i="0" dirty="0">
                <a:solidFill>
                  <a:schemeClr val="tx1"/>
                </a:solidFill>
                <a:latin typeface="+mj-lt"/>
              </a:rPr>
              <a:t>северо-востоку</a:t>
            </a:r>
            <a:r>
              <a:rPr dirty="0">
                <a:solidFill>
                  <a:schemeClr val="tx1"/>
                </a:solidFill>
                <a:latin typeface="+mj-lt"/>
              </a:rPr>
              <a:t> от </a:t>
            </a:r>
            <a:r>
              <a:rPr i="0" dirty="0">
                <a:solidFill>
                  <a:schemeClr val="tx1"/>
                </a:solidFill>
                <a:latin typeface="+mj-lt"/>
              </a:rPr>
              <a:t>Москвы</a:t>
            </a:r>
            <a:r>
              <a:rPr dirty="0">
                <a:solidFill>
                  <a:schemeClr val="tx1"/>
                </a:solidFill>
                <a:latin typeface="+mj-lt"/>
              </a:rPr>
              <a:t> были объединены в туристический маршрут, получивший название </a:t>
            </a:r>
            <a:r>
              <a:rPr dirty="0">
                <a:solidFill>
                  <a:srgbClr val="FF0000"/>
                </a:solidFill>
                <a:latin typeface="+mj-lt"/>
              </a:rPr>
              <a:t>"</a:t>
            </a:r>
            <a:r>
              <a:rPr i="0" dirty="0">
                <a:solidFill>
                  <a:srgbClr val="FF0000"/>
                </a:solidFill>
                <a:latin typeface="+mj-lt"/>
              </a:rPr>
              <a:t>Золотое</a:t>
            </a:r>
            <a:r>
              <a:rPr dirty="0">
                <a:solidFill>
                  <a:srgbClr val="FF0000"/>
                </a:solidFill>
                <a:latin typeface="+mj-lt"/>
              </a:rPr>
              <a:t> </a:t>
            </a:r>
            <a:r>
              <a:rPr i="0" dirty="0">
                <a:solidFill>
                  <a:srgbClr val="FF0000"/>
                </a:solidFill>
                <a:latin typeface="+mj-lt"/>
              </a:rPr>
              <a:t>кольцо</a:t>
            </a:r>
            <a:r>
              <a:rPr dirty="0">
                <a:solidFill>
                  <a:srgbClr val="FF0000"/>
                </a:solidFill>
                <a:latin typeface="+mj-lt"/>
              </a:rPr>
              <a:t> </a:t>
            </a:r>
            <a:r>
              <a:rPr i="0" dirty="0">
                <a:solidFill>
                  <a:srgbClr val="FF0000"/>
                </a:solidFill>
                <a:latin typeface="+mj-lt"/>
              </a:rPr>
              <a:t>России</a:t>
            </a:r>
            <a:r>
              <a:rPr dirty="0">
                <a:solidFill>
                  <a:srgbClr val="FF0000"/>
                </a:solidFill>
                <a:latin typeface="+mj-lt"/>
              </a:rPr>
              <a:t>". </a:t>
            </a:r>
            <a:r>
              <a:rPr dirty="0">
                <a:solidFill>
                  <a:schemeClr val="tx1"/>
                </a:solidFill>
                <a:latin typeface="+mj-lt"/>
              </a:rPr>
              <a:t>В этих краях сохранились шедевры </a:t>
            </a:r>
            <a:r>
              <a:rPr i="0" dirty="0">
                <a:solidFill>
                  <a:schemeClr val="tx1"/>
                </a:solidFill>
                <a:latin typeface="+mj-lt"/>
              </a:rPr>
              <a:t>древнерусского</a:t>
            </a:r>
            <a:r>
              <a:rPr dirty="0">
                <a:solidFill>
                  <a:schemeClr val="tx1"/>
                </a:solidFill>
                <a:latin typeface="+mj-lt"/>
              </a:rPr>
              <a:t> зодчества: </a:t>
            </a:r>
            <a:r>
              <a:rPr i="0" dirty="0">
                <a:solidFill>
                  <a:schemeClr val="tx1"/>
                </a:solidFill>
                <a:latin typeface="+mj-lt"/>
              </a:rPr>
              <a:t>церковь</a:t>
            </a:r>
            <a:r>
              <a:rPr dirty="0">
                <a:solidFill>
                  <a:schemeClr val="tx1"/>
                </a:solidFill>
                <a:latin typeface="+mj-lt"/>
              </a:rPr>
              <a:t> </a:t>
            </a:r>
            <a:r>
              <a:rPr i="0" dirty="0">
                <a:solidFill>
                  <a:schemeClr val="tx1"/>
                </a:solidFill>
                <a:latin typeface="+mj-lt"/>
              </a:rPr>
              <a:t>Покрова</a:t>
            </a:r>
            <a:r>
              <a:rPr dirty="0">
                <a:solidFill>
                  <a:schemeClr val="tx1"/>
                </a:solidFill>
                <a:latin typeface="+mj-lt"/>
              </a:rPr>
              <a:t> на </a:t>
            </a:r>
            <a:r>
              <a:rPr i="0" dirty="0">
                <a:solidFill>
                  <a:schemeClr val="tx1"/>
                </a:solidFill>
                <a:latin typeface="+mj-lt"/>
              </a:rPr>
              <a:t>Нерли</a:t>
            </a:r>
            <a:r>
              <a:rPr dirty="0">
                <a:solidFill>
                  <a:schemeClr val="tx1"/>
                </a:solidFill>
                <a:latin typeface="+mj-lt"/>
              </a:rPr>
              <a:t>, </a:t>
            </a:r>
            <a:r>
              <a:rPr i="0" dirty="0">
                <a:solidFill>
                  <a:schemeClr val="tx1"/>
                </a:solidFill>
                <a:latin typeface="+mj-lt"/>
              </a:rPr>
              <a:t>Успенский</a:t>
            </a:r>
            <a:r>
              <a:rPr dirty="0">
                <a:solidFill>
                  <a:schemeClr val="tx1"/>
                </a:solidFill>
                <a:latin typeface="+mj-lt"/>
              </a:rPr>
              <a:t> </a:t>
            </a:r>
            <a:r>
              <a:rPr i="0" dirty="0">
                <a:solidFill>
                  <a:schemeClr val="tx1"/>
                </a:solidFill>
                <a:latin typeface="+mj-lt"/>
              </a:rPr>
              <a:t>собор</a:t>
            </a:r>
            <a:r>
              <a:rPr dirty="0">
                <a:solidFill>
                  <a:schemeClr val="tx1"/>
                </a:solidFill>
                <a:latin typeface="+mj-lt"/>
              </a:rPr>
              <a:t> во </a:t>
            </a:r>
            <a:r>
              <a:rPr i="0" dirty="0">
                <a:solidFill>
                  <a:schemeClr val="tx1"/>
                </a:solidFill>
                <a:latin typeface="+mj-lt"/>
              </a:rPr>
              <a:t>Владимире</a:t>
            </a:r>
            <a:r>
              <a:rPr dirty="0">
                <a:solidFill>
                  <a:schemeClr val="tx1"/>
                </a:solidFill>
                <a:latin typeface="+mj-lt"/>
              </a:rPr>
              <a:t> с фресками кисти Андрея </a:t>
            </a:r>
            <a:r>
              <a:rPr i="0" dirty="0">
                <a:solidFill>
                  <a:schemeClr val="tx1"/>
                </a:solidFill>
                <a:latin typeface="+mj-lt"/>
              </a:rPr>
              <a:t>Рублева</a:t>
            </a:r>
            <a:r>
              <a:rPr dirty="0">
                <a:solidFill>
                  <a:schemeClr val="tx1"/>
                </a:solidFill>
                <a:latin typeface="+mj-lt"/>
              </a:rPr>
              <a:t>, кремли </a:t>
            </a:r>
            <a:r>
              <a:rPr i="0" dirty="0">
                <a:solidFill>
                  <a:schemeClr val="tx1"/>
                </a:solidFill>
                <a:latin typeface="+mj-lt"/>
              </a:rPr>
              <a:t>Ростова</a:t>
            </a:r>
            <a:r>
              <a:rPr dirty="0">
                <a:solidFill>
                  <a:schemeClr val="tx1"/>
                </a:solidFill>
                <a:latin typeface="+mj-lt"/>
              </a:rPr>
              <a:t> и Суздаля, ансамбли монастырей </a:t>
            </a:r>
            <a:r>
              <a:rPr i="0" dirty="0">
                <a:solidFill>
                  <a:schemeClr val="tx1"/>
                </a:solidFill>
                <a:latin typeface="+mj-lt"/>
              </a:rPr>
              <a:t>Костромы</a:t>
            </a:r>
            <a:r>
              <a:rPr dirty="0">
                <a:solidFill>
                  <a:schemeClr val="tx1"/>
                </a:solidFill>
                <a:latin typeface="+mj-lt"/>
              </a:rPr>
              <a:t> и </a:t>
            </a:r>
            <a:r>
              <a:rPr i="0" dirty="0">
                <a:solidFill>
                  <a:schemeClr val="tx1"/>
                </a:solidFill>
                <a:latin typeface="+mj-lt"/>
              </a:rPr>
              <a:t>Ярославля</a:t>
            </a:r>
            <a:r>
              <a:rPr dirty="0">
                <a:solidFill>
                  <a:schemeClr val="tx1"/>
                </a:solidFill>
                <a:latin typeface="+mj-lt"/>
              </a:rPr>
              <a:t>. Но это не только заповедные места. Города известны и как центры текстильного и льняного производства. Но самое </a:t>
            </a:r>
            <a:r>
              <a:rPr i="0" dirty="0">
                <a:solidFill>
                  <a:schemeClr val="tx1"/>
                </a:solidFill>
                <a:latin typeface="+mj-lt"/>
              </a:rPr>
              <a:t>главное</a:t>
            </a:r>
            <a:r>
              <a:rPr dirty="0">
                <a:solidFill>
                  <a:schemeClr val="tx1"/>
                </a:solidFill>
                <a:latin typeface="+mj-lt"/>
              </a:rPr>
              <a:t> - там сохранилась удивительная простота и доброта в общении, неповторимый </a:t>
            </a:r>
            <a:r>
              <a:rPr i="0" dirty="0">
                <a:solidFill>
                  <a:schemeClr val="tx1"/>
                </a:solidFill>
                <a:latin typeface="+mj-lt"/>
              </a:rPr>
              <a:t>национальный</a:t>
            </a:r>
            <a:r>
              <a:rPr dirty="0">
                <a:solidFill>
                  <a:schemeClr val="tx1"/>
                </a:solidFill>
                <a:latin typeface="+mj-lt"/>
              </a:rPr>
              <a:t> колорит. </a:t>
            </a:r>
          </a:p>
        </p:txBody>
      </p:sp>
      <p:pic>
        <p:nvPicPr>
          <p:cNvPr id="144393" name="Image 144393" descr="Картинка 13 из 9942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692275" y="188912"/>
            <a:ext cx="5689600" cy="34671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436" name="Shape 146436"/>
          <p:cNvSpPr>
            <a:spLocks noGrp="1" noChangeShapeType="1"/>
          </p:cNvSpPr>
          <p:nvPr/>
        </p:nvSpPr>
        <p:spPr bwMode="auto">
          <a:xfrm>
            <a:off x="179386" y="397985"/>
            <a:ext cx="8964648" cy="146307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solidFill>
                  <a:schemeClr val="tx1"/>
                </a:solidFill>
                <a:latin typeface="+mj-lt"/>
              </a:rPr>
              <a:t>Всего лишь 200 километров от Москвы и вы попадаете в совершенно другой мир. Здесь нет суеты и дорожных пробок, жизнь размеренна и нетороплива. Понятие времени и расстояния - несколько отличны от столичных. Ходить на </a:t>
            </a:r>
            <a:r>
              <a:rPr dirty="0" smtClean="0">
                <a:solidFill>
                  <a:schemeClr val="tx1"/>
                </a:solidFill>
                <a:latin typeface="+mj-lt"/>
              </a:rPr>
              <a:t>работу  </a:t>
            </a:r>
            <a:r>
              <a:rPr dirty="0">
                <a:solidFill>
                  <a:schemeClr val="tx1"/>
                </a:solidFill>
                <a:latin typeface="+mj-lt"/>
              </a:rPr>
              <a:t>предпочитают пешком - привычка, выработанная годами. Вечером на </a:t>
            </a:r>
            <a:r>
              <a:rPr i="0" dirty="0">
                <a:solidFill>
                  <a:schemeClr val="tx1"/>
                </a:solidFill>
                <a:latin typeface="+mj-lt"/>
              </a:rPr>
              <a:t>улицах</a:t>
            </a:r>
            <a:r>
              <a:rPr dirty="0">
                <a:solidFill>
                  <a:schemeClr val="tx1"/>
                </a:solidFill>
                <a:latin typeface="+mj-lt"/>
              </a:rPr>
              <a:t> немноголюдно, жизнь замирает до утра. </a:t>
            </a:r>
          </a:p>
        </p:txBody>
      </p:sp>
      <p:pic>
        <p:nvPicPr>
          <p:cNvPr id="146437" name="Image 146437" descr="Картинка 9 из 9942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979612" y="1988840"/>
            <a:ext cx="5184775" cy="47355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140" name="Shape 91140"/>
          <p:cNvSpPr>
            <a:spLocks noGrp="1" noChangeShapeType="1"/>
          </p:cNvSpPr>
          <p:nvPr/>
        </p:nvSpPr>
        <p:spPr bwMode="auto">
          <a:xfrm>
            <a:off x="3059111" y="260984"/>
            <a:ext cx="2830659" cy="79251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sz="2800" b="1" i="0" u="none"/>
              <a:t>Сергиев Посад</a:t>
            </a:r>
            <a:endParaRPr/>
          </a:p>
          <a:p>
            <a:pPr lvl="0">
              <a:defRPr/>
            </a:pPr>
            <a:endParaRPr/>
          </a:p>
        </p:txBody>
      </p:sp>
      <p:pic>
        <p:nvPicPr>
          <p:cNvPr id="91142" name="Image 91142" descr="Файл:Flag of Sergiev Posad (Moscow oblast).png">
            <a:hlinkClick r:id="rId2"/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250825" y="1700212"/>
            <a:ext cx="4537075" cy="3017837"/>
          </a:xfrm>
          <a:prstGeom prst="rect">
            <a:avLst/>
          </a:prstGeom>
          <a:noFill/>
        </p:spPr>
      </p:pic>
      <p:pic>
        <p:nvPicPr>
          <p:cNvPr id="91144" name="Image 91144" descr="Файл:Coat of Arms of Sergiev Posad (Moscow oblast).png">
            <a:hlinkClick r:id="rId4"/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5003800" y="1628775"/>
            <a:ext cx="3863975" cy="5040312"/>
          </a:xfrm>
          <a:prstGeom prst="rect">
            <a:avLst/>
          </a:prstGeom>
          <a:noFill/>
        </p:spPr>
      </p:pic>
      <p:sp>
        <p:nvSpPr>
          <p:cNvPr id="91145" name="Shape 91145"/>
          <p:cNvSpPr>
            <a:spLocks noGrp="1" noChangeShapeType="1"/>
          </p:cNvSpPr>
          <p:nvPr/>
        </p:nvSpPr>
        <p:spPr bwMode="auto">
          <a:xfrm>
            <a:off x="2195511" y="1126012"/>
            <a:ext cx="745629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Флаг</a:t>
            </a:r>
            <a:r>
              <a:rPr/>
              <a:t> </a:t>
            </a:r>
          </a:p>
        </p:txBody>
      </p:sp>
      <p:sp>
        <p:nvSpPr>
          <p:cNvPr id="91146" name="Shape 91146"/>
          <p:cNvSpPr>
            <a:spLocks noGrp="1" noChangeShapeType="1"/>
          </p:cNvSpPr>
          <p:nvPr/>
        </p:nvSpPr>
        <p:spPr bwMode="auto">
          <a:xfrm>
            <a:off x="6659561" y="1052987"/>
            <a:ext cx="720513" cy="365795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/>
              <a:t>Герб</a:t>
            </a:r>
            <a:r>
              <a:rPr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344" name="Shape 142344"/>
          <p:cNvSpPr>
            <a:spLocks noGrp="1" noChangeShapeType="1"/>
          </p:cNvSpPr>
          <p:nvPr/>
        </p:nvSpPr>
        <p:spPr bwMode="auto">
          <a:xfrm>
            <a:off x="360601" y="1809835"/>
            <a:ext cx="8496335" cy="923330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b="1" i="0" u="none" dirty="0">
                <a:latin typeface="+mj-lt"/>
              </a:rPr>
              <a:t>Сергиев Посад</a:t>
            </a:r>
            <a:r>
              <a:rPr dirty="0">
                <a:latin typeface="+mj-lt"/>
              </a:rPr>
              <a:t>— город </a:t>
            </a:r>
            <a:r>
              <a:rPr u="sng" dirty="0">
                <a:solidFill>
                  <a:schemeClr val="hlink"/>
                </a:solidFill>
                <a:latin typeface="+mj-lt"/>
                <a:hlinkClick r:id="rId2" tooltip="http://ru.wikipedia.org/wiki/%D0%9C%D0%BE%D1%81%D0%BA%D0%BE%D0%B2%D1%81%D0%BA%D0%B0%D1%8F_%D0%BE%D0%B1%D0%BB%D0%B0%D1%81%D1%82%D1%8C"/>
              </a:rPr>
              <a:t>Московской области</a:t>
            </a:r>
            <a:r>
              <a:rPr dirty="0">
                <a:latin typeface="+mj-lt"/>
              </a:rPr>
              <a:t> </a:t>
            </a:r>
            <a:r>
              <a:rPr u="sng" dirty="0">
                <a:solidFill>
                  <a:schemeClr val="hlink"/>
                </a:solidFill>
                <a:latin typeface="+mj-lt"/>
                <a:hlinkClick r:id="rId3" tooltip="http://ru.wikipedia.org/wiki/%D0%A0%D0%BE%D1%81%D1%81%D0%B8%D1%8F"/>
              </a:rPr>
              <a:t>России</a:t>
            </a:r>
            <a:r>
              <a:rPr dirty="0">
                <a:latin typeface="+mj-lt"/>
              </a:rPr>
              <a:t>, один из центров русского Православия. В городе находится памятник культуры и искусства, занесенный в список Всемирного наследия ЮНЕСКО - </a:t>
            </a:r>
            <a:r>
              <a:rPr u="sng" dirty="0">
                <a:solidFill>
                  <a:schemeClr val="hlink"/>
                </a:solidFill>
                <a:latin typeface="+mj-lt"/>
                <a:hlinkClick r:id="rId4" tooltip="http://ru.wikipedia.org/wiki/%D0%A2%D1%80%D0%BE%D0%B8%D1%86%D0%B5-%D0%A1%D0%B5%D1%80%D0%B3%D0%B8%D0%B5%D0%B2%D0%B0_%D0%9B%D0%B0%D0%B2%D1%80%D0%B0"/>
              </a:rPr>
              <a:t>Троице-Сергиева Лавра</a:t>
            </a:r>
            <a:r>
              <a:rPr dirty="0">
                <a:latin typeface="+mj-lt"/>
              </a:rPr>
              <a:t>. </a:t>
            </a:r>
          </a:p>
        </p:txBody>
      </p:sp>
      <p:pic>
        <p:nvPicPr>
          <p:cNvPr id="142347" name="Image 142347">
            <a:hlinkClick r:id="rId5"/>
          </p:cNvPr>
          <p:cNvPicPr>
            <a:picLocks noGrp="1" noChangeAspect="1"/>
          </p:cNvPicPr>
          <p:nvPr/>
        </p:nvPicPr>
        <p:blipFill>
          <a:blip r:embed="rId6"/>
          <a:stretch/>
        </p:blipFill>
        <p:spPr bwMode="auto">
          <a:xfrm>
            <a:off x="-4519612" y="1111250"/>
            <a:ext cx="1905000" cy="2543175"/>
          </a:xfrm>
          <a:prstGeom prst="rect">
            <a:avLst/>
          </a:prstGeom>
          <a:noFill/>
        </p:spPr>
      </p:pic>
      <p:pic>
        <p:nvPicPr>
          <p:cNvPr id="142348" name="Image 142348">
            <a:hlinkClick r:id="rId5"/>
          </p:cNvPr>
          <p:cNvPicPr>
            <a:picLocks noGrp="1" noChangeAspect="1"/>
          </p:cNvPicPr>
          <p:nvPr/>
        </p:nvPicPr>
        <p:blipFill>
          <a:blip r:embed="rId7"/>
          <a:stretch/>
        </p:blipFill>
        <p:spPr bwMode="auto">
          <a:xfrm>
            <a:off x="-4487862" y="3549650"/>
            <a:ext cx="142875" cy="104775"/>
          </a:xfrm>
          <a:prstGeom prst="rect">
            <a:avLst/>
          </a:prstGeom>
          <a:noFill/>
        </p:spPr>
      </p:pic>
      <p:sp>
        <p:nvSpPr>
          <p:cNvPr id="142353" name="Shape 142353"/>
          <p:cNvSpPr>
            <a:spLocks noGrp="1" noChangeShapeType="1"/>
          </p:cNvSpPr>
          <p:nvPr/>
        </p:nvSpPr>
        <p:spPr bwMode="auto">
          <a:xfrm>
            <a:off x="1476374" y="186438"/>
            <a:ext cx="5386411" cy="646331"/>
          </a:xfrm>
          <a:prstGeom prst="rect">
            <a:avLst/>
          </a:prstGeom>
          <a:noFill/>
        </p:spPr>
        <p:txBody>
          <a:bodyPr wrap="none" anchor="ctr" anchorCtr="0">
            <a:spAutoFit/>
          </a:bodyPr>
          <a:lstStyle/>
          <a:p>
            <a:pPr lvl="0">
              <a:defRPr/>
            </a:pPr>
            <a:r>
              <a:rPr b="1" i="0" u="none" dirty="0">
                <a:latin typeface="+mj-lt"/>
              </a:rPr>
              <a:t>Сергиев Посад — жемчужина "Золотого Кольца"</a:t>
            </a:r>
            <a:endParaRPr dirty="0">
              <a:latin typeface="+mj-lt"/>
            </a:endParaRPr>
          </a:p>
          <a:p>
            <a:pPr lvl="0">
              <a:defRPr/>
            </a:pPr>
            <a:endParaRPr dirty="0">
              <a:latin typeface="+mj-lt"/>
            </a:endParaRPr>
          </a:p>
        </p:txBody>
      </p:sp>
      <p:sp>
        <p:nvSpPr>
          <p:cNvPr id="142354" name="Shape 142354"/>
          <p:cNvSpPr>
            <a:spLocks noGrp="1" noChangeShapeType="1"/>
          </p:cNvSpPr>
          <p:nvPr/>
        </p:nvSpPr>
        <p:spPr bwMode="auto">
          <a:xfrm>
            <a:off x="360601" y="899367"/>
            <a:ext cx="8804310" cy="914436"/>
          </a:xfrm>
          <a:prstGeom prst="rect">
            <a:avLst/>
          </a:prstGeom>
          <a:noFill/>
        </p:spPr>
        <p:txBody>
          <a:bodyPr lIns="91440" tIns="45720" rIns="91440" bIns="45720" anchor="ctr" anchorCtr="0">
            <a:spAutoFit/>
          </a:bodyPr>
          <a:lstStyle/>
          <a:p>
            <a:pPr lvl="0">
              <a:defRPr/>
            </a:pPr>
            <a:r>
              <a:rPr dirty="0">
                <a:latin typeface="+mj-lt"/>
              </a:rPr>
              <a:t>Город Сергиев Посад носит имя преподобного </a:t>
            </a:r>
            <a:r>
              <a:rPr b="1" i="0" u="none" dirty="0">
                <a:latin typeface="+mj-lt"/>
              </a:rPr>
              <a:t>Сергия Радонежского</a:t>
            </a:r>
            <a:r>
              <a:rPr dirty="0">
                <a:latin typeface="+mj-lt"/>
              </a:rPr>
              <a:t> — одного из наиболее почитаемых русских святых, основателя </a:t>
            </a:r>
            <a:r>
              <a:rPr b="1" i="0" u="none" dirty="0">
                <a:latin typeface="+mj-lt"/>
              </a:rPr>
              <a:t>Свято-Троицкой Сергиевой Лавры. </a:t>
            </a:r>
            <a:endParaRPr dirty="0"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15754" y="496779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  <a:hlinkClick r:id="rId8"/>
              </a:rPr>
              <a:t>https://</a:t>
            </a:r>
            <a:r>
              <a:rPr lang="en-US" dirty="0" smtClean="0">
                <a:latin typeface="+mj-lt"/>
                <a:hlinkClick r:id="rId8"/>
              </a:rPr>
              <a:t>yandex.ru/video/preview/2068168256745580045</a:t>
            </a:r>
            <a:r>
              <a:rPr lang="ru-RU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</p:txBody>
      </p:sp>
      <p:pic>
        <p:nvPicPr>
          <p:cNvPr id="7172" name="Picture 4" descr="http://im3.turbina.ru/photos.4/4/5/3/7/4/3147354/big.photo/Svyato-Troitskaya-Sergiev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82" y="2906820"/>
            <a:ext cx="5537961" cy="369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r="36222"/>
          <a:stretch/>
        </p:blipFill>
        <p:spPr bwMode="auto">
          <a:xfrm>
            <a:off x="6588224" y="2780928"/>
            <a:ext cx="1926291" cy="396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Lines">
  <a:themeElements>
    <a:clrScheme name="Lines">
      <a:dk1>
        <a:sysClr val="windowText" lastClr="000000"/>
      </a:dk1>
      <a:lt1>
        <a:srgbClr val="D4735E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3300"/>
      </a:hlink>
      <a:folHlink>
        <a:srgbClr val="B2B2B2"/>
      </a:folHlink>
    </a:clrScheme>
    <a:fontScheme name="Times New Roman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>
            <a:tint val="96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>
          <a:blip xmlns:r="http://schemas.openxmlformats.org/officeDocument/2006/relationships" r:embed="rId1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>
    <a:spDef>
      <a:spPr bwMode="auto"/>
      <a:bodyPr/>
      <a:lstStyle/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1028</Words>
  <Application>Microsoft Office PowerPoint</Application>
  <DocSecurity>0</DocSecurity>
  <PresentationFormat>Экран (4:3)</PresentationFormat>
  <Paragraphs>120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Lines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Татьяна Фёдоровна</dc:creator>
  <cp:keywords/>
  <dc:description/>
  <cp:lastModifiedBy>Валерий Политанский</cp:lastModifiedBy>
  <cp:revision>29</cp:revision>
  <dcterms:created xsi:type="dcterms:W3CDTF">2009-03-31T01:53:00Z</dcterms:created>
  <dcterms:modified xsi:type="dcterms:W3CDTF">2024-05-31T17:43:23Z</dcterms:modified>
  <cp:category/>
  <dc:identifier/>
  <cp:contentStatus/>
  <dc:language/>
  <cp:version/>
</cp:coreProperties>
</file>