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8" r:id="rId3"/>
    <p:sldId id="259" r:id="rId4"/>
    <p:sldId id="278" r:id="rId5"/>
    <p:sldId id="279" r:id="rId6"/>
    <p:sldId id="280" r:id="rId7"/>
    <p:sldId id="281" r:id="rId8"/>
    <p:sldId id="261" r:id="rId9"/>
    <p:sldId id="282" r:id="rId10"/>
    <p:sldId id="272" r:id="rId11"/>
    <p:sldId id="273" r:id="rId12"/>
    <p:sldId id="274" r:id="rId13"/>
    <p:sldId id="267" r:id="rId14"/>
    <p:sldId id="277" r:id="rId15"/>
    <p:sldId id="275" r:id="rId16"/>
    <p:sldId id="286" r:id="rId17"/>
    <p:sldId id="285" r:id="rId18"/>
    <p:sldId id="287" r:id="rId19"/>
    <p:sldId id="288" r:id="rId20"/>
    <p:sldId id="289" r:id="rId21"/>
    <p:sldId id="290" r:id="rId22"/>
    <p:sldId id="319" r:id="rId23"/>
    <p:sldId id="304" r:id="rId24"/>
    <p:sldId id="297" r:id="rId25"/>
    <p:sldId id="302" r:id="rId26"/>
    <p:sldId id="299" r:id="rId27"/>
    <p:sldId id="300" r:id="rId28"/>
    <p:sldId id="301" r:id="rId29"/>
    <p:sldId id="298" r:id="rId30"/>
    <p:sldId id="303" r:id="rId31"/>
    <p:sldId id="305" r:id="rId32"/>
    <p:sldId id="306" r:id="rId33"/>
    <p:sldId id="307" r:id="rId34"/>
    <p:sldId id="308" r:id="rId35"/>
    <p:sldId id="309" r:id="rId36"/>
    <p:sldId id="311" r:id="rId37"/>
    <p:sldId id="310" r:id="rId38"/>
    <p:sldId id="312" r:id="rId39"/>
    <p:sldId id="313" r:id="rId40"/>
    <p:sldId id="266" r:id="rId41"/>
    <p:sldId id="320" r:id="rId42"/>
    <p:sldId id="283" r:id="rId43"/>
    <p:sldId id="284" r:id="rId44"/>
    <p:sldId id="264" r:id="rId45"/>
    <p:sldId id="270" r:id="rId46"/>
    <p:sldId id="314" r:id="rId47"/>
    <p:sldId id="315" r:id="rId48"/>
    <p:sldId id="316" r:id="rId49"/>
    <p:sldId id="317" r:id="rId50"/>
    <p:sldId id="318" r:id="rId51"/>
    <p:sldId id="292" r:id="rId52"/>
    <p:sldId id="268" r:id="rId5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08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4 h 154"/>
                  <a:gd name="T2" fmla="*/ 3 w 144"/>
                  <a:gd name="T3" fmla="*/ 6 h 154"/>
                  <a:gd name="T4" fmla="*/ 6 w 144"/>
                  <a:gd name="T5" fmla="*/ 5 h 154"/>
                  <a:gd name="T6" fmla="*/ 3 w 144"/>
                  <a:gd name="T7" fmla="*/ 2 h 154"/>
                  <a:gd name="T8" fmla="*/ 5 w 144"/>
                  <a:gd name="T9" fmla="*/ 1 h 154"/>
                  <a:gd name="T10" fmla="*/ 6 w 144"/>
                  <a:gd name="T11" fmla="*/ 2 h 154"/>
                  <a:gd name="T12" fmla="*/ 7 w 144"/>
                  <a:gd name="T13" fmla="*/ 2 h 154"/>
                  <a:gd name="T14" fmla="*/ 5 w 144"/>
                  <a:gd name="T15" fmla="*/ 0 h 154"/>
                  <a:gd name="T16" fmla="*/ 2 w 144"/>
                  <a:gd name="T17" fmla="*/ 1 h 154"/>
                  <a:gd name="T18" fmla="*/ 4 w 144"/>
                  <a:gd name="T19" fmla="*/ 4 h 154"/>
                  <a:gd name="T20" fmla="*/ 1 w 144"/>
                  <a:gd name="T21" fmla="*/ 4 h 154"/>
                  <a:gd name="T22" fmla="*/ 0 w 144"/>
                  <a:gd name="T23" fmla="*/ 4 h 1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</p:grpSp>
      </p:grpSp>
      <p:sp>
        <p:nvSpPr>
          <p:cNvPr id="5273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274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D5536CCC-E8AE-4E3C-A463-960F80EF9B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988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48CC5-27F8-4EA9-8FF1-8F02770D04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603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D83E5-F5C3-4B43-A8AF-93C79EA5B5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675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625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1625" y="3925888"/>
            <a:ext cx="419417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8817E-E609-4015-9AEE-B2C063B032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1421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625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301625" y="3925888"/>
            <a:ext cx="419417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25888"/>
            <a:ext cx="419417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A043F-F907-4267-8A98-9362BEF0F7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7893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25888"/>
            <a:ext cx="419417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54262-769C-48C5-887C-9D26CD5DB3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8658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8540750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1625" y="3925888"/>
            <a:ext cx="8540750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91C98-6120-472E-BC12-19F2F4D1BD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0873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AAB87-1546-44A0-9B67-05E7D9D2AF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2593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2141E-764B-4489-A569-7B0092F602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5094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06717-3450-4F95-9819-5C7F55C7A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192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C7C7C-EF61-4C46-9674-0190570E80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3470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5B49E-F4F5-48D2-B1C7-C99290D3F5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7961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FE3D1-04FF-4964-8B3E-17E052FC23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2050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12328-3EFC-4EC7-BC15-7B4D27CAD1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127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653C0-A8A0-4458-8EA9-97B3542A57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7167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52546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169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0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1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2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3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4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5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6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8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9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0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1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3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034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35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36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37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38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39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0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1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2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3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4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5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6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7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8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49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0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1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2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3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4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5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6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7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8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59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0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1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2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3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4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5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6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7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8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69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0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1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2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3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4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5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6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7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8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79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0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1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2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3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4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5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6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7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8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89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0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1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2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3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4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5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6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7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8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99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0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1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2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3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4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5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6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7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8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09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0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1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2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3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4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5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6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7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8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19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0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1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2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3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4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5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6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7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8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29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0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1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2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3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4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5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6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7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8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39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0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1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2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3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4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5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6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7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8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49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50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51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52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53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54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5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6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7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8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9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0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1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2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3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64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165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6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4 h 154"/>
                  <a:gd name="T2" fmla="*/ 3 w 144"/>
                  <a:gd name="T3" fmla="*/ 6 h 154"/>
                  <a:gd name="T4" fmla="*/ 6 w 144"/>
                  <a:gd name="T5" fmla="*/ 5 h 154"/>
                  <a:gd name="T6" fmla="*/ 3 w 144"/>
                  <a:gd name="T7" fmla="*/ 2 h 154"/>
                  <a:gd name="T8" fmla="*/ 5 w 144"/>
                  <a:gd name="T9" fmla="*/ 1 h 154"/>
                  <a:gd name="T10" fmla="*/ 6 w 144"/>
                  <a:gd name="T11" fmla="*/ 2 h 154"/>
                  <a:gd name="T12" fmla="*/ 7 w 144"/>
                  <a:gd name="T13" fmla="*/ 2 h 154"/>
                  <a:gd name="T14" fmla="*/ 5 w 144"/>
                  <a:gd name="T15" fmla="*/ 0 h 154"/>
                  <a:gd name="T16" fmla="*/ 2 w 144"/>
                  <a:gd name="T17" fmla="*/ 1 h 154"/>
                  <a:gd name="T18" fmla="*/ 4 w 144"/>
                  <a:gd name="T19" fmla="*/ 4 h 154"/>
                  <a:gd name="T20" fmla="*/ 1 w 144"/>
                  <a:gd name="T21" fmla="*/ 4 h 154"/>
                  <a:gd name="T22" fmla="*/ 0 w 144"/>
                  <a:gd name="T23" fmla="*/ 4 h 1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47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4248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</p:grpSp>
      </p:grpSp>
      <p:sp>
        <p:nvSpPr>
          <p:cNvPr id="4249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250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251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252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CB823BB-6A1D-46A6-8B16-98B77EB716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253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8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844675"/>
            <a:ext cx="7772400" cy="17367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b="1" dirty="0" smtClean="0">
                <a:solidFill>
                  <a:srgbClr val="FFCC00"/>
                </a:solidFill>
              </a:rPr>
              <a:t>Биосфера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dirty="0" smtClean="0">
                <a:solidFill>
                  <a:srgbClr val="FFCC00"/>
                </a:solidFill>
              </a:rPr>
              <a:t>11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defRPr/>
            </a:pPr>
            <a:r>
              <a:rPr lang="ru-RU" dirty="0" smtClean="0"/>
              <a:t>В процессе эволюции на Земле образовалась особая оболочка – биосфера (греч. </a:t>
            </a:r>
            <a:r>
              <a:rPr lang="ru-RU" dirty="0" err="1" smtClean="0"/>
              <a:t>bios</a:t>
            </a:r>
            <a:r>
              <a:rPr lang="ru-RU" dirty="0" smtClean="0"/>
              <a:t> «жизнь»). </a:t>
            </a:r>
          </a:p>
          <a:p>
            <a:pPr algn="just">
              <a:defRPr/>
            </a:pPr>
            <a:r>
              <a:rPr lang="ru-RU" dirty="0" smtClean="0"/>
              <a:t>Термин первым ввёл в 1875 году Эдуард Зюсс (геолог)</a:t>
            </a:r>
          </a:p>
          <a:p>
            <a:pPr algn="just">
              <a:defRPr/>
            </a:pPr>
            <a:r>
              <a:rPr lang="ru-RU" dirty="0" smtClean="0"/>
              <a:t>Учение о биосфере было создано в 1926 году В.И. Вернадским. </a:t>
            </a:r>
          </a:p>
          <a:p>
            <a:pPr algn="just">
              <a:defRPr/>
            </a:pPr>
            <a:r>
              <a:rPr lang="ru-RU" dirty="0" smtClean="0"/>
              <a:t>В основе учения Вернадского лежат представления о планетарной геохимической роли живого вещества и о </a:t>
            </a:r>
            <a:r>
              <a:rPr lang="ru-RU" dirty="0" err="1" smtClean="0"/>
              <a:t>самоорганизованности</a:t>
            </a:r>
            <a:r>
              <a:rPr lang="ru-RU" dirty="0" smtClean="0"/>
              <a:t> биосферы.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БИОСФЕРА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4257675" cy="4525962"/>
          </a:xfrm>
        </p:spPr>
        <p:txBody>
          <a:bodyPr>
            <a:normAutofit fontScale="92500" lnSpcReduction="20000"/>
          </a:bodyPr>
          <a:lstStyle/>
          <a:p>
            <a:pPr algn="ctr">
              <a:defRPr/>
            </a:pPr>
            <a:r>
              <a:rPr lang="ru-RU" dirty="0" smtClean="0"/>
              <a:t>В.И. Вернадский впервые отвёл живым организмам роль главнейшей преобразующей силы планеты Земля, учитывая их деятельность не только в настоящее время, но и в прошлом.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БИОСФЕРА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301750"/>
            <a:ext cx="3614738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1625" y="1268413"/>
            <a:ext cx="8540750" cy="4498975"/>
          </a:xfrm>
        </p:spPr>
        <p:txBody>
          <a:bodyPr/>
          <a:lstStyle/>
          <a:p>
            <a:pPr algn="just">
              <a:defRPr/>
            </a:pPr>
            <a:r>
              <a:rPr lang="ru-RU" b="1" dirty="0" smtClean="0"/>
              <a:t>Биосфера </a:t>
            </a:r>
            <a:r>
              <a:rPr lang="ru-RU" dirty="0" smtClean="0"/>
              <a:t>(по Вернадскому) – земная оболочка, область существования живого вещества. Она включает в себя не только живые организмы, но и изменённую ими среду обитания (кислород в атмосфере, горные породы органического происхождения и т.п.).</a:t>
            </a:r>
          </a:p>
          <a:p>
            <a:pPr algn="just">
              <a:defRPr/>
            </a:pPr>
            <a:r>
              <a:rPr lang="ru-RU" b="1" dirty="0" smtClean="0"/>
              <a:t>Биосфера</a:t>
            </a:r>
            <a:r>
              <a:rPr lang="ru-RU" dirty="0" smtClean="0"/>
              <a:t> — оболочка Земли, заселённая живыми организмами и преобразованная ими.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БИОСФЕРА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>
                <a:solidFill>
                  <a:srgbClr val="FFCC00"/>
                </a:solidFill>
              </a:rPr>
              <a:t>Биосфера – область активной </a:t>
            </a:r>
            <a:r>
              <a:rPr lang="ru-RU" b="1" dirty="0" smtClean="0">
                <a:solidFill>
                  <a:srgbClr val="FFCC00"/>
                </a:solidFill>
              </a:rPr>
              <a:t>жизни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0488" y="1484784"/>
            <a:ext cx="4194175" cy="2173288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b="1" dirty="0"/>
              <a:t>Границы биосферы</a:t>
            </a: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обусловлены возможностями жизни: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356100" y="1600200"/>
            <a:ext cx="4486275" cy="2173288"/>
          </a:xfrm>
        </p:spPr>
        <p:txBody>
          <a:bodyPr/>
          <a:lstStyle/>
          <a:p>
            <a:pPr eaLnBrk="1" hangingPunct="1">
              <a:defRPr/>
            </a:pPr>
            <a:r>
              <a:rPr lang="ru-RU" u="sng" dirty="0" smtClean="0"/>
              <a:t>Верхняя граница</a:t>
            </a:r>
            <a:r>
              <a:rPr lang="ru-RU" dirty="0" smtClean="0"/>
              <a:t>:</a:t>
            </a: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ru-RU" dirty="0" smtClean="0"/>
              <a:t>губительное действие ультрафиолета</a:t>
            </a:r>
          </a:p>
        </p:txBody>
      </p:sp>
      <p:pic>
        <p:nvPicPr>
          <p:cNvPr id="14341" name="Объект 6"/>
          <p:cNvPicPr>
            <a:picLocks noGrp="1" noChangeAspect="1"/>
          </p:cNvPicPr>
          <p:nvPr>
            <p:ph sz="quarter" idx="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912" y="4293096"/>
            <a:ext cx="3489325" cy="2173288"/>
          </a:xfrm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284663" y="3925888"/>
            <a:ext cx="4751387" cy="2173287"/>
          </a:xfrm>
        </p:spPr>
        <p:txBody>
          <a:bodyPr/>
          <a:lstStyle/>
          <a:p>
            <a:pPr eaLnBrk="1" hangingPunct="1">
              <a:defRPr/>
            </a:pPr>
            <a:r>
              <a:rPr lang="ru-RU" u="sng" dirty="0" smtClean="0"/>
              <a:t>Нижняя граница</a:t>
            </a:r>
            <a:r>
              <a:rPr lang="ru-RU" dirty="0" smtClean="0"/>
              <a:t>:</a:t>
            </a: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ru-RU" dirty="0" smtClean="0"/>
              <a:t>температура земных недр</a:t>
            </a: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ru-RU" dirty="0" smtClean="0"/>
              <a:t> (более 100 градусов С)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Границы биосферы</a:t>
            </a:r>
            <a:endParaRPr lang="ru-RU" dirty="0"/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E0"/>
              </a:clrFrom>
              <a:clrTo>
                <a:srgbClr val="FFFF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1268413"/>
            <a:ext cx="5786437" cy="5208587"/>
          </a:xfrm>
        </p:spPr>
      </p:pic>
      <p:sp>
        <p:nvSpPr>
          <p:cNvPr id="6" name="Прямоугольник 5"/>
          <p:cNvSpPr/>
          <p:nvPr/>
        </p:nvSpPr>
        <p:spPr>
          <a:xfrm>
            <a:off x="-2413000" y="1557338"/>
            <a:ext cx="1500187" cy="442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75"/>
            <a:ext cx="5543550" cy="5000625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b="1" dirty="0" smtClean="0"/>
              <a:t>Живое вещество </a:t>
            </a:r>
            <a:r>
              <a:rPr lang="ru-RU" dirty="0" smtClean="0"/>
              <a:t>– совокупность организмов</a:t>
            </a:r>
          </a:p>
          <a:p>
            <a:pPr>
              <a:defRPr/>
            </a:pPr>
            <a:r>
              <a:rPr lang="ru-RU" b="1" dirty="0" smtClean="0"/>
              <a:t>Биогенное вещество </a:t>
            </a:r>
            <a:r>
              <a:rPr lang="ru-RU" dirty="0" smtClean="0"/>
              <a:t>– результат жизнедеятельности организмов (газ, уголь, известняки,…)</a:t>
            </a:r>
          </a:p>
          <a:p>
            <a:pPr>
              <a:defRPr/>
            </a:pPr>
            <a:r>
              <a:rPr lang="ru-RU" b="1" dirty="0" smtClean="0"/>
              <a:t>Косное вещество</a:t>
            </a:r>
            <a:r>
              <a:rPr lang="ru-RU" dirty="0" smtClean="0"/>
              <a:t> – без участия организмов</a:t>
            </a:r>
          </a:p>
          <a:p>
            <a:pPr>
              <a:defRPr/>
            </a:pPr>
            <a:r>
              <a:rPr lang="ru-RU" b="1" dirty="0" err="1" smtClean="0"/>
              <a:t>Биокосное</a:t>
            </a:r>
            <a:r>
              <a:rPr lang="ru-RU" b="1" dirty="0" smtClean="0"/>
              <a:t> вещество </a:t>
            </a:r>
            <a:r>
              <a:rPr lang="ru-RU" dirty="0" smtClean="0"/>
              <a:t>– совместный результат биологических и небиологических процессов. (почвы)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Структура биосферы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143000"/>
            <a:ext cx="285750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2143125"/>
            <a:ext cx="285750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143250"/>
            <a:ext cx="28543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00" b="56329"/>
          <a:stretch>
            <a:fillRect/>
          </a:stretch>
        </p:blipFill>
        <p:spPr bwMode="auto">
          <a:xfrm>
            <a:off x="6000750" y="3786188"/>
            <a:ext cx="28575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C00"/>
                </a:solidFill>
              </a:rPr>
              <a:t>Вещества биосферы</a:t>
            </a:r>
            <a:endParaRPr lang="ru-RU" b="1" dirty="0">
              <a:solidFill>
                <a:srgbClr val="FFCC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484784"/>
            <a:ext cx="7088471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52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C00"/>
                </a:solidFill>
              </a:rPr>
              <a:t>Функции живого вещества </a:t>
            </a:r>
            <a:endParaRPr lang="ru-RU" b="1" dirty="0">
              <a:solidFill>
                <a:srgbClr val="FFCC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268760"/>
            <a:ext cx="7319797" cy="5489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1088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C00"/>
                </a:solidFill>
              </a:rPr>
              <a:t>Живое вещество</a:t>
            </a:r>
            <a:endParaRPr lang="ru-RU" b="1" dirty="0">
              <a:solidFill>
                <a:srgbClr val="FFCC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Уникальное явление в биосфере.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Всё огромное разнообразие живого, представленного «в мириадах особей, непрерывно умирающих и рождающихся» (</a:t>
            </a:r>
            <a:r>
              <a:rPr lang="ru-RU" dirty="0" err="1" smtClean="0"/>
              <a:t>В.И.Вернадский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4509644"/>
            <a:ext cx="3051423" cy="2030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5284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476672"/>
            <a:ext cx="8280920" cy="62106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32656"/>
            <a:ext cx="144016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048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60350"/>
            <a:ext cx="85407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5400" smtClean="0">
                <a:solidFill>
                  <a:srgbClr val="FFCC00"/>
                </a:solidFill>
              </a:rPr>
              <a:t>Земля окружена несколькими оболочками: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844675"/>
            <a:ext cx="8540750" cy="42545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ru-RU" altLang="ru-RU" smtClean="0"/>
              <a:t> </a:t>
            </a:r>
            <a:r>
              <a:rPr lang="ru-RU" altLang="ru-RU" b="1" smtClean="0">
                <a:solidFill>
                  <a:srgbClr val="FFCC00"/>
                </a:solidFill>
                <a:effectLst/>
              </a:rPr>
              <a:t>Атмосфера</a:t>
            </a: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ru-RU" altLang="ru-RU" b="1" smtClean="0">
                <a:solidFill>
                  <a:srgbClr val="FFCC00"/>
                </a:solidFill>
                <a:effectLst/>
              </a:rPr>
              <a:t> Гидросфера</a:t>
            </a: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ru-RU" altLang="ru-RU" b="1" smtClean="0">
                <a:solidFill>
                  <a:srgbClr val="FFCC00"/>
                </a:solidFill>
                <a:effectLst/>
              </a:rPr>
              <a:t> Литосфера</a:t>
            </a: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endParaRPr lang="ru-RU" altLang="ru-RU" b="1" smtClean="0">
              <a:solidFill>
                <a:srgbClr val="FFCC00"/>
              </a:solidFill>
              <a:effectLst/>
            </a:endParaRP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ru-RU" altLang="ru-RU" b="1" smtClean="0">
                <a:solidFill>
                  <a:srgbClr val="FFCC00"/>
                </a:solidFill>
                <a:effectLst/>
              </a:rPr>
              <a:t>Биосфера</a:t>
            </a: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endParaRPr lang="ru-RU" altLang="ru-RU" b="1" smtClean="0">
              <a:solidFill>
                <a:srgbClr val="FFCC00"/>
              </a:solidFill>
              <a:effectLst/>
            </a:endParaRP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ru-RU" altLang="ru-RU" b="1" smtClean="0">
                <a:solidFill>
                  <a:srgbClr val="FFCC00"/>
                </a:solidFill>
                <a:effectLst/>
              </a:rPr>
              <a:t>Техносфера</a:t>
            </a:r>
          </a:p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ru-RU" altLang="ru-RU" b="1" smtClean="0">
                <a:solidFill>
                  <a:srgbClr val="FFCC00"/>
                </a:solidFill>
                <a:effectLst/>
              </a:rPr>
              <a:t>Ноосфера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217" y="15920"/>
            <a:ext cx="854075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CC00"/>
                </a:solidFill>
              </a:rPr>
              <a:t>Свойства живого вещества</a:t>
            </a:r>
            <a:endParaRPr lang="ru-RU" b="1" dirty="0">
              <a:solidFill>
                <a:srgbClr val="FFCC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217" y="980728"/>
            <a:ext cx="8540750" cy="4498975"/>
          </a:xfrm>
        </p:spPr>
        <p:txBody>
          <a:bodyPr/>
          <a:lstStyle/>
          <a:p>
            <a:r>
              <a:rPr lang="ru-RU" dirty="0" smtClean="0"/>
              <a:t>Физико-химическое единство</a:t>
            </a:r>
          </a:p>
          <a:p>
            <a:r>
              <a:rPr lang="ru-RU" dirty="0" smtClean="0"/>
              <a:t>Исключительная упорядоченность</a:t>
            </a:r>
          </a:p>
          <a:p>
            <a:r>
              <a:rPr lang="ru-RU" dirty="0" smtClean="0"/>
              <a:t>Накопитель и трансформатор лучистой энергии</a:t>
            </a:r>
          </a:p>
          <a:p>
            <a:r>
              <a:rPr lang="ru-RU" dirty="0" smtClean="0"/>
              <a:t>Перенос вещества против силы тяжести</a:t>
            </a:r>
          </a:p>
          <a:p>
            <a:r>
              <a:rPr lang="ru-RU" dirty="0" smtClean="0"/>
              <a:t>Существует на Земле в форме непрерывного чередования</a:t>
            </a:r>
          </a:p>
          <a:p>
            <a:r>
              <a:rPr lang="ru-RU" dirty="0" smtClean="0"/>
              <a:t>Преобразует физико-химические параметры биосферы</a:t>
            </a:r>
          </a:p>
          <a:p>
            <a:r>
              <a:rPr lang="ru-RU" dirty="0" smtClean="0"/>
              <a:t>Способность к эволюционному процессу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8771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C00"/>
                </a:solidFill>
              </a:rPr>
              <a:t>Функции живого вещества</a:t>
            </a:r>
            <a:endParaRPr lang="ru-RU" b="1" dirty="0">
              <a:solidFill>
                <a:srgbClr val="FFCC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5556" y="1196752"/>
            <a:ext cx="7992888" cy="545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79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Задания ЕГЭ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86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Выберите три верных ответа из шести и запишите цифры, под которыми они указаны.</a:t>
            </a:r>
          </a:p>
          <a:p>
            <a:r>
              <a:rPr lang="ru-RU" sz="2800" dirty="0"/>
              <a:t>Биосфера как биологическая </a:t>
            </a:r>
            <a:r>
              <a:rPr lang="ru-RU" sz="2800" dirty="0" smtClean="0"/>
              <a:t>система:</a:t>
            </a:r>
          </a:p>
          <a:p>
            <a:endParaRPr lang="ru-RU" sz="2800" dirty="0"/>
          </a:p>
          <a:p>
            <a:r>
              <a:rPr lang="ru-RU" sz="2800" dirty="0"/>
              <a:t>1. включает в себя живые и неживые тела</a:t>
            </a:r>
          </a:p>
          <a:p>
            <a:r>
              <a:rPr lang="ru-RU" sz="2800" dirty="0"/>
              <a:t>2. сформировалась с появлением жизни на Земле</a:t>
            </a:r>
          </a:p>
          <a:p>
            <a:r>
              <a:rPr lang="ru-RU" sz="2800" dirty="0"/>
              <a:t>3. поддерживает устойчивость за счёт антропогенного фактора</a:t>
            </a:r>
          </a:p>
          <a:p>
            <a:r>
              <a:rPr lang="ru-RU" sz="2800" dirty="0"/>
              <a:t>4. появилась одновременно с образованием Солнечной системы</a:t>
            </a:r>
          </a:p>
          <a:p>
            <a:r>
              <a:rPr lang="ru-RU" sz="2800" dirty="0"/>
              <a:t>5. представлена совокупностью биогеоценозов</a:t>
            </a:r>
          </a:p>
          <a:p>
            <a:r>
              <a:rPr lang="ru-RU" sz="2800" dirty="0"/>
              <a:t>6. не изменяется во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24543204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908720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Выберите три верных ответа из шести и запишите цифры, под которыми они указаны. Какие из перечисленных мер увеличивают устойчивость биосферы</a:t>
            </a:r>
            <a:r>
              <a:rPr lang="ru-RU" sz="2800" dirty="0" smtClean="0"/>
              <a:t>?</a:t>
            </a:r>
          </a:p>
          <a:p>
            <a:endParaRPr lang="ru-RU" sz="2800" dirty="0"/>
          </a:p>
          <a:p>
            <a:r>
              <a:rPr lang="ru-RU" sz="2800" dirty="0"/>
              <a:t>1. предотвращение загрязнения окружающей среды</a:t>
            </a:r>
          </a:p>
          <a:p>
            <a:r>
              <a:rPr lang="ru-RU" sz="2800" dirty="0"/>
              <a:t>2. сохранение исчезающих видов</a:t>
            </a:r>
          </a:p>
          <a:p>
            <a:r>
              <a:rPr lang="ru-RU" sz="2800" dirty="0"/>
              <a:t>3. сохранение видового разнообразия</a:t>
            </a:r>
          </a:p>
          <a:p>
            <a:r>
              <a:rPr lang="ru-RU" sz="2800" dirty="0"/>
              <a:t>4. сокращение численности хищников</a:t>
            </a:r>
          </a:p>
          <a:p>
            <a:r>
              <a:rPr lang="ru-RU" sz="2800" dirty="0"/>
              <a:t>5. создание искусственных экосистем</a:t>
            </a:r>
          </a:p>
          <a:p>
            <a:r>
              <a:rPr lang="ru-RU" sz="2800" dirty="0"/>
              <a:t>6. борьба с вредителями растений</a:t>
            </a:r>
          </a:p>
        </p:txBody>
      </p:sp>
    </p:spTree>
    <p:extLst>
      <p:ext uri="{BB962C8B-B14F-4D97-AF65-F5344CB8AC3E}">
        <p14:creationId xmlns:p14="http://schemas.microsoft.com/office/powerpoint/2010/main" val="1856397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Выберите три верных ответа из шести и запишите цифры, под которыми они указаны.</a:t>
            </a:r>
          </a:p>
          <a:p>
            <a:r>
              <a:rPr lang="ru-RU" sz="2800" dirty="0"/>
              <a:t>Живое вещество биосферы выполняет </a:t>
            </a:r>
            <a:r>
              <a:rPr lang="ru-RU" sz="2800" dirty="0" smtClean="0"/>
              <a:t>функции:</a:t>
            </a:r>
          </a:p>
          <a:p>
            <a:endParaRPr lang="ru-RU" sz="2800" dirty="0"/>
          </a:p>
          <a:p>
            <a:r>
              <a:rPr lang="ru-RU" sz="2800" dirty="0"/>
              <a:t>1. фотосинтезирующую</a:t>
            </a:r>
          </a:p>
          <a:p>
            <a:r>
              <a:rPr lang="ru-RU" sz="2800" dirty="0"/>
              <a:t>2. расщепляющую</a:t>
            </a:r>
          </a:p>
          <a:p>
            <a:r>
              <a:rPr lang="ru-RU" sz="2800" dirty="0"/>
              <a:t>3. концентрационную</a:t>
            </a:r>
          </a:p>
          <a:p>
            <a:r>
              <a:rPr lang="ru-RU" sz="2800" dirty="0"/>
              <a:t>4. дыхательную</a:t>
            </a:r>
          </a:p>
          <a:p>
            <a:r>
              <a:rPr lang="ru-RU" sz="2800" dirty="0"/>
              <a:t>5. энергетическую</a:t>
            </a:r>
          </a:p>
          <a:p>
            <a:r>
              <a:rPr lang="ru-RU" sz="2800" dirty="0"/>
              <a:t>6. </a:t>
            </a:r>
            <a:r>
              <a:rPr lang="ru-RU" sz="2800" dirty="0" err="1"/>
              <a:t>окислительно</a:t>
            </a:r>
            <a:r>
              <a:rPr lang="ru-RU" sz="2800" dirty="0"/>
              <a:t>-восстановительную</a:t>
            </a:r>
          </a:p>
        </p:txBody>
      </p:sp>
    </p:spTree>
    <p:extLst>
      <p:ext uri="{BB962C8B-B14F-4D97-AF65-F5344CB8AC3E}">
        <p14:creationId xmlns:p14="http://schemas.microsoft.com/office/powerpoint/2010/main" val="36584371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Выберите три верных ответа из шести и запишите цифры, под которыми они указаны.</a:t>
            </a:r>
          </a:p>
          <a:p>
            <a:r>
              <a:rPr lang="ru-RU" sz="2800" dirty="0"/>
              <a:t>Результатом взаимодействия живого и косного вещества в биосфере является</a:t>
            </a:r>
            <a:r>
              <a:rPr lang="ru-RU" sz="2800" dirty="0" smtClean="0"/>
              <a:t>:</a:t>
            </a:r>
          </a:p>
          <a:p>
            <a:endParaRPr lang="ru-RU" sz="2800" dirty="0"/>
          </a:p>
          <a:p>
            <a:r>
              <a:rPr lang="ru-RU" sz="2800" dirty="0"/>
              <a:t>1. отложение торфа</a:t>
            </a:r>
          </a:p>
          <a:p>
            <a:r>
              <a:rPr lang="ru-RU" sz="2800" dirty="0"/>
              <a:t>2. атмосферный воздух</a:t>
            </a:r>
          </a:p>
          <a:p>
            <a:r>
              <a:rPr lang="ru-RU" sz="2800" dirty="0"/>
              <a:t>3. придонный слой океана</a:t>
            </a:r>
          </a:p>
          <a:p>
            <a:r>
              <a:rPr lang="ru-RU" sz="2800" dirty="0"/>
              <a:t>4. месторождение каменного угля</a:t>
            </a:r>
          </a:p>
          <a:p>
            <a:r>
              <a:rPr lang="ru-RU" sz="2800" dirty="0"/>
              <a:t>5. природные зоны</a:t>
            </a:r>
          </a:p>
          <a:p>
            <a:r>
              <a:rPr lang="ru-RU" sz="2800" dirty="0"/>
              <a:t>6. образование почвы</a:t>
            </a:r>
          </a:p>
        </p:txBody>
      </p:sp>
    </p:spTree>
    <p:extLst>
      <p:ext uri="{BB962C8B-B14F-4D97-AF65-F5344CB8AC3E}">
        <p14:creationId xmlns:p14="http://schemas.microsoft.com/office/powerpoint/2010/main" val="7033402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Выберите три верных ответа из шести и запишите цифры, под которыми они указаны.</a:t>
            </a:r>
          </a:p>
          <a:p>
            <a:r>
              <a:rPr lang="ru-RU" sz="2800" dirty="0"/>
              <a:t>К функциям живого вещества биосферы </a:t>
            </a:r>
            <a:r>
              <a:rPr lang="ru-RU" sz="2800" dirty="0" smtClean="0"/>
              <a:t>относят:</a:t>
            </a:r>
          </a:p>
          <a:p>
            <a:endParaRPr lang="ru-RU" sz="2800" dirty="0"/>
          </a:p>
          <a:p>
            <a:r>
              <a:rPr lang="ru-RU" sz="2800" dirty="0"/>
              <a:t>1. дыхательную</a:t>
            </a:r>
          </a:p>
          <a:p>
            <a:r>
              <a:rPr lang="ru-RU" sz="2800" dirty="0"/>
              <a:t>2. выделительную</a:t>
            </a:r>
          </a:p>
          <a:p>
            <a:r>
              <a:rPr lang="ru-RU" sz="2800" dirty="0"/>
              <a:t>3. энергетическую</a:t>
            </a:r>
          </a:p>
          <a:p>
            <a:r>
              <a:rPr lang="ru-RU" sz="2800" dirty="0"/>
              <a:t>4. концентрационную</a:t>
            </a:r>
          </a:p>
          <a:p>
            <a:r>
              <a:rPr lang="ru-RU" sz="2800" dirty="0"/>
              <a:t>5. пищеварительную</a:t>
            </a:r>
          </a:p>
          <a:p>
            <a:r>
              <a:rPr lang="ru-RU" sz="2800" dirty="0"/>
              <a:t>6. газовую</a:t>
            </a:r>
          </a:p>
        </p:txBody>
      </p:sp>
    </p:spTree>
    <p:extLst>
      <p:ext uri="{BB962C8B-B14F-4D97-AF65-F5344CB8AC3E}">
        <p14:creationId xmlns:p14="http://schemas.microsoft.com/office/powerpoint/2010/main" val="27150611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1369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Выберите три верных ответа из шести и запишите цифры, под которыми они указаны.</a:t>
            </a:r>
          </a:p>
          <a:p>
            <a:r>
              <a:rPr lang="ru-RU" sz="2800" dirty="0"/>
              <a:t>К биогенному веществу биосферы </a:t>
            </a:r>
            <a:r>
              <a:rPr lang="ru-RU" sz="2800" dirty="0" smtClean="0"/>
              <a:t>относят:</a:t>
            </a:r>
          </a:p>
          <a:p>
            <a:endParaRPr lang="ru-RU" sz="2800" dirty="0"/>
          </a:p>
          <a:p>
            <a:r>
              <a:rPr lang="ru-RU" sz="2800" dirty="0"/>
              <a:t>1. минералы</a:t>
            </a:r>
          </a:p>
          <a:p>
            <a:r>
              <a:rPr lang="ru-RU" sz="2800" dirty="0"/>
              <a:t>2. торф</a:t>
            </a:r>
          </a:p>
          <a:p>
            <a:r>
              <a:rPr lang="ru-RU" sz="2800" dirty="0"/>
              <a:t>3. каменный уголь</a:t>
            </a:r>
          </a:p>
          <a:p>
            <a:r>
              <a:rPr lang="ru-RU" sz="2800" dirty="0"/>
              <a:t>4. нефть</a:t>
            </a:r>
          </a:p>
          <a:p>
            <a:r>
              <a:rPr lang="ru-RU" sz="2800" dirty="0"/>
              <a:t>5. почву</a:t>
            </a:r>
          </a:p>
          <a:p>
            <a:r>
              <a:rPr lang="ru-RU" sz="2800" dirty="0"/>
              <a:t>6. грунт водоема</a:t>
            </a:r>
          </a:p>
        </p:txBody>
      </p:sp>
    </p:spTree>
    <p:extLst>
      <p:ext uri="{BB962C8B-B14F-4D97-AF65-F5344CB8AC3E}">
        <p14:creationId xmlns:p14="http://schemas.microsoft.com/office/powerpoint/2010/main" val="28104137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806489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Выберите три верных ответа из шести и запишите цифры, под которыми они и указаны. Вследствие сведения лесов на обширных территориях происходит</a:t>
            </a:r>
            <a:r>
              <a:rPr lang="ru-RU" sz="2800" dirty="0" smtClean="0"/>
              <a:t>:</a:t>
            </a:r>
          </a:p>
          <a:p>
            <a:endParaRPr lang="ru-RU" sz="2800" dirty="0"/>
          </a:p>
          <a:p>
            <a:r>
              <a:rPr lang="ru-RU" sz="2800" dirty="0"/>
              <a:t>1. нарушение газового состава атмосферы</a:t>
            </a:r>
          </a:p>
          <a:p>
            <a:r>
              <a:rPr lang="ru-RU" sz="2800" dirty="0"/>
              <a:t>2. повышение интенсивности выпадения осадков</a:t>
            </a:r>
          </a:p>
          <a:p>
            <a:r>
              <a:rPr lang="ru-RU" sz="2800" dirty="0"/>
              <a:t>3. нарушение водного режима и опустынивание</a:t>
            </a:r>
          </a:p>
          <a:p>
            <a:r>
              <a:rPr lang="ru-RU" sz="2800" dirty="0"/>
              <a:t>4. изменение направлений воздушных потоков</a:t>
            </a:r>
          </a:p>
          <a:p>
            <a:r>
              <a:rPr lang="ru-RU" sz="2800" dirty="0"/>
              <a:t>5. эрозия и выветривание почвы</a:t>
            </a:r>
          </a:p>
          <a:p>
            <a:r>
              <a:rPr lang="ru-RU" sz="2800" dirty="0"/>
              <a:t>6. уменьшение биоразнообразия</a:t>
            </a:r>
          </a:p>
        </p:txBody>
      </p:sp>
    </p:spTree>
    <p:extLst>
      <p:ext uri="{BB962C8B-B14F-4D97-AF65-F5344CB8AC3E}">
        <p14:creationId xmlns:p14="http://schemas.microsoft.com/office/powerpoint/2010/main" val="2520493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4000" smtClean="0">
                <a:solidFill>
                  <a:srgbClr val="FFCC00"/>
                </a:solidFill>
              </a:rPr>
              <a:t>Атмосфера – воздушная оболочка Земли </a:t>
            </a:r>
            <a:r>
              <a:rPr lang="ru-RU" altLang="ru-RU" sz="2800" smtClean="0">
                <a:solidFill>
                  <a:srgbClr val="FFCC00"/>
                </a:solidFill>
              </a:rPr>
              <a:t>(масса – 5,15 </a:t>
            </a:r>
            <a:r>
              <a:rPr lang="ru-RU" altLang="ru-RU" sz="2800" smtClean="0">
                <a:solidFill>
                  <a:srgbClr val="FFCC00"/>
                </a:solidFill>
                <a:cs typeface="Tahoma" panose="020B0604030504040204" pitchFamily="34" charset="0"/>
              </a:rPr>
              <a:t>▪</a:t>
            </a:r>
            <a:r>
              <a:rPr lang="ru-RU" altLang="ru-RU" sz="2800" smtClean="0">
                <a:solidFill>
                  <a:srgbClr val="FFCC00"/>
                </a:solidFill>
              </a:rPr>
              <a:t>10</a:t>
            </a:r>
            <a:r>
              <a:rPr lang="ru-RU" altLang="ru-RU" sz="2800" baseline="30000" smtClean="0">
                <a:solidFill>
                  <a:srgbClr val="FFCC00"/>
                </a:solidFill>
              </a:rPr>
              <a:t>5</a:t>
            </a:r>
            <a:r>
              <a:rPr lang="ru-RU" altLang="ru-RU" sz="2800" smtClean="0">
                <a:solidFill>
                  <a:srgbClr val="FFCC00"/>
                </a:solidFill>
              </a:rPr>
              <a:t>тонн).</a:t>
            </a:r>
          </a:p>
        </p:txBody>
      </p:sp>
      <p:sp>
        <p:nvSpPr>
          <p:cNvPr id="9225" name="Rectangle 9"/>
          <p:cNvSpPr>
            <a:spLocks noGrp="1" noRot="1" noChangeArrowheads="1"/>
          </p:cNvSpPr>
          <p:nvPr>
            <p:ph type="body" sz="half" idx="3"/>
          </p:nvPr>
        </p:nvSpPr>
        <p:spPr>
          <a:xfrm>
            <a:off x="4067175" y="1557338"/>
            <a:ext cx="4627563" cy="49672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b="1" smtClean="0">
                <a:solidFill>
                  <a:srgbClr val="FFCC00"/>
                </a:solidFill>
              </a:rPr>
              <a:t>Образована несколькими слоями: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b="1" u="sng" smtClean="0">
                <a:solidFill>
                  <a:srgbClr val="FFCC00"/>
                </a:solidFill>
              </a:rPr>
              <a:t>Тропосфера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smtClean="0"/>
              <a:t>(перистые и кучевые облака)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b="1" u="sng" smtClean="0">
                <a:solidFill>
                  <a:srgbClr val="FFCC00"/>
                </a:solidFill>
              </a:rPr>
              <a:t>Стратосфера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smtClean="0"/>
              <a:t>(перламутровые облака)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b="1" u="sng" smtClean="0">
                <a:solidFill>
                  <a:srgbClr val="FFCC00"/>
                </a:solidFill>
              </a:rPr>
              <a:t>Мезосфера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smtClean="0"/>
              <a:t>(серебристые облака)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b="1" u="sng" smtClean="0">
                <a:solidFill>
                  <a:srgbClr val="FFCC00"/>
                </a:solidFill>
              </a:rPr>
              <a:t>Термосфера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smtClean="0"/>
              <a:t>(полярное сияние, метеоры)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b="1" u="sng" smtClean="0">
                <a:solidFill>
                  <a:srgbClr val="FFCC00"/>
                </a:solidFill>
              </a:rPr>
              <a:t>Экзосфера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400" smtClean="0"/>
              <a:t>(полярные сияния)</a:t>
            </a:r>
          </a:p>
        </p:txBody>
      </p:sp>
      <p:pic>
        <p:nvPicPr>
          <p:cNvPr id="9227" name="Picture 11" descr="закат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9325" y="3925888"/>
            <a:ext cx="2897188" cy="2173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9" name="Picture 13" descr="4[3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9325" y="1600200"/>
            <a:ext cx="2897188" cy="2173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2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2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1"/>
            <a:ext cx="82809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Выберите три верных ответа из шести и запишите цифры, под которыми они указаны.</a:t>
            </a:r>
          </a:p>
          <a:p>
            <a:r>
              <a:rPr lang="ru-RU" sz="2400" dirty="0"/>
              <a:t>Какие характеристики относят к концентрационной функции живого вещества в биосфере</a:t>
            </a:r>
            <a:r>
              <a:rPr lang="ru-RU" sz="2400" dirty="0" smtClean="0"/>
              <a:t>?</a:t>
            </a:r>
          </a:p>
          <a:p>
            <a:endParaRPr lang="ru-RU" sz="2400" dirty="0"/>
          </a:p>
          <a:p>
            <a:r>
              <a:rPr lang="ru-RU" sz="2400" dirty="0"/>
              <a:t>1. отложение хитина в панцире у раков</a:t>
            </a:r>
          </a:p>
          <a:p>
            <a:r>
              <a:rPr lang="ru-RU" sz="2400" dirty="0"/>
              <a:t>2. восстановление углекислого газа при фотосинтезе</a:t>
            </a:r>
          </a:p>
          <a:p>
            <a:r>
              <a:rPr lang="ru-RU" sz="2400" dirty="0"/>
              <a:t>3. участие органических соединений в энергетическом обмене</a:t>
            </a:r>
          </a:p>
          <a:p>
            <a:r>
              <a:rPr lang="ru-RU" sz="2400" dirty="0"/>
              <a:t>4. наличие высокого содержания минеральных солей в костях</a:t>
            </a:r>
          </a:p>
          <a:p>
            <a:r>
              <a:rPr lang="ru-RU" sz="2400" dirty="0"/>
              <a:t>5. запасание энергии при диссимиляции</a:t>
            </a:r>
          </a:p>
          <a:p>
            <a:r>
              <a:rPr lang="ru-RU" sz="2400" dirty="0"/>
              <a:t>6. накопление азота в белках и нуклеиновых кислотах</a:t>
            </a:r>
          </a:p>
        </p:txBody>
      </p:sp>
    </p:spTree>
    <p:extLst>
      <p:ext uri="{BB962C8B-B14F-4D97-AF65-F5344CB8AC3E}">
        <p14:creationId xmlns:p14="http://schemas.microsoft.com/office/powerpoint/2010/main" val="4432946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Выберите три верных ответа из шести и запишите цифры, под которыми они указаны.</a:t>
            </a:r>
          </a:p>
          <a:p>
            <a:r>
              <a:rPr lang="ru-RU" sz="2800" dirty="0"/>
              <a:t>Что может произойти на Земле вследствие избытка углекислого газа в атмосфере</a:t>
            </a:r>
            <a:r>
              <a:rPr lang="ru-RU" sz="2800" dirty="0" smtClean="0"/>
              <a:t>?</a:t>
            </a:r>
          </a:p>
          <a:p>
            <a:endParaRPr lang="ru-RU" sz="2800" dirty="0"/>
          </a:p>
          <a:p>
            <a:r>
              <a:rPr lang="ru-RU" sz="2800" dirty="0"/>
              <a:t>1. таяние ледников</a:t>
            </a:r>
          </a:p>
          <a:p>
            <a:r>
              <a:rPr lang="ru-RU" sz="2800" dirty="0"/>
              <a:t>2. усиление парникового эффекта</a:t>
            </a:r>
          </a:p>
          <a:p>
            <a:r>
              <a:rPr lang="ru-RU" sz="2800" dirty="0"/>
              <a:t>3. повышение температуры воздуха</a:t>
            </a:r>
          </a:p>
          <a:p>
            <a:r>
              <a:rPr lang="ru-RU" sz="2800" dirty="0"/>
              <a:t>4. разрушение озонового слоя</a:t>
            </a:r>
          </a:p>
          <a:p>
            <a:r>
              <a:rPr lang="ru-RU" sz="2800" dirty="0"/>
              <a:t>5. увеличение численности животных</a:t>
            </a:r>
          </a:p>
          <a:p>
            <a:r>
              <a:rPr lang="ru-RU" sz="2800" dirty="0"/>
              <a:t>6. прекращение фотосинтеза</a:t>
            </a:r>
          </a:p>
        </p:txBody>
      </p:sp>
    </p:spTree>
    <p:extLst>
      <p:ext uri="{BB962C8B-B14F-4D97-AF65-F5344CB8AC3E}">
        <p14:creationId xmlns:p14="http://schemas.microsoft.com/office/powerpoint/2010/main" val="2240323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Выберите три верных ответа из шести и запишите цифры, под которыми они указаны.</a:t>
            </a:r>
          </a:p>
          <a:p>
            <a:r>
              <a:rPr lang="ru-RU" sz="2800" dirty="0"/>
              <a:t>Эрозия почвы </a:t>
            </a:r>
            <a:r>
              <a:rPr lang="ru-RU" sz="2800" dirty="0" smtClean="0"/>
              <a:t>вызывается:</a:t>
            </a:r>
          </a:p>
          <a:p>
            <a:endParaRPr lang="ru-RU" sz="2800" dirty="0"/>
          </a:p>
          <a:p>
            <a:r>
              <a:rPr lang="ru-RU" sz="2800" dirty="0"/>
              <a:t>1. чрезмерным применением удобрений</a:t>
            </a:r>
          </a:p>
          <a:p>
            <a:r>
              <a:rPr lang="ru-RU" sz="2800" dirty="0"/>
              <a:t>2. чрезмерным </a:t>
            </a:r>
            <a:r>
              <a:rPr lang="ru-RU" sz="2800" dirty="0" err="1"/>
              <a:t>выпасанием</a:t>
            </a:r>
            <a:r>
              <a:rPr lang="ru-RU" sz="2800" dirty="0"/>
              <a:t> скота</a:t>
            </a:r>
          </a:p>
          <a:p>
            <a:r>
              <a:rPr lang="ru-RU" sz="2800" dirty="0"/>
              <a:t>3. посевом культурных растений</a:t>
            </a:r>
          </a:p>
          <a:p>
            <a:r>
              <a:rPr lang="ru-RU" sz="2800" dirty="0"/>
              <a:t>4. вырубкой лесов</a:t>
            </a:r>
          </a:p>
          <a:p>
            <a:r>
              <a:rPr lang="ru-RU" sz="2800" dirty="0"/>
              <a:t>5. распашкой полей поперёк склона холма</a:t>
            </a:r>
          </a:p>
          <a:p>
            <a:r>
              <a:rPr lang="ru-RU" sz="2800" dirty="0"/>
              <a:t>6. смывом удобрений в водоём</a:t>
            </a:r>
          </a:p>
        </p:txBody>
      </p:sp>
    </p:spTree>
    <p:extLst>
      <p:ext uri="{BB962C8B-B14F-4D97-AF65-F5344CB8AC3E}">
        <p14:creationId xmlns:p14="http://schemas.microsoft.com/office/powerpoint/2010/main" val="23187134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97346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Установите соответствие между характеристиками и функциями живого вещества: к каждой позиции, данной в первом столбце, подберите соответствующую позицию из второго столбца.</a:t>
            </a:r>
          </a:p>
          <a:p>
            <a:endParaRPr lang="ru-RU" sz="2000" dirty="0" smtClean="0"/>
          </a:p>
          <a:p>
            <a:r>
              <a:rPr lang="ru-RU" sz="2000" dirty="0" smtClean="0"/>
              <a:t>ХАРАКТЕРИСТИКИ</a:t>
            </a:r>
            <a:endParaRPr lang="ru-RU" sz="2000" dirty="0"/>
          </a:p>
          <a:p>
            <a:endParaRPr lang="ru-RU" sz="2000" dirty="0"/>
          </a:p>
          <a:p>
            <a:r>
              <a:rPr lang="ru-RU" sz="2000" dirty="0"/>
              <a:t>А) наличие большого содержания кальция в костях животных</a:t>
            </a:r>
          </a:p>
          <a:p>
            <a:r>
              <a:rPr lang="ru-RU" sz="2000" dirty="0"/>
              <a:t>Б) использование атмосферного водорода для хемосинтеза</a:t>
            </a:r>
          </a:p>
          <a:p>
            <a:r>
              <a:rPr lang="ru-RU" sz="2000" dirty="0"/>
              <a:t>В) накопление фосфора в тканях</a:t>
            </a:r>
          </a:p>
          <a:p>
            <a:r>
              <a:rPr lang="ru-RU" sz="2000" dirty="0"/>
              <a:t>Г) потребление кислорода и выделение углекислого газа при дыхании</a:t>
            </a:r>
          </a:p>
          <a:p>
            <a:r>
              <a:rPr lang="ru-RU" sz="2000" dirty="0"/>
              <a:t>Д) выделение углекислого газа при спиртовом брожении</a:t>
            </a:r>
          </a:p>
          <a:p>
            <a:r>
              <a:rPr lang="ru-RU" sz="2000" dirty="0"/>
              <a:t>Е) раковины моллюсков содержат карбонат кальция</a:t>
            </a:r>
          </a:p>
          <a:p>
            <a:endParaRPr lang="ru-RU" sz="2000" dirty="0" smtClean="0"/>
          </a:p>
          <a:p>
            <a:r>
              <a:rPr lang="ru-RU" sz="2000" dirty="0" smtClean="0"/>
              <a:t>ФУНКЦИИ </a:t>
            </a:r>
            <a:r>
              <a:rPr lang="ru-RU" sz="2000" dirty="0"/>
              <a:t>ЖИВОГО ВЕЩЕСТВА</a:t>
            </a:r>
          </a:p>
          <a:p>
            <a:endParaRPr lang="ru-RU" sz="2000" dirty="0"/>
          </a:p>
          <a:p>
            <a:r>
              <a:rPr lang="ru-RU" sz="2000" dirty="0"/>
              <a:t>1) газовая</a:t>
            </a:r>
          </a:p>
          <a:p>
            <a:r>
              <a:rPr lang="ru-RU" sz="2000" dirty="0"/>
              <a:t>2) концентрационная</a:t>
            </a:r>
          </a:p>
        </p:txBody>
      </p:sp>
    </p:spTree>
    <p:extLst>
      <p:ext uri="{BB962C8B-B14F-4D97-AF65-F5344CB8AC3E}">
        <p14:creationId xmlns:p14="http://schemas.microsoft.com/office/powerpoint/2010/main" val="36063763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56895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Установите соответствие между природными объектами и веществами биосферы: к каждой позиции, данной в первом столбце, подберите соответствующую позицию из второго столбца.</a:t>
            </a:r>
          </a:p>
          <a:p>
            <a:endParaRPr lang="ru-RU" sz="2400" dirty="0" smtClean="0"/>
          </a:p>
          <a:p>
            <a:r>
              <a:rPr lang="ru-RU" sz="2400" dirty="0" smtClean="0"/>
              <a:t>ПРИРОДНЫЕ ОБЪЕКТЫ</a:t>
            </a:r>
            <a:endParaRPr lang="ru-RU" sz="2400" dirty="0"/>
          </a:p>
          <a:p>
            <a:r>
              <a:rPr lang="ru-RU" sz="2400" dirty="0"/>
              <a:t>А) гранит</a:t>
            </a:r>
          </a:p>
          <a:p>
            <a:r>
              <a:rPr lang="ru-RU" sz="2400" dirty="0"/>
              <a:t>Б) глина</a:t>
            </a:r>
          </a:p>
          <a:p>
            <a:r>
              <a:rPr lang="ru-RU" sz="2400" dirty="0"/>
              <a:t>В) известняк</a:t>
            </a:r>
          </a:p>
          <a:p>
            <a:r>
              <a:rPr lang="ru-RU" sz="2400" dirty="0"/>
              <a:t>Г) базальт</a:t>
            </a:r>
          </a:p>
          <a:p>
            <a:r>
              <a:rPr lang="ru-RU" sz="2400" dirty="0"/>
              <a:t>Д) почва</a:t>
            </a:r>
          </a:p>
          <a:p>
            <a:r>
              <a:rPr lang="ru-RU" sz="2400" dirty="0"/>
              <a:t>Е) торф</a:t>
            </a:r>
          </a:p>
          <a:p>
            <a:endParaRPr lang="ru-RU" sz="2400" dirty="0" smtClean="0"/>
          </a:p>
          <a:p>
            <a:r>
              <a:rPr lang="ru-RU" sz="2400" dirty="0" smtClean="0"/>
              <a:t>ВЕЩЕСТВА БИОСФЕРЫ</a:t>
            </a:r>
            <a:endParaRPr lang="ru-RU" sz="2400" dirty="0"/>
          </a:p>
          <a:p>
            <a:r>
              <a:rPr lang="ru-RU" sz="2400" dirty="0"/>
              <a:t>1) биогенное</a:t>
            </a:r>
          </a:p>
          <a:p>
            <a:r>
              <a:rPr lang="ru-RU" sz="2400" dirty="0"/>
              <a:t>2) </a:t>
            </a:r>
            <a:r>
              <a:rPr lang="ru-RU" sz="2400" dirty="0" err="1"/>
              <a:t>биокосное</a:t>
            </a:r>
            <a:endParaRPr lang="ru-RU" sz="2400" dirty="0"/>
          </a:p>
          <a:p>
            <a:r>
              <a:rPr lang="ru-RU" sz="2400" dirty="0"/>
              <a:t>3) косное</a:t>
            </a:r>
          </a:p>
        </p:txBody>
      </p:sp>
    </p:spTree>
    <p:extLst>
      <p:ext uri="{BB962C8B-B14F-4D97-AF65-F5344CB8AC3E}">
        <p14:creationId xmlns:p14="http://schemas.microsoft.com/office/powerpoint/2010/main" val="21139127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71296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Проанализируйте таблицу «Функции живого вещества в биосфере». Заполните пустые ячейки таблицы, используя термины, приведенные в </a:t>
            </a:r>
            <a:r>
              <a:rPr lang="ru-RU" sz="2400" dirty="0" smtClean="0"/>
              <a:t>списке: </a:t>
            </a:r>
          </a:p>
          <a:p>
            <a:r>
              <a:rPr lang="ru-RU" sz="2400" dirty="0" smtClean="0"/>
              <a:t>1</a:t>
            </a:r>
            <a:r>
              <a:rPr lang="ru-RU" sz="2400" dirty="0"/>
              <a:t>) концентрационная</a:t>
            </a:r>
          </a:p>
          <a:p>
            <a:r>
              <a:rPr lang="ru-RU" sz="2400" dirty="0"/>
              <a:t>2) сукцессия</a:t>
            </a:r>
          </a:p>
          <a:p>
            <a:r>
              <a:rPr lang="ru-RU" sz="2400" dirty="0"/>
              <a:t>3) газовая</a:t>
            </a:r>
          </a:p>
          <a:p>
            <a:r>
              <a:rPr lang="ru-RU" sz="2400" dirty="0"/>
              <a:t>4) механическая</a:t>
            </a:r>
          </a:p>
          <a:p>
            <a:r>
              <a:rPr lang="ru-RU" sz="2400" dirty="0"/>
              <a:t>5) использование углекислого газа</a:t>
            </a:r>
          </a:p>
          <a:p>
            <a:r>
              <a:rPr lang="ru-RU" sz="2400" dirty="0"/>
              <a:t>6) увеличение содержания веществ в тканях</a:t>
            </a:r>
          </a:p>
          <a:p>
            <a:r>
              <a:rPr lang="ru-RU" sz="2400" dirty="0"/>
              <a:t>7) расщепление воды</a:t>
            </a:r>
          </a:p>
          <a:p>
            <a:r>
              <a:rPr lang="ru-RU" sz="2400" dirty="0"/>
              <a:t>8) энергетическая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32" y="4437112"/>
            <a:ext cx="821393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7337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32" y="476672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Проанализируйте таблицу «Компоненты биосферы». Заполните пустые ячейки таблицы, используя термины, приведенные в списке. Для каждой ячейки, обозначенной буквой, выберите соответствующий термин из предложенного </a:t>
            </a:r>
            <a:r>
              <a:rPr lang="ru-RU" sz="2400" dirty="0" smtClean="0"/>
              <a:t>списка:</a:t>
            </a:r>
            <a:endParaRPr lang="ru-RU" sz="2400" dirty="0"/>
          </a:p>
          <a:p>
            <a:r>
              <a:rPr lang="ru-RU" sz="2400" dirty="0" smtClean="0"/>
              <a:t>1</a:t>
            </a:r>
            <a:r>
              <a:rPr lang="ru-RU" sz="2400" dirty="0"/>
              <a:t>) </a:t>
            </a:r>
            <a:r>
              <a:rPr lang="ru-RU" sz="2400" dirty="0" smtClean="0"/>
              <a:t>Базальт    2</a:t>
            </a:r>
            <a:r>
              <a:rPr lang="ru-RU" sz="2400" dirty="0"/>
              <a:t>) </a:t>
            </a:r>
            <a:r>
              <a:rPr lang="ru-RU" sz="2400" dirty="0" smtClean="0"/>
              <a:t>биосфера     3</a:t>
            </a:r>
            <a:r>
              <a:rPr lang="ru-RU" sz="2400" dirty="0"/>
              <a:t>) гранит</a:t>
            </a:r>
          </a:p>
          <a:p>
            <a:r>
              <a:rPr lang="ru-RU" sz="2400" dirty="0"/>
              <a:t>4) воздух, </a:t>
            </a:r>
            <a:r>
              <a:rPr lang="ru-RU" sz="2400" dirty="0" smtClean="0"/>
              <a:t>вода     5</a:t>
            </a:r>
            <a:r>
              <a:rPr lang="ru-RU" sz="2400" dirty="0"/>
              <a:t>) </a:t>
            </a:r>
            <a:r>
              <a:rPr lang="ru-RU" sz="2400" dirty="0" smtClean="0"/>
              <a:t>биомасса     6</a:t>
            </a:r>
            <a:r>
              <a:rPr lang="ru-RU" sz="2400" dirty="0"/>
              <a:t>) биогенное</a:t>
            </a:r>
          </a:p>
          <a:p>
            <a:r>
              <a:rPr lang="ru-RU" sz="2400" dirty="0"/>
              <a:t>7) п</a:t>
            </a:r>
            <a:r>
              <a:rPr lang="ru-RU" sz="2400" dirty="0" smtClean="0"/>
              <a:t>родуценты     8</a:t>
            </a:r>
            <a:r>
              <a:rPr lang="ru-RU" sz="2400" dirty="0"/>
              <a:t>) торф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98" y="3861048"/>
            <a:ext cx="8124403" cy="244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9462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Вопрос:</a:t>
            </a:r>
          </a:p>
          <a:p>
            <a:r>
              <a:rPr lang="ru-RU" sz="2400" dirty="0" smtClean="0"/>
              <a:t>Одна </a:t>
            </a:r>
            <a:r>
              <a:rPr lang="ru-RU" sz="2400" dirty="0"/>
              <a:t>из глобальных проблем современного состояния биосферы - опустынивание ландшафтов. Какие антропогенные вмешательства этому способствуют? Приведите не менее трёх примеров вмешательств человека.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068960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Ответ:</a:t>
            </a:r>
          </a:p>
          <a:p>
            <a:r>
              <a:rPr lang="ru-RU" sz="2400" dirty="0" smtClean="0"/>
              <a:t>1</a:t>
            </a:r>
            <a:r>
              <a:rPr lang="ru-RU" sz="2400" dirty="0"/>
              <a:t>) Расширение и интенсивное использование площадей под </a:t>
            </a:r>
            <a:r>
              <a:rPr lang="ru-RU" sz="2400" dirty="0" err="1"/>
              <a:t>агроценозы</a:t>
            </a:r>
            <a:endParaRPr lang="ru-RU" sz="2400" dirty="0"/>
          </a:p>
          <a:p>
            <a:r>
              <a:rPr lang="ru-RU" sz="2400" dirty="0"/>
              <a:t>2) Вырубание лесных массивов</a:t>
            </a:r>
          </a:p>
          <a:p>
            <a:r>
              <a:rPr lang="ru-RU" sz="2400" dirty="0"/>
              <a:t>3) Чрезмерное искусственное орошение, неконтролируемое внесение удобрений, которое ведет к засолению почв</a:t>
            </a:r>
          </a:p>
        </p:txBody>
      </p:sp>
    </p:spTree>
    <p:extLst>
      <p:ext uri="{BB962C8B-B14F-4D97-AF65-F5344CB8AC3E}">
        <p14:creationId xmlns:p14="http://schemas.microsoft.com/office/powerpoint/2010/main" val="33119176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Вопрос:</a:t>
            </a:r>
          </a:p>
          <a:p>
            <a:r>
              <a:rPr lang="ru-RU" sz="2400" dirty="0"/>
              <a:t>Какие процессы обеспечивают постоянство газового состава атмосферы (кислорода, углекислого газа, азота)? Приведите не менее трёх процессов. Ответ поясните.</a:t>
            </a:r>
            <a:endParaRPr lang="ru-RU" sz="24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343656"/>
            <a:ext cx="79928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Ответ:</a:t>
            </a:r>
          </a:p>
          <a:p>
            <a:r>
              <a:rPr lang="ru-RU" sz="2000" dirty="0"/>
              <a:t>1) При дыхании и брожении регулируется концентрация в атмосфере кислорода и углекислого газа: поглощается кислород, выделяется углекислый газ</a:t>
            </a:r>
          </a:p>
          <a:p>
            <a:r>
              <a:rPr lang="ru-RU" sz="2000" dirty="0"/>
              <a:t>2) При фотосинтезе регулируется концентрация углекислого газа и кислорода: кислород выделяется, углекислый газ поглощается</a:t>
            </a:r>
          </a:p>
          <a:p>
            <a:r>
              <a:rPr lang="ru-RU" sz="2000" dirty="0"/>
              <a:t>3) Клубеньковые бактерии осуществляют </a:t>
            </a:r>
            <a:r>
              <a:rPr lang="ru-RU" sz="2000" dirty="0" err="1"/>
              <a:t>азотфиксацию</a:t>
            </a:r>
            <a:r>
              <a:rPr lang="ru-RU" sz="2000" dirty="0"/>
              <a:t>, в ходе которой атмосферный азот поглощается и преобразуется в нитриты и нитраты; в ходе денитрификации происходит восстановления нитритов и нитратов до молекулярного азота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22343237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Вопрос:</a:t>
            </a:r>
          </a:p>
          <a:p>
            <a:r>
              <a:rPr lang="ru-RU" sz="2400" dirty="0"/>
              <a:t>Какую роль в круговороте кислорода играют растения, </a:t>
            </a:r>
            <a:r>
              <a:rPr lang="ru-RU" sz="2400" dirty="0" err="1"/>
              <a:t>цианобактерии</a:t>
            </a:r>
            <a:r>
              <a:rPr lang="ru-RU" sz="2400" dirty="0"/>
              <a:t>, животные, грибы, бактерии? Как используется кислород этими организмами?</a:t>
            </a:r>
            <a:endParaRPr lang="ru-RU" sz="24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343656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Ответ:</a:t>
            </a:r>
          </a:p>
          <a:p>
            <a:r>
              <a:rPr lang="ru-RU" sz="2400" dirty="0"/>
              <a:t>1) Автотрофы: растения и </a:t>
            </a:r>
            <a:r>
              <a:rPr lang="ru-RU" sz="2400" dirty="0" err="1"/>
              <a:t>цианобактерии</a:t>
            </a:r>
            <a:r>
              <a:rPr lang="ru-RU" sz="2400" dirty="0"/>
              <a:t> - в ходе </a:t>
            </a:r>
            <a:r>
              <a:rPr lang="ru-RU" sz="2400" dirty="0" err="1"/>
              <a:t>светозависимой</a:t>
            </a:r>
            <a:r>
              <a:rPr lang="ru-RU" sz="2400" dirty="0"/>
              <a:t> фазы фотосинтеза выделяют кислород, образующийся при фотолизе воды</a:t>
            </a:r>
          </a:p>
          <a:p>
            <a:r>
              <a:rPr lang="ru-RU" sz="2400" dirty="0"/>
              <a:t>2) Аэробы: растения, животные, бактерии, грибы - используют кислород в процессе дыхания</a:t>
            </a:r>
          </a:p>
          <a:p>
            <a:r>
              <a:rPr lang="ru-RU" sz="2400" dirty="0"/>
              <a:t>3) Кислород используется в клетках для окисления органических веществ, участвуя в образовании молекул воды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564697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dirty="0" smtClean="0"/>
              <a:t>Состав атмосферы: </a:t>
            </a:r>
          </a:p>
          <a:p>
            <a:pPr>
              <a:defRPr/>
            </a:pPr>
            <a:r>
              <a:rPr lang="ru-RU" dirty="0" smtClean="0"/>
              <a:t>азот – 78%, </a:t>
            </a:r>
          </a:p>
          <a:p>
            <a:pPr>
              <a:defRPr/>
            </a:pPr>
            <a:r>
              <a:rPr lang="ru-RU" dirty="0" smtClean="0"/>
              <a:t>кислород – 21%</a:t>
            </a:r>
          </a:p>
          <a:p>
            <a:pPr>
              <a:defRPr/>
            </a:pPr>
            <a:r>
              <a:rPr lang="ru-RU" dirty="0" smtClean="0"/>
              <a:t>Углекислый газ, водные пары, аргон и др. – 1%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О</a:t>
            </a:r>
            <a:r>
              <a:rPr lang="ru-RU" baseline="-25000" dirty="0" smtClean="0"/>
              <a:t>2</a:t>
            </a:r>
            <a:r>
              <a:rPr lang="ru-RU" dirty="0" smtClean="0"/>
              <a:t> – биологического происхождения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Озоновый слой – верхняя граница биосферы.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Атмосфера: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b="1" smtClean="0">
                <a:solidFill>
                  <a:srgbClr val="FFCC00"/>
                </a:solidFill>
              </a:rPr>
              <a:t>СПАСИБО ЗА ВНИМАНИЕ.</a:t>
            </a:r>
          </a:p>
        </p:txBody>
      </p:sp>
      <p:pic>
        <p:nvPicPr>
          <p:cNvPr id="24586" name="Picture 10" descr="campfires2k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813" y="1196975"/>
            <a:ext cx="5761037" cy="4248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624" y="980728"/>
            <a:ext cx="8662863" cy="3024336"/>
          </a:xfrm>
        </p:spPr>
        <p:txBody>
          <a:bodyPr/>
          <a:lstStyle/>
          <a:p>
            <a:r>
              <a:rPr lang="ru-RU" dirty="0" smtClean="0"/>
              <a:t>Дополнительный материал</a:t>
            </a:r>
            <a:br>
              <a:rPr lang="ru-RU" dirty="0" smtClean="0"/>
            </a:br>
            <a:r>
              <a:rPr lang="ru-RU" dirty="0" smtClean="0"/>
              <a:t>(используется по мере необходимости)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4107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err="1" smtClean="0"/>
              <a:t>Ноосфе́ра</a:t>
            </a:r>
            <a:r>
              <a:rPr lang="ru-RU" dirty="0" smtClean="0"/>
              <a:t> (греч. </a:t>
            </a:r>
            <a:r>
              <a:rPr lang="ru-RU" dirty="0" err="1" smtClean="0"/>
              <a:t>νόος</a:t>
            </a:r>
            <a:r>
              <a:rPr lang="ru-RU" dirty="0" smtClean="0"/>
              <a:t> — «разум» и </a:t>
            </a:r>
            <a:r>
              <a:rPr lang="ru-RU" dirty="0" err="1" smtClean="0"/>
              <a:t>σφ</a:t>
            </a:r>
            <a:r>
              <a:rPr lang="ru-RU" dirty="0" smtClean="0"/>
              <a:t>αῖρα — «шар») — сфера взаимодействия общества и природы, в границах которой разумная человеческая деятельность становится определяющим фактором развития 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dirty="0" smtClean="0"/>
              <a:t>(эта сфера обозначается также терминами «</a:t>
            </a:r>
            <a:r>
              <a:rPr lang="ru-RU" dirty="0" err="1" smtClean="0"/>
              <a:t>антропосфера</a:t>
            </a:r>
            <a:r>
              <a:rPr lang="ru-RU" dirty="0" smtClean="0"/>
              <a:t>», «биотехносфера»)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Ноосфера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i="1" dirty="0" smtClean="0"/>
              <a:t>«Биосфера не раз переходила в новое эволюционное состояние…</a:t>
            </a:r>
            <a:r>
              <a:rPr lang="ru-RU" dirty="0" smtClean="0"/>
              <a:t> </a:t>
            </a:r>
            <a:r>
              <a:rPr lang="ru-RU" i="1" dirty="0" smtClean="0"/>
              <a:t>Это переживаем мы и сейчас, за последние 10—20 тысяч лет, когда человек, выработав в социальной среде научную мысль, создаёт в биосфере новую геологическую силу, в ней не бывалую. Биосфера перешла или, вернее, переходит в новое эволюционное состояние — в ноосферу — перерабатывается научной мыслью социального человека»</a:t>
            </a:r>
            <a:r>
              <a:rPr lang="ru-RU" dirty="0" smtClean="0"/>
              <a:t> </a:t>
            </a:r>
          </a:p>
          <a:p>
            <a:pPr algn="r">
              <a:buFont typeface="Arial" panose="020B0604020202020204" pitchFamily="34" charset="0"/>
              <a:buNone/>
              <a:defRPr/>
            </a:pPr>
            <a:r>
              <a:rPr lang="ru-RU" dirty="0" smtClean="0"/>
              <a:t>В.И. Вернадский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Ноосфера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b="1" smtClean="0">
                <a:solidFill>
                  <a:srgbClr val="FFCC00"/>
                </a:solidFill>
              </a:rPr>
              <a:t>Техносфера.</a:t>
            </a:r>
          </a:p>
        </p:txBody>
      </p:sp>
      <p:pic>
        <p:nvPicPr>
          <p:cNvPr id="21512" name="Picture 8" descr="526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268413"/>
            <a:ext cx="3910013" cy="2833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13" name="Picture 9" descr="43269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1268413"/>
            <a:ext cx="4032250" cy="2786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14" name="Picture 10" descr="u2_18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4221163"/>
            <a:ext cx="3889375" cy="2447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15" name="Picture 11" descr="all-15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4221163"/>
            <a:ext cx="4032250" cy="2447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CC00"/>
                </a:solidFill>
              </a:rPr>
              <a:t>БИОНИКА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Реактивный принцип движения</a:t>
            </a:r>
          </a:p>
          <a:p>
            <a:pPr eaLnBrk="1" hangingPunct="1">
              <a:defRPr/>
            </a:pPr>
            <a:r>
              <a:rPr lang="ru-RU" dirty="0" err="1" smtClean="0"/>
              <a:t>Эхолокация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Спидометр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25604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2276475"/>
            <a:ext cx="4159250" cy="2592388"/>
          </a:xfrm>
        </p:spPr>
      </p:pic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Самолетостроение</a:t>
            </a:r>
          </a:p>
          <a:p>
            <a:pPr eaLnBrk="1" hangingPunct="1">
              <a:defRPr/>
            </a:pPr>
            <a:r>
              <a:rPr lang="ru-RU" dirty="0" smtClean="0"/>
              <a:t>Строительство</a:t>
            </a:r>
          </a:p>
          <a:p>
            <a:pPr eaLnBrk="1" hangingPunct="1">
              <a:defRPr/>
            </a:pPr>
            <a:r>
              <a:rPr lang="ru-RU" dirty="0" smtClean="0"/>
              <a:t>Кораблестроение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br>
              <a:rPr lang="ru-RU" dirty="0" smtClean="0"/>
            </a:br>
            <a:r>
              <a:rPr lang="ru-RU" dirty="0" smtClean="0"/>
              <a:t>Допишите предложение: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 вещества биосферы </a:t>
            </a:r>
            <a:r>
              <a:rPr lang="ru-RU" dirty="0" err="1" smtClean="0"/>
              <a:t>В.И.Вернадский</a:t>
            </a:r>
            <a:r>
              <a:rPr lang="ru-RU" dirty="0" smtClean="0"/>
              <a:t> разделил на…</a:t>
            </a:r>
          </a:p>
          <a:p>
            <a:r>
              <a:rPr lang="ru-RU" dirty="0" smtClean="0"/>
              <a:t>Живое вещество биосферы – это…</a:t>
            </a:r>
          </a:p>
          <a:p>
            <a:r>
              <a:rPr lang="ru-RU" dirty="0" smtClean="0"/>
              <a:t>К косному веществу биосферы относятся…</a:t>
            </a:r>
          </a:p>
          <a:p>
            <a:r>
              <a:rPr lang="ru-RU" dirty="0" err="1" smtClean="0"/>
              <a:t>Биокосное</a:t>
            </a:r>
            <a:r>
              <a:rPr lang="ru-RU" dirty="0" smtClean="0"/>
              <a:t> вещество – результат…</a:t>
            </a:r>
          </a:p>
          <a:p>
            <a:r>
              <a:rPr lang="ru-RU" dirty="0" smtClean="0"/>
              <a:t>Биогенные вещества – вещества…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304" y="4221088"/>
            <a:ext cx="1728840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99868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effectLst/>
              </a:rPr>
              <a:t>Одним из положений учения В. И. Вернадского о биосфере служит следующее утверждение</a:t>
            </a:r>
            <a:r>
              <a:rPr lang="ru-RU" sz="2800" dirty="0" smtClean="0">
                <a:effectLst/>
              </a:rPr>
              <a:t>:</a:t>
            </a:r>
            <a:endParaRPr lang="ru-RU" sz="2800" dirty="0">
              <a:effectLst/>
            </a:endParaRPr>
          </a:p>
          <a:p>
            <a:pPr marL="0" indent="0">
              <a:buNone/>
            </a:pPr>
            <a:r>
              <a:rPr lang="ru-RU" sz="2800" dirty="0">
                <a:effectLst/>
              </a:rPr>
              <a:t>1) живое вещество  — совокупность живых организмов на Земле</a:t>
            </a:r>
          </a:p>
          <a:p>
            <a:pPr marL="0" indent="0">
              <a:buNone/>
            </a:pPr>
            <a:r>
              <a:rPr lang="ru-RU" sz="2800" dirty="0">
                <a:effectLst/>
              </a:rPr>
              <a:t>2) живым организмам присущи рост и развитие</a:t>
            </a:r>
          </a:p>
          <a:p>
            <a:pPr marL="0" indent="0">
              <a:buNone/>
            </a:pPr>
            <a:r>
              <a:rPr lang="ru-RU" sz="2800" dirty="0">
                <a:effectLst/>
              </a:rPr>
              <a:t>3) все живые организмы образуют виды</a:t>
            </a:r>
          </a:p>
          <a:p>
            <a:pPr marL="0" indent="0">
              <a:buNone/>
            </a:pPr>
            <a:r>
              <a:rPr lang="ru-RU" sz="2800" dirty="0">
                <a:effectLst/>
              </a:rPr>
              <a:t>4) живые организмы связаны со средой обитания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89506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71600"/>
            <a:ext cx="8540750" cy="4498975"/>
          </a:xfrm>
        </p:spPr>
        <p:txBody>
          <a:bodyPr/>
          <a:lstStyle/>
          <a:p>
            <a:r>
              <a:rPr lang="ru-RU" sz="2800" dirty="0" smtClean="0">
                <a:effectLst/>
              </a:rPr>
              <a:t>Выберите </a:t>
            </a:r>
            <a:r>
              <a:rPr lang="ru-RU" sz="2800" dirty="0">
                <a:effectLst/>
              </a:rPr>
              <a:t>три верных ответа из шести и запишите цифры, под которыми они указаны. Укажите три функции живого вещества биосферы.</a:t>
            </a:r>
          </a:p>
          <a:p>
            <a:pPr marL="0" indent="0">
              <a:buNone/>
            </a:pPr>
            <a:r>
              <a:rPr lang="ru-RU" sz="2800" dirty="0" smtClean="0">
                <a:effectLst/>
              </a:rPr>
              <a:t>1</a:t>
            </a:r>
            <a:r>
              <a:rPr lang="ru-RU" sz="2800" dirty="0">
                <a:effectLst/>
              </a:rPr>
              <a:t>)  транспортная</a:t>
            </a:r>
          </a:p>
          <a:p>
            <a:pPr marL="0" indent="0">
              <a:buNone/>
            </a:pPr>
            <a:r>
              <a:rPr lang="ru-RU" sz="2800" dirty="0">
                <a:effectLst/>
              </a:rPr>
              <a:t>2)  гравитационная</a:t>
            </a:r>
          </a:p>
          <a:p>
            <a:pPr marL="0" indent="0">
              <a:buNone/>
            </a:pPr>
            <a:r>
              <a:rPr lang="ru-RU" sz="2800" dirty="0">
                <a:effectLst/>
              </a:rPr>
              <a:t>3)  тектоническая</a:t>
            </a:r>
          </a:p>
          <a:p>
            <a:pPr marL="0" indent="0">
              <a:buNone/>
            </a:pPr>
            <a:r>
              <a:rPr lang="ru-RU" sz="2800" dirty="0">
                <a:effectLst/>
              </a:rPr>
              <a:t>4)  </a:t>
            </a:r>
            <a:r>
              <a:rPr lang="ru-RU" sz="2800" dirty="0" err="1">
                <a:effectLst/>
              </a:rPr>
              <a:t>средообразующая</a:t>
            </a:r>
            <a:endParaRPr lang="ru-RU" sz="2800" dirty="0">
              <a:effectLst/>
            </a:endParaRPr>
          </a:p>
          <a:p>
            <a:pPr marL="0" indent="0">
              <a:buNone/>
            </a:pPr>
            <a:r>
              <a:rPr lang="ru-RU" sz="2800" dirty="0">
                <a:effectLst/>
              </a:rPr>
              <a:t>5)  фотопериодическая</a:t>
            </a:r>
          </a:p>
          <a:p>
            <a:pPr marL="0" indent="0">
              <a:buNone/>
            </a:pPr>
            <a:r>
              <a:rPr lang="ru-RU" sz="2800" dirty="0">
                <a:effectLst/>
              </a:rPr>
              <a:t>6)  энергетическая</a:t>
            </a:r>
          </a:p>
          <a:p>
            <a:endParaRPr lang="ru-RU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352691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540750" cy="4498975"/>
          </a:xfrm>
        </p:spPr>
        <p:txBody>
          <a:bodyPr/>
          <a:lstStyle/>
          <a:p>
            <a:r>
              <a:rPr lang="ru-RU" sz="2400" dirty="0">
                <a:effectLst/>
              </a:rPr>
              <a:t>Верны ли следующие суждения о живом веществе в биосфере?</a:t>
            </a:r>
          </a:p>
          <a:p>
            <a:pPr marL="0" indent="0">
              <a:buNone/>
            </a:pPr>
            <a:r>
              <a:rPr lang="ru-RU" sz="2400" b="1" dirty="0">
                <a:effectLst/>
              </a:rPr>
              <a:t>А.</a:t>
            </a:r>
            <a:r>
              <a:rPr lang="ru-RU" sz="2400" dirty="0">
                <a:effectLst/>
              </a:rPr>
              <a:t> Живое вещество планеты обеспечивает непрерывный круговорот веществ и преобразование энергии в биосфере.</a:t>
            </a:r>
          </a:p>
          <a:p>
            <a:pPr marL="0" indent="0">
              <a:buNone/>
            </a:pPr>
            <a:r>
              <a:rPr lang="ru-RU" sz="2400" b="1" dirty="0">
                <a:effectLst/>
              </a:rPr>
              <a:t>Б.  </a:t>
            </a:r>
            <a:r>
              <a:rPr lang="ru-RU" sz="2400" dirty="0">
                <a:effectLst/>
              </a:rPr>
              <a:t>Живое вещество распределено в биосфере равномерно, за исключением вод Северного Ледовитого океана</a:t>
            </a:r>
            <a:r>
              <a:rPr lang="ru-RU" sz="2400" dirty="0" smtClean="0">
                <a:effectLst/>
              </a:rPr>
              <a:t>.</a:t>
            </a:r>
            <a:endParaRPr lang="ru-RU" sz="2400" dirty="0">
              <a:effectLst/>
            </a:endParaRPr>
          </a:p>
          <a:p>
            <a:pPr marL="0" indent="0">
              <a:buNone/>
            </a:pPr>
            <a:r>
              <a:rPr lang="ru-RU" sz="2400" dirty="0">
                <a:effectLst/>
              </a:rPr>
              <a:t>1)  верно только А</a:t>
            </a:r>
          </a:p>
          <a:p>
            <a:pPr marL="0" indent="0">
              <a:buNone/>
            </a:pPr>
            <a:r>
              <a:rPr lang="ru-RU" sz="2400" dirty="0">
                <a:effectLst/>
              </a:rPr>
              <a:t>2)  верно только Б</a:t>
            </a:r>
          </a:p>
          <a:p>
            <a:pPr marL="0" indent="0">
              <a:buNone/>
            </a:pPr>
            <a:r>
              <a:rPr lang="ru-RU" sz="2400" dirty="0">
                <a:effectLst/>
              </a:rPr>
              <a:t>3)  верны оба суждения</a:t>
            </a:r>
          </a:p>
          <a:p>
            <a:pPr marL="0" indent="0">
              <a:buNone/>
            </a:pPr>
            <a:r>
              <a:rPr lang="ru-RU" sz="2400" dirty="0">
                <a:effectLst/>
              </a:rPr>
              <a:t>4)  оба суждения неверны</a:t>
            </a:r>
          </a:p>
          <a:p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65491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defRPr/>
            </a:pPr>
            <a:r>
              <a:rPr lang="ru-RU" b="1" dirty="0"/>
              <a:t>Ч</a:t>
            </a:r>
            <a:r>
              <a:rPr lang="ru-RU" dirty="0" smtClean="0"/>
              <a:t>асть стратосферы на высоте от 12 до 50 км, в которой под воздействием ультрафиолетового излучения Солнца молекулярный кислород (О</a:t>
            </a:r>
            <a:r>
              <a:rPr lang="ru-RU" baseline="-25000" dirty="0" smtClean="0"/>
              <a:t>2</a:t>
            </a:r>
            <a:r>
              <a:rPr lang="ru-RU" dirty="0" smtClean="0"/>
              <a:t>) образует озон (О</a:t>
            </a:r>
            <a:r>
              <a:rPr lang="ru-RU" baseline="-25000" dirty="0" smtClean="0"/>
              <a:t>3</a:t>
            </a:r>
            <a:r>
              <a:rPr lang="ru-RU" dirty="0" smtClean="0"/>
              <a:t>). </a:t>
            </a:r>
          </a:p>
          <a:p>
            <a:pPr algn="ctr">
              <a:defRPr/>
            </a:pPr>
            <a:r>
              <a:rPr lang="ru-RU" dirty="0" smtClean="0"/>
              <a:t>Поглощает опасные ультрафиолетовые лучи и защищает всё живущее на суше от губительного излучения. Если бы не озоновый слой, то жизнь не смогла бы вообще выбраться из океанов.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Озоновый слой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540750" cy="4498975"/>
          </a:xfrm>
        </p:spPr>
        <p:txBody>
          <a:bodyPr/>
          <a:lstStyle/>
          <a:p>
            <a:r>
              <a:rPr lang="ru-RU" dirty="0">
                <a:effectLst/>
              </a:rPr>
              <a:t>Основная идея В. И. Вернадского заключается в том, </a:t>
            </a:r>
            <a:r>
              <a:rPr lang="ru-RU" dirty="0" smtClean="0">
                <a:effectLst/>
              </a:rPr>
              <a:t>что</a:t>
            </a:r>
            <a:endParaRPr lang="ru-RU" dirty="0">
              <a:effectLst/>
            </a:endParaRPr>
          </a:p>
          <a:p>
            <a:pPr marL="0" indent="0">
              <a:buNone/>
            </a:pPr>
            <a:r>
              <a:rPr lang="ru-RU" dirty="0">
                <a:effectLst/>
              </a:rPr>
              <a:t>1)  организмы – это открытые системы</a:t>
            </a:r>
          </a:p>
          <a:p>
            <a:pPr marL="0" indent="0">
              <a:buNone/>
            </a:pPr>
            <a:r>
              <a:rPr lang="ru-RU" dirty="0">
                <a:effectLst/>
              </a:rPr>
              <a:t>2)  в природе происходит круговорот веществ</a:t>
            </a:r>
          </a:p>
          <a:p>
            <a:pPr marL="0" indent="0">
              <a:buNone/>
            </a:pPr>
            <a:r>
              <a:rPr lang="ru-RU" dirty="0">
                <a:effectLst/>
              </a:rPr>
              <a:t>3)  биосфера состоит из гидросферы, литосферы и атмосферы</a:t>
            </a:r>
          </a:p>
          <a:p>
            <a:pPr marL="0" indent="0">
              <a:buNone/>
            </a:pPr>
            <a:r>
              <a:rPr lang="ru-RU" dirty="0">
                <a:effectLst/>
              </a:rPr>
              <a:t>4)  организмы преобразуют энергию солнца в геохимические процессы</a:t>
            </a:r>
          </a:p>
          <a:p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69458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Живое вещество биосферы - характеристика, свойства и функции — Природа Мир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886744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9183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CC00"/>
                </a:solidFill>
              </a:rPr>
              <a:t>БИОМАССА ПЛАНЕТЫ</a:t>
            </a:r>
          </a:p>
        </p:txBody>
      </p:sp>
      <p:pic>
        <p:nvPicPr>
          <p:cNvPr id="27651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975" y="1362075"/>
            <a:ext cx="4264025" cy="2838450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Растения 1,97%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ru-RU" dirty="0" smtClean="0"/>
              <a:t>Масса биосферы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2,4х10</a:t>
            </a:r>
            <a:r>
              <a:rPr lang="ru-RU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>тонн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Животные 2,3%</a:t>
            </a:r>
          </a:p>
        </p:txBody>
      </p:sp>
      <p:pic>
        <p:nvPicPr>
          <p:cNvPr id="27655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2182813"/>
            <a:ext cx="34290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584700"/>
            <a:ext cx="3336925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Озоновый слой</a:t>
            </a:r>
            <a:endParaRPr lang="ru-RU" dirty="0"/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196975"/>
            <a:ext cx="6858000" cy="5208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288" y="1403350"/>
            <a:ext cx="8540750" cy="449897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sz="2800" dirty="0" smtClean="0"/>
              <a:t>Сравнительные объемы воды:</a:t>
            </a:r>
          </a:p>
          <a:p>
            <a:pPr>
              <a:defRPr/>
            </a:pPr>
            <a:r>
              <a:rPr lang="ru-RU" sz="2800" dirty="0" smtClean="0"/>
              <a:t>Мировой океан – </a:t>
            </a:r>
            <a:r>
              <a:rPr lang="ru-RU" sz="2800" b="1" dirty="0" smtClean="0"/>
              <a:t>1300 </a:t>
            </a:r>
            <a:r>
              <a:rPr lang="ru-RU" sz="2800" dirty="0" smtClean="0"/>
              <a:t>млн.км</a:t>
            </a:r>
            <a:r>
              <a:rPr lang="ru-RU" sz="2800" baseline="30000" dirty="0" smtClean="0"/>
              <a:t>3;</a:t>
            </a:r>
          </a:p>
          <a:p>
            <a:pPr>
              <a:defRPr/>
            </a:pPr>
            <a:r>
              <a:rPr lang="ru-RU" sz="2800" dirty="0" smtClean="0"/>
              <a:t>Поверхностные водоемы (реки, озера) – </a:t>
            </a:r>
            <a:r>
              <a:rPr lang="ru-RU" sz="2800" b="1" dirty="0" smtClean="0"/>
              <a:t>0,182</a:t>
            </a:r>
            <a:r>
              <a:rPr lang="ru-RU" sz="2800" dirty="0" smtClean="0"/>
              <a:t> млн.км</a:t>
            </a:r>
            <a:r>
              <a:rPr lang="ru-RU" sz="2800" baseline="30000" dirty="0" smtClean="0"/>
              <a:t>3</a:t>
            </a:r>
          </a:p>
          <a:p>
            <a:pPr>
              <a:defRPr/>
            </a:pPr>
            <a:r>
              <a:rPr lang="ru-RU" sz="2800" dirty="0" smtClean="0"/>
              <a:t>Живые организмы – 0,001 млн.км</a:t>
            </a:r>
            <a:r>
              <a:rPr lang="ru-RU" sz="2800" baseline="30000" dirty="0" smtClean="0"/>
              <a:t>3</a:t>
            </a:r>
            <a:endParaRPr lang="ru-RU" sz="2800" dirty="0" smtClean="0"/>
          </a:p>
          <a:p>
            <a:pPr>
              <a:defRPr/>
            </a:pPr>
            <a:r>
              <a:rPr lang="ru-RU" sz="2800" dirty="0" smtClean="0"/>
              <a:t>Ледники – 24 млн.км</a:t>
            </a:r>
            <a:r>
              <a:rPr lang="ru-RU" sz="2800" baseline="30000" dirty="0" smtClean="0"/>
              <a:t>3</a:t>
            </a:r>
          </a:p>
          <a:p>
            <a:pPr>
              <a:defRPr/>
            </a:pPr>
            <a:endParaRPr lang="ru-RU" sz="2800" baseline="30000" dirty="0" smtClean="0"/>
          </a:p>
          <a:p>
            <a:pPr>
              <a:defRPr/>
            </a:pPr>
            <a:r>
              <a:rPr lang="ru-RU" sz="2800" dirty="0" smtClean="0"/>
              <a:t>В мировом океане СО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 содержится в 60 раз больше, чем в атмосфере.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ГИДРОСФЕРА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4000" b="1" smtClean="0">
                <a:solidFill>
                  <a:srgbClr val="FFCC00"/>
                </a:solidFill>
              </a:rPr>
              <a:t>Литосфера – внешняя оболочка «твердой» Земли.</a:t>
            </a:r>
          </a:p>
        </p:txBody>
      </p:sp>
      <p:sp>
        <p:nvSpPr>
          <p:cNvPr id="14344" name="Rectangle 8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00200"/>
            <a:ext cx="4486275" cy="49244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800" b="1" smtClean="0">
                <a:solidFill>
                  <a:srgbClr val="FFCC00"/>
                </a:solidFill>
              </a:rPr>
              <a:t>Толщина литосферы под континентами – 25-200 км.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lang="ru-RU" altLang="ru-RU" sz="2800" b="1" smtClean="0">
              <a:solidFill>
                <a:srgbClr val="FFCC00"/>
              </a:solidFill>
            </a:endParaRP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800" b="1" smtClean="0">
                <a:solidFill>
                  <a:srgbClr val="FFCC00"/>
                </a:solidFill>
              </a:rPr>
              <a:t>Толщина литосферы под океанами – 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800" b="1" smtClean="0">
                <a:solidFill>
                  <a:srgbClr val="FFCC00"/>
                </a:solidFill>
              </a:rPr>
              <a:t>5-100 км.</a:t>
            </a: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lang="ru-RU" altLang="ru-RU" sz="2800" b="1" smtClean="0">
              <a:solidFill>
                <a:srgbClr val="FFCC00"/>
              </a:solidFill>
            </a:endParaRPr>
          </a:p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altLang="ru-RU" sz="2800" b="1" smtClean="0">
                <a:solidFill>
                  <a:srgbClr val="FFCC00"/>
                </a:solidFill>
              </a:rPr>
              <a:t>Все неровности земной поверхности называются </a:t>
            </a:r>
            <a:r>
              <a:rPr lang="ru-RU" altLang="ru-RU" sz="2800" b="1" smtClean="0">
                <a:solidFill>
                  <a:srgbClr val="FF0000"/>
                </a:solidFill>
              </a:rPr>
              <a:t>рельеф</a:t>
            </a:r>
            <a:r>
              <a:rPr lang="ru-RU" altLang="ru-RU" sz="2800" b="1" smtClean="0">
                <a:solidFill>
                  <a:srgbClr val="FFCC00"/>
                </a:solidFill>
              </a:rPr>
              <a:t>.</a:t>
            </a:r>
          </a:p>
        </p:txBody>
      </p:sp>
      <p:pic>
        <p:nvPicPr>
          <p:cNvPr id="14348" name="Picture 12" descr="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3925888"/>
            <a:ext cx="3600450" cy="2173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50" name="Picture 14" descr="39SC03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1600200"/>
            <a:ext cx="3673475" cy="2173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3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3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Основная масса организмов обитает 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в верхних слоях – почве.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Почва образована:</a:t>
            </a:r>
          </a:p>
          <a:p>
            <a:pPr marL="0" indent="0">
              <a:defRPr/>
            </a:pPr>
            <a:r>
              <a:rPr lang="ru-RU" dirty="0" smtClean="0"/>
              <a:t>Минеральными веществами;</a:t>
            </a:r>
          </a:p>
          <a:p>
            <a:pPr marL="0" indent="0">
              <a:defRPr/>
            </a:pPr>
            <a:r>
              <a:rPr lang="ru-RU" dirty="0" smtClean="0"/>
              <a:t>Живыми организмами;</a:t>
            </a:r>
          </a:p>
          <a:p>
            <a:pPr marL="0" indent="0">
              <a:defRPr/>
            </a:pPr>
            <a:r>
              <a:rPr lang="ru-RU" dirty="0" smtClean="0"/>
              <a:t>Продуктами жизнедеятельности.</a:t>
            </a:r>
          </a:p>
          <a:p>
            <a:pPr marL="0" indent="0"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ЛИТОСФЕРА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ица">
  <a:themeElements>
    <a:clrScheme name="Граница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1343</TotalTime>
  <Words>1981</Words>
  <Application>Microsoft Office PowerPoint</Application>
  <PresentationFormat>Экран (4:3)</PresentationFormat>
  <Paragraphs>302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6" baseType="lpstr">
      <vt:lpstr>Arial</vt:lpstr>
      <vt:lpstr>Tahoma</vt:lpstr>
      <vt:lpstr>Wingdings</vt:lpstr>
      <vt:lpstr>Граница</vt:lpstr>
      <vt:lpstr>Биосфера</vt:lpstr>
      <vt:lpstr>Земля окружена несколькими оболочками:</vt:lpstr>
      <vt:lpstr>Атмосфера – воздушная оболочка Земли (масса – 5,15 ▪105тонн).</vt:lpstr>
      <vt:lpstr>Атмосфера: </vt:lpstr>
      <vt:lpstr>Озоновый слой</vt:lpstr>
      <vt:lpstr>Озоновый слой</vt:lpstr>
      <vt:lpstr>ГИДРОСФЕРА</vt:lpstr>
      <vt:lpstr>Литосфера – внешняя оболочка «твердой» Земли.</vt:lpstr>
      <vt:lpstr>ЛИТОСФЕРА</vt:lpstr>
      <vt:lpstr>БИОСФЕРА</vt:lpstr>
      <vt:lpstr>БИОСФЕРА</vt:lpstr>
      <vt:lpstr>БИОСФЕРА</vt:lpstr>
      <vt:lpstr>Биосфера – область активной жизни</vt:lpstr>
      <vt:lpstr>Границы биосферы</vt:lpstr>
      <vt:lpstr>Структура биосферы</vt:lpstr>
      <vt:lpstr>Вещества биосферы</vt:lpstr>
      <vt:lpstr>Функции живого вещества </vt:lpstr>
      <vt:lpstr>Живое вещество</vt:lpstr>
      <vt:lpstr>Презентация PowerPoint</vt:lpstr>
      <vt:lpstr>Свойства живого вещества</vt:lpstr>
      <vt:lpstr>Функции живого вещества</vt:lpstr>
      <vt:lpstr>Задания ЕГЭ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ВНИМАНИЕ.</vt:lpstr>
      <vt:lpstr>Дополнительный материал (используется по мере необходимости)</vt:lpstr>
      <vt:lpstr>Ноосфера </vt:lpstr>
      <vt:lpstr>Ноосфера </vt:lpstr>
      <vt:lpstr>Техносфера.</vt:lpstr>
      <vt:lpstr>БИОНИКА</vt:lpstr>
      <vt:lpstr>Задание 1 Допишите предложение:</vt:lpstr>
      <vt:lpstr>Задание 2</vt:lpstr>
      <vt:lpstr>Задание 3</vt:lpstr>
      <vt:lpstr>Задание 4</vt:lpstr>
      <vt:lpstr>Задание 5</vt:lpstr>
      <vt:lpstr>Презентация PowerPoint</vt:lpstr>
      <vt:lpstr>БИОМАССА ПЛАНЕТЫ</vt:lpstr>
    </vt:vector>
  </TitlesOfParts>
  <Company>qwe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Земля – планета, на которой мы живем.</dc:title>
  <dc:creator>qwerty</dc:creator>
  <cp:lastModifiedBy>Вероника</cp:lastModifiedBy>
  <cp:revision>55</cp:revision>
  <dcterms:created xsi:type="dcterms:W3CDTF">2008-10-19T15:12:54Z</dcterms:created>
  <dcterms:modified xsi:type="dcterms:W3CDTF">2024-05-31T17:04:58Z</dcterms:modified>
</cp:coreProperties>
</file>