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3" r:id="rId5"/>
    <p:sldId id="264" r:id="rId6"/>
    <p:sldId id="259" r:id="rId7"/>
    <p:sldId id="265" r:id="rId8"/>
    <p:sldId id="283" r:id="rId9"/>
    <p:sldId id="257" r:id="rId10"/>
    <p:sldId id="258" r:id="rId11"/>
    <p:sldId id="274" r:id="rId12"/>
    <p:sldId id="275" r:id="rId13"/>
    <p:sldId id="266" r:id="rId14"/>
    <p:sldId id="267" r:id="rId15"/>
    <p:sldId id="272" r:id="rId16"/>
    <p:sldId id="273" r:id="rId17"/>
    <p:sldId id="268" r:id="rId18"/>
    <p:sldId id="269" r:id="rId19"/>
    <p:sldId id="270" r:id="rId20"/>
    <p:sldId id="271" r:id="rId21"/>
    <p:sldId id="276" r:id="rId22"/>
    <p:sldId id="277" r:id="rId23"/>
    <p:sldId id="279" r:id="rId24"/>
    <p:sldId id="280" r:id="rId25"/>
    <p:sldId id="281" r:id="rId26"/>
    <p:sldId id="282" r:id="rId27"/>
    <p:sldId id="284" r:id="rId28"/>
    <p:sldId id="285" r:id="rId29"/>
    <p:sldId id="286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3" d="100"/>
          <a:sy n="63" d="100"/>
        </p:scale>
        <p:origin x="708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142FE-EE49-401F-A2F8-659A064CE96D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9765-B285-42D0-9344-EB7B0AF21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49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142FE-EE49-401F-A2F8-659A064CE96D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9765-B285-42D0-9344-EB7B0AF21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316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142FE-EE49-401F-A2F8-659A064CE96D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9765-B285-42D0-9344-EB7B0AF21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0861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7813"/>
            <a:ext cx="10363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219200" y="1600201"/>
            <a:ext cx="508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502400" y="1600201"/>
            <a:ext cx="508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502400" y="3941763"/>
            <a:ext cx="508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219200" y="6251575"/>
            <a:ext cx="2641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4470400" y="6248400"/>
            <a:ext cx="39624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9042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2DE6FA1F-7100-4D08-8DB2-6C65129D79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5843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219200" y="277813"/>
            <a:ext cx="10363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219200" y="1600201"/>
            <a:ext cx="508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502400" y="1600201"/>
            <a:ext cx="508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1219200" y="3941763"/>
            <a:ext cx="508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502400" y="3941763"/>
            <a:ext cx="508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219200" y="6251575"/>
            <a:ext cx="2641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470400" y="6248400"/>
            <a:ext cx="39624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9042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57A31290-1A6F-4736-98DB-9701FC36A8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7096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142FE-EE49-401F-A2F8-659A064CE96D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9765-B285-42D0-9344-EB7B0AF21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85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142FE-EE49-401F-A2F8-659A064CE96D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9765-B285-42D0-9344-EB7B0AF21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976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142FE-EE49-401F-A2F8-659A064CE96D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9765-B285-42D0-9344-EB7B0AF21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584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142FE-EE49-401F-A2F8-659A064CE96D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9765-B285-42D0-9344-EB7B0AF21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098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142FE-EE49-401F-A2F8-659A064CE96D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9765-B285-42D0-9344-EB7B0AF21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784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142FE-EE49-401F-A2F8-659A064CE96D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9765-B285-42D0-9344-EB7B0AF21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899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142FE-EE49-401F-A2F8-659A064CE96D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9765-B285-42D0-9344-EB7B0AF21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987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142FE-EE49-401F-A2F8-659A064CE96D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9765-B285-42D0-9344-EB7B0AF21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465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142FE-EE49-401F-A2F8-659A064CE96D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A9765-B285-42D0-9344-EB7B0AF21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016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Эмбриогенез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99200" y="3744278"/>
            <a:ext cx="4196080" cy="1655762"/>
          </a:xfrm>
        </p:spPr>
        <p:txBody>
          <a:bodyPr/>
          <a:lstStyle/>
          <a:p>
            <a:r>
              <a:rPr lang="ru-RU" dirty="0" smtClean="0"/>
              <a:t>ЕГЭ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46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ъект 1"/>
          <p:cNvSpPr>
            <a:spLocks noGrp="1"/>
          </p:cNvSpPr>
          <p:nvPr>
            <p:ph sz="quarter" idx="1"/>
          </p:nvPr>
        </p:nvSpPr>
        <p:spPr>
          <a:xfrm>
            <a:off x="1728154" y="1015999"/>
            <a:ext cx="7977187" cy="5059363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3600" dirty="0" smtClean="0"/>
              <a:t>В основе гистогенеза лежат следующие процессы:</a:t>
            </a:r>
          </a:p>
          <a:p>
            <a:pPr marL="0" indent="0">
              <a:buNone/>
            </a:pPr>
            <a:r>
              <a:rPr lang="ru-RU" altLang="ru-RU" sz="3600" dirty="0" smtClean="0"/>
              <a:t>•	пролиферация – размножение;</a:t>
            </a:r>
          </a:p>
          <a:p>
            <a:pPr marL="0" indent="0">
              <a:buNone/>
            </a:pPr>
            <a:r>
              <a:rPr lang="ru-RU" altLang="ru-RU" sz="3600" dirty="0" smtClean="0"/>
              <a:t>•	рост;</a:t>
            </a:r>
          </a:p>
          <a:p>
            <a:pPr marL="0" indent="0">
              <a:buNone/>
            </a:pPr>
            <a:r>
              <a:rPr lang="ru-RU" altLang="ru-RU" sz="3600" dirty="0" smtClean="0"/>
              <a:t>•	эмиграция;</a:t>
            </a:r>
          </a:p>
          <a:p>
            <a:pPr marL="0" indent="0">
              <a:buNone/>
            </a:pPr>
            <a:r>
              <a:rPr lang="ru-RU" altLang="ru-RU" sz="3600" dirty="0" smtClean="0"/>
              <a:t>•	индукция;</a:t>
            </a:r>
          </a:p>
          <a:p>
            <a:pPr marL="0" indent="0">
              <a:buNone/>
            </a:pPr>
            <a:r>
              <a:rPr lang="ru-RU" altLang="ru-RU" sz="3600" dirty="0" smtClean="0"/>
              <a:t>•	детерминация;</a:t>
            </a:r>
          </a:p>
          <a:p>
            <a:pPr marL="0" indent="0">
              <a:buNone/>
            </a:pPr>
            <a:r>
              <a:rPr lang="ru-RU" altLang="ru-RU" sz="3600" dirty="0" smtClean="0"/>
              <a:t>•	дифференцировка.</a:t>
            </a:r>
          </a:p>
          <a:p>
            <a:pPr marL="0" indent="0">
              <a:buNone/>
            </a:pP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198162089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2" y="52387"/>
            <a:ext cx="12068175" cy="675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54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31" y="0"/>
            <a:ext cx="10811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44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6" name="Text Box 10"/>
          <p:cNvSpPr txBox="1">
            <a:spLocks noChangeArrowheads="1"/>
          </p:cNvSpPr>
          <p:nvPr/>
        </p:nvSpPr>
        <p:spPr bwMode="auto">
          <a:xfrm>
            <a:off x="378779" y="784825"/>
            <a:ext cx="7372985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 dirty="0">
                <a:latin typeface="Times New Roman" panose="02020603050405020304" pitchFamily="18" charset="0"/>
              </a:rPr>
              <a:t>День 20</a:t>
            </a:r>
            <a:r>
              <a:rPr lang="ru-RU" altLang="ru-RU" dirty="0">
                <a:latin typeface="Times New Roman" panose="02020603050405020304" pitchFamily="18" charset="0"/>
              </a:rPr>
              <a:t>. Размеры эмбриона: 1,5 – 2,0 мм. </a:t>
            </a:r>
          </a:p>
          <a:p>
            <a:pPr>
              <a:spcBef>
                <a:spcPct val="50000"/>
              </a:spcBef>
            </a:pPr>
            <a:r>
              <a:rPr lang="ru-RU" altLang="ru-RU" sz="2000" dirty="0">
                <a:latin typeface="Times New Roman" panose="02020603050405020304" pitchFamily="18" charset="0"/>
              </a:rPr>
              <a:t>Происходит образование сомитов. Нервные валики и спинная струна -хорда удлиняются. Желобок нервной трубки замыкается и образуются первичные мозговые пузыри. Становятся различимыми краниальная и хвостовая складки</a:t>
            </a:r>
          </a:p>
        </p:txBody>
      </p:sp>
      <p:pic>
        <p:nvPicPr>
          <p:cNvPr id="80910" name="Picture 14" descr="день2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lum bright="20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72488" y="188913"/>
            <a:ext cx="1725612" cy="23034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0915" name="Text Box 19"/>
          <p:cNvSpPr txBox="1">
            <a:spLocks noChangeArrowheads="1"/>
          </p:cNvSpPr>
          <p:nvPr/>
        </p:nvSpPr>
        <p:spPr bwMode="auto">
          <a:xfrm>
            <a:off x="2279650" y="260351"/>
            <a:ext cx="4895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/>
          </a:p>
        </p:txBody>
      </p:sp>
      <p:sp>
        <p:nvSpPr>
          <p:cNvPr id="80916" name="Rectangle 20"/>
          <p:cNvSpPr>
            <a:spLocks noChangeArrowheads="1"/>
          </p:cNvSpPr>
          <p:nvPr/>
        </p:nvSpPr>
        <p:spPr bwMode="auto">
          <a:xfrm>
            <a:off x="2495550" y="260351"/>
            <a:ext cx="5976938" cy="830997"/>
          </a:xfrm>
          <a:prstGeom prst="rect">
            <a:avLst/>
          </a:prstGeom>
          <a:noFill/>
          <a:ln>
            <a:noFill/>
          </a:ln>
          <a:effectLst>
            <a:outerShdw dist="85194" dir="20006097" algn="ctr" rotWithShape="0">
              <a:schemeClr val="accent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400" b="1" dirty="0" err="1">
                <a:latin typeface="Times New Roman" panose="02020603050405020304" pitchFamily="18" charset="0"/>
              </a:rPr>
              <a:t>Нотогенез</a:t>
            </a:r>
            <a:r>
              <a:rPr lang="ru-RU" altLang="ru-RU" sz="2400" b="1" dirty="0">
                <a:latin typeface="Times New Roman" panose="02020603050405020304" pitchFamily="18" charset="0"/>
              </a:rPr>
              <a:t>  Закладка осевых органов Нейруляция</a:t>
            </a:r>
          </a:p>
        </p:txBody>
      </p:sp>
      <p:sp>
        <p:nvSpPr>
          <p:cNvPr id="80917" name="Text Box 21"/>
          <p:cNvSpPr txBox="1">
            <a:spLocks noChangeArrowheads="1"/>
          </p:cNvSpPr>
          <p:nvPr/>
        </p:nvSpPr>
        <p:spPr bwMode="auto">
          <a:xfrm>
            <a:off x="610394" y="5084763"/>
            <a:ext cx="10971212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sz="2000" b="1" dirty="0">
                <a:latin typeface="Times New Roman" panose="02020603050405020304" pitchFamily="18" charset="0"/>
              </a:rPr>
              <a:t>День 20 - 29</a:t>
            </a:r>
            <a:r>
              <a:rPr lang="ru-RU" altLang="ru-RU" sz="2000" dirty="0">
                <a:latin typeface="Times New Roman" panose="02020603050405020304" pitchFamily="18" charset="0"/>
              </a:rPr>
              <a:t>. Размеры эмбриона 6 - 7 мм.</a:t>
            </a:r>
            <a:r>
              <a:rPr lang="ru-RU" altLang="ru-RU" sz="2000" dirty="0"/>
              <a:t> </a:t>
            </a:r>
          </a:p>
          <a:p>
            <a:r>
              <a:rPr lang="ru-RU" altLang="ru-RU" sz="2000" dirty="0">
                <a:latin typeface="Times New Roman" panose="02020603050405020304" pitchFamily="18" charset="0"/>
              </a:rPr>
              <a:t>Формируются нервная трубка, хорда. Затем происходит образование глазных пузырей, глазных хрусталиков и слуховых пузырьков. Формируются  зачатки конечностей. Начинают формироваться сердце, печень, поджелудочная железа, легкие, щитовидная железа, канальцы почки. Появляются четыре жаберных дуги, начинается развитие органов слуха и зрения</a:t>
            </a:r>
          </a:p>
        </p:txBody>
      </p:sp>
      <p:pic>
        <p:nvPicPr>
          <p:cNvPr id="80936" name="Picture 40" descr="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2620963"/>
            <a:ext cx="2700337" cy="246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37" name="Picture 41" descr="11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"/>
          <a:stretch>
            <a:fillRect/>
          </a:stretch>
        </p:blipFill>
        <p:spPr bwMode="auto">
          <a:xfrm>
            <a:off x="2135188" y="2636839"/>
            <a:ext cx="1295400" cy="2160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38" name="Picture 42" descr="12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"/>
          <a:stretch>
            <a:fillRect/>
          </a:stretch>
        </p:blipFill>
        <p:spPr bwMode="auto">
          <a:xfrm>
            <a:off x="3575050" y="2636839"/>
            <a:ext cx="1862138" cy="223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39" name="Picture 43" descr="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"/>
          <a:stretch>
            <a:fillRect/>
          </a:stretch>
        </p:blipFill>
        <p:spPr bwMode="auto">
          <a:xfrm>
            <a:off x="5591176" y="2638426"/>
            <a:ext cx="2017713" cy="230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450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0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809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809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809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802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52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0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0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902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0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0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0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952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09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9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20"/>
                            </p:stCondLst>
                            <p:childTnLst>
                              <p:par>
                                <p:cTn id="3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80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80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80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1300"/>
                            </p:stCondLst>
                            <p:childTnLst>
                              <p:par>
                                <p:cTn id="4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809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809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809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52" name="Picture 8" descr="ден3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1089" y="3357564"/>
            <a:ext cx="2574925" cy="29876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2953" name="Picture 9" descr="день 3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87938" y="3357564"/>
            <a:ext cx="2743200" cy="287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2954" name="Text Box 10"/>
          <p:cNvSpPr txBox="1">
            <a:spLocks noChangeArrowheads="1"/>
          </p:cNvSpPr>
          <p:nvPr/>
        </p:nvSpPr>
        <p:spPr bwMode="auto">
          <a:xfrm>
            <a:off x="690880" y="923925"/>
            <a:ext cx="9726295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dirty="0">
                <a:latin typeface="Times New Roman" panose="02020603050405020304" pitchFamily="18" charset="0"/>
              </a:rPr>
              <a:t>Размер эмбриона: 17-30мм .</a:t>
            </a:r>
          </a:p>
          <a:p>
            <a:pPr>
              <a:spcBef>
                <a:spcPct val="50000"/>
              </a:spcBef>
            </a:pPr>
            <a:r>
              <a:rPr lang="ru-RU" altLang="ru-RU" sz="2000" dirty="0">
                <a:latin typeface="Times New Roman" panose="02020603050405020304" pitchFamily="18" charset="0"/>
              </a:rPr>
              <a:t>Происходит увеличение полушарий мозга, объем головы относительно большой. Жаберная щель между первой и второй дугой формирует внешний слуховой проход. В сердце происходит разделение ствола аорты и легочного ствола и полное разделение между правым и левым предсердно-желудочковыми каналами. Конечности становятся длиннее и более дифференцированными. Появляется мочеточник, почечная лоханка и почечные чашечки.</a:t>
            </a:r>
          </a:p>
        </p:txBody>
      </p:sp>
      <p:sp>
        <p:nvSpPr>
          <p:cNvPr id="82956" name="Text Box 12"/>
          <p:cNvSpPr txBox="1">
            <a:spLocks noChangeArrowheads="1"/>
          </p:cNvSpPr>
          <p:nvPr/>
        </p:nvSpPr>
        <p:spPr bwMode="auto">
          <a:xfrm>
            <a:off x="3359150" y="404813"/>
            <a:ext cx="5545138" cy="519112"/>
          </a:xfrm>
          <a:prstGeom prst="rect">
            <a:avLst/>
          </a:prstGeom>
          <a:noFill/>
          <a:ln>
            <a:noFill/>
          </a:ln>
          <a:effectLst>
            <a:outerShdw dist="85194" dir="20006097" algn="ctr" rotWithShape="0">
              <a:schemeClr val="accent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 dirty="0">
                <a:latin typeface="Times New Roman" panose="02020603050405020304" pitchFamily="18" charset="0"/>
              </a:rPr>
              <a:t>Второй  месяц эмбриогенеза</a:t>
            </a:r>
            <a:endParaRPr lang="ru-RU" altLang="ru-RU" sz="2400" dirty="0">
              <a:latin typeface="Times New Roman" panose="02020603050405020304" pitchFamily="18" charset="0"/>
            </a:endParaRPr>
          </a:p>
        </p:txBody>
      </p:sp>
      <p:sp>
        <p:nvSpPr>
          <p:cNvPr id="82965" name="Text Box 21"/>
          <p:cNvSpPr txBox="1">
            <a:spLocks noChangeArrowheads="1"/>
          </p:cNvSpPr>
          <p:nvPr/>
        </p:nvSpPr>
        <p:spPr bwMode="auto">
          <a:xfrm>
            <a:off x="8201025" y="3189407"/>
            <a:ext cx="2520950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dirty="0">
                <a:latin typeface="Times New Roman" panose="02020603050405020304" pitchFamily="18" charset="0"/>
              </a:rPr>
              <a:t>1 – ворсинки хориона</a:t>
            </a:r>
          </a:p>
          <a:p>
            <a:pPr>
              <a:spcBef>
                <a:spcPct val="50000"/>
              </a:spcBef>
            </a:pPr>
            <a:r>
              <a:rPr lang="ru-RU" altLang="ru-RU" sz="2000" dirty="0">
                <a:latin typeface="Times New Roman" panose="02020603050405020304" pitchFamily="18" charset="0"/>
              </a:rPr>
              <a:t>2 – хорион</a:t>
            </a:r>
          </a:p>
          <a:p>
            <a:pPr>
              <a:spcBef>
                <a:spcPct val="50000"/>
              </a:spcBef>
            </a:pPr>
            <a:r>
              <a:rPr lang="ru-RU" altLang="ru-RU" sz="2000" dirty="0">
                <a:latin typeface="Times New Roman" panose="02020603050405020304" pitchFamily="18" charset="0"/>
              </a:rPr>
              <a:t>3 – желточный мешок</a:t>
            </a:r>
          </a:p>
          <a:p>
            <a:pPr>
              <a:spcBef>
                <a:spcPct val="50000"/>
              </a:spcBef>
            </a:pPr>
            <a:r>
              <a:rPr lang="ru-RU" altLang="ru-RU" sz="2000" dirty="0">
                <a:latin typeface="Times New Roman" panose="02020603050405020304" pitchFamily="18" charset="0"/>
              </a:rPr>
              <a:t>4 – амнион</a:t>
            </a:r>
          </a:p>
          <a:p>
            <a:pPr>
              <a:spcBef>
                <a:spcPct val="50000"/>
              </a:spcBef>
            </a:pPr>
            <a:r>
              <a:rPr lang="ru-RU" altLang="ru-RU" sz="2000" dirty="0">
                <a:latin typeface="Times New Roman" panose="02020603050405020304" pitchFamily="18" charset="0"/>
              </a:rPr>
              <a:t>5 – глазные пузыри</a:t>
            </a:r>
          </a:p>
          <a:p>
            <a:pPr>
              <a:spcBef>
                <a:spcPct val="50000"/>
              </a:spcBef>
            </a:pPr>
            <a:r>
              <a:rPr lang="ru-RU" altLang="ru-RU" sz="2000" dirty="0">
                <a:latin typeface="Times New Roman" panose="02020603050405020304" pitchFamily="18" charset="0"/>
              </a:rPr>
              <a:t>6 - сердце</a:t>
            </a:r>
          </a:p>
        </p:txBody>
      </p:sp>
    </p:spTree>
    <p:extLst>
      <p:ext uri="{BB962C8B-B14F-4D97-AF65-F5344CB8AC3E}">
        <p14:creationId xmlns:p14="http://schemas.microsoft.com/office/powerpoint/2010/main" val="17385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29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9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29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29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29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29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29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9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29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9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9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29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9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47625"/>
            <a:ext cx="12096750" cy="676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90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" y="85725"/>
            <a:ext cx="12144375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82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14" name="Text Box 22"/>
          <p:cNvSpPr txBox="1">
            <a:spLocks noChangeArrowheads="1"/>
          </p:cNvSpPr>
          <p:nvPr/>
        </p:nvSpPr>
        <p:spPr bwMode="auto">
          <a:xfrm>
            <a:off x="721360" y="1288396"/>
            <a:ext cx="681450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Clr>
                <a:schemeClr val="accent1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ru-RU" altLang="ru-RU" sz="2000" dirty="0">
                <a:latin typeface="Times New Roman" panose="02020603050405020304" pitchFamily="18" charset="0"/>
              </a:rPr>
              <a:t> </a:t>
            </a:r>
            <a:r>
              <a:rPr lang="ru-RU" altLang="ru-RU" sz="2000" u="sng" dirty="0">
                <a:latin typeface="Times New Roman" panose="02020603050405020304" pitchFamily="18" charset="0"/>
              </a:rPr>
              <a:t>В конце 8 недели</a:t>
            </a:r>
            <a:r>
              <a:rPr lang="ru-RU" altLang="ru-RU" sz="2000" dirty="0">
                <a:latin typeface="Times New Roman" panose="02020603050405020304" pitchFamily="18" charset="0"/>
              </a:rPr>
              <a:t> заканчивается эмбриональный этап и  начинается плодный период эмбриогенеза.   </a:t>
            </a:r>
          </a:p>
        </p:txBody>
      </p:sp>
      <p:sp>
        <p:nvSpPr>
          <p:cNvPr id="85015" name="Text Box 23"/>
          <p:cNvSpPr txBox="1">
            <a:spLocks noChangeArrowheads="1"/>
          </p:cNvSpPr>
          <p:nvPr/>
        </p:nvSpPr>
        <p:spPr bwMode="auto">
          <a:xfrm>
            <a:off x="2495551" y="476251"/>
            <a:ext cx="5040313" cy="519113"/>
          </a:xfrm>
          <a:prstGeom prst="rect">
            <a:avLst/>
          </a:prstGeom>
          <a:noFill/>
          <a:ln>
            <a:noFill/>
          </a:ln>
          <a:effectLst>
            <a:outerShdw dist="91581" dir="19578596" algn="ctr" rotWithShape="0">
              <a:schemeClr val="accent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 dirty="0">
                <a:latin typeface="Times New Roman" panose="02020603050405020304" pitchFamily="18" charset="0"/>
              </a:rPr>
              <a:t>Третий  месяц эмбриогенеза</a:t>
            </a:r>
          </a:p>
        </p:txBody>
      </p:sp>
      <p:pic>
        <p:nvPicPr>
          <p:cNvPr id="85018" name="Picture 26" descr="пло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4214" y="333375"/>
            <a:ext cx="1920875" cy="215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026" name="Text Box 34"/>
          <p:cNvSpPr txBox="1">
            <a:spLocks noChangeArrowheads="1"/>
          </p:cNvSpPr>
          <p:nvPr/>
        </p:nvSpPr>
        <p:spPr bwMode="auto">
          <a:xfrm>
            <a:off x="721360" y="3573463"/>
            <a:ext cx="5374641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Blip>
                <a:blip r:embed="rId2"/>
              </a:buBlip>
            </a:pPr>
            <a:r>
              <a:rPr lang="ru-RU" altLang="ru-RU" dirty="0">
                <a:latin typeface="Times New Roman" panose="02020603050405020304" pitchFamily="18" charset="0"/>
              </a:rPr>
              <a:t> </a:t>
            </a:r>
            <a:r>
              <a:rPr lang="ru-RU" altLang="ru-RU" sz="2000" dirty="0">
                <a:latin typeface="Times New Roman" panose="02020603050405020304" pitchFamily="18" charset="0"/>
              </a:rPr>
              <a:t>Размер головы плода почти равен размеру половины тела. Происходит ускоренный рост тела плода, который почти удваивается к 12 неделе. На пальцах появляются ногти. Развитие наружных половых органов заканчивается на 9 неделе, а полная  половая дифференцировка - к 12 неделе.</a:t>
            </a:r>
          </a:p>
        </p:txBody>
      </p:sp>
      <p:sp>
        <p:nvSpPr>
          <p:cNvPr id="85030" name="Text Box 38"/>
          <p:cNvSpPr txBox="1">
            <a:spLocks noChangeArrowheads="1"/>
          </p:cNvSpPr>
          <p:nvPr/>
        </p:nvSpPr>
        <p:spPr bwMode="auto">
          <a:xfrm>
            <a:off x="711200" y="2060576"/>
            <a:ext cx="567372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Tx/>
              <a:buBlip>
                <a:blip r:embed="rId2"/>
              </a:buBlip>
            </a:pPr>
            <a:r>
              <a:rPr lang="ru-RU" altLang="ru-RU" sz="2000" dirty="0">
                <a:latin typeface="Times New Roman" panose="02020603050405020304" pitchFamily="18" charset="0"/>
              </a:rPr>
              <a:t> </a:t>
            </a:r>
            <a:r>
              <a:rPr lang="ru-RU" altLang="ru-RU" sz="2000" u="sng" dirty="0">
                <a:latin typeface="Times New Roman" panose="02020603050405020304" pitchFamily="18" charset="0"/>
              </a:rPr>
              <a:t>С 9 недели</a:t>
            </a:r>
            <a:r>
              <a:rPr lang="ru-RU" altLang="ru-RU" sz="2000" dirty="0">
                <a:latin typeface="Times New Roman" panose="02020603050405020304" pitchFamily="18" charset="0"/>
              </a:rPr>
              <a:t> эмбриогенеза начинается  бурный рост плода и дальнейшая дифференциация органов и тканей, образованных в течение эмбрионального этапа.</a:t>
            </a:r>
          </a:p>
        </p:txBody>
      </p:sp>
      <p:grpSp>
        <p:nvGrpSpPr>
          <p:cNvPr id="85033" name="Group 41"/>
          <p:cNvGrpSpPr>
            <a:grpSpLocks/>
          </p:cNvGrpSpPr>
          <p:nvPr/>
        </p:nvGrpSpPr>
        <p:grpSpPr bwMode="auto">
          <a:xfrm>
            <a:off x="6311901" y="2997201"/>
            <a:ext cx="1774825" cy="3319463"/>
            <a:chOff x="249" y="1389"/>
            <a:chExt cx="1118" cy="2091"/>
          </a:xfrm>
        </p:grpSpPr>
        <p:pic>
          <p:nvPicPr>
            <p:cNvPr id="85022" name="Picture 30" descr="9 недель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1389"/>
              <a:ext cx="1118" cy="19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5031" name="Text Box 39"/>
            <p:cNvSpPr txBox="1">
              <a:spLocks noChangeArrowheads="1"/>
            </p:cNvSpPr>
            <p:nvPr/>
          </p:nvSpPr>
          <p:spPr bwMode="auto">
            <a:xfrm>
              <a:off x="295" y="3249"/>
              <a:ext cx="104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>
                  <a:latin typeface="Times New Roman" panose="02020603050405020304" pitchFamily="18" charset="0"/>
                </a:rPr>
                <a:t>9 недель</a:t>
              </a:r>
            </a:p>
          </p:txBody>
        </p:sp>
      </p:grpSp>
      <p:grpSp>
        <p:nvGrpSpPr>
          <p:cNvPr id="85034" name="Group 42"/>
          <p:cNvGrpSpPr>
            <a:grpSpLocks/>
          </p:cNvGrpSpPr>
          <p:nvPr/>
        </p:nvGrpSpPr>
        <p:grpSpPr bwMode="auto">
          <a:xfrm>
            <a:off x="8183564" y="2636838"/>
            <a:ext cx="2244725" cy="3686112"/>
            <a:chOff x="4150" y="1616"/>
            <a:chExt cx="1459" cy="2369"/>
          </a:xfrm>
        </p:grpSpPr>
        <p:pic>
          <p:nvPicPr>
            <p:cNvPr id="85029" name="Picture 37" descr="неделя1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0" y="1616"/>
              <a:ext cx="1459" cy="2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5032" name="Text Box 40"/>
            <p:cNvSpPr txBox="1">
              <a:spLocks noChangeArrowheads="1"/>
            </p:cNvSpPr>
            <p:nvPr/>
          </p:nvSpPr>
          <p:spPr bwMode="auto">
            <a:xfrm>
              <a:off x="4195" y="3748"/>
              <a:ext cx="1361" cy="2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>
                  <a:latin typeface="Times New Roman" panose="02020603050405020304" pitchFamily="18" charset="0"/>
                </a:rPr>
                <a:t>10 недель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2239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5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85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85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5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5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5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5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5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5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14" grpId="0"/>
      <p:bldP spid="85026" grpId="0"/>
      <p:bldP spid="850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5" name="Text Box 9"/>
          <p:cNvSpPr txBox="1">
            <a:spLocks noChangeArrowheads="1"/>
          </p:cNvSpPr>
          <p:nvPr/>
        </p:nvSpPr>
        <p:spPr bwMode="auto">
          <a:xfrm>
            <a:off x="822960" y="1120676"/>
            <a:ext cx="104648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sz="2400" dirty="0">
                <a:latin typeface="Times New Roman" panose="02020603050405020304" pitchFamily="18" charset="0"/>
              </a:rPr>
              <a:t>Продолжается быстрый рост плода, происходит окостенение: скелет четко виден при рентгенологическом исследовании плода. </a:t>
            </a:r>
          </a:p>
          <a:p>
            <a:r>
              <a:rPr lang="ru-RU" altLang="ru-RU" sz="2400" dirty="0">
                <a:latin typeface="Times New Roman" panose="02020603050405020304" pitchFamily="18" charset="0"/>
              </a:rPr>
              <a:t>Тело плода покрыто </a:t>
            </a:r>
            <a:r>
              <a:rPr lang="ru-RU" altLang="ru-RU" sz="2400" dirty="0" err="1">
                <a:latin typeface="Times New Roman" panose="02020603050405020304" pitchFamily="18" charset="0"/>
              </a:rPr>
              <a:t>пушковыми</a:t>
            </a:r>
            <a:r>
              <a:rPr lang="ru-RU" altLang="ru-RU" sz="2400" dirty="0">
                <a:latin typeface="Times New Roman" panose="02020603050405020304" pitchFamily="18" charset="0"/>
              </a:rPr>
              <a:t> волосами.</a:t>
            </a:r>
          </a:p>
          <a:p>
            <a:r>
              <a:rPr lang="ru-RU" altLang="ru-RU" sz="2400" dirty="0">
                <a:latin typeface="Times New Roman" panose="02020603050405020304" pitchFamily="18" charset="0"/>
              </a:rPr>
              <a:t>Достигаются относительные пропорции частей  конечностей. Начинается образование миелинового слоя спинного мозга. Появляются первые признаки шевеления плода.</a:t>
            </a:r>
          </a:p>
        </p:txBody>
      </p:sp>
      <p:sp>
        <p:nvSpPr>
          <p:cNvPr id="147466" name="Text Box 10"/>
          <p:cNvSpPr txBox="1">
            <a:spLocks noChangeArrowheads="1"/>
          </p:cNvSpPr>
          <p:nvPr/>
        </p:nvSpPr>
        <p:spPr bwMode="auto">
          <a:xfrm>
            <a:off x="2424113" y="549276"/>
            <a:ext cx="5472112" cy="519113"/>
          </a:xfrm>
          <a:prstGeom prst="rect">
            <a:avLst/>
          </a:prstGeom>
          <a:noFill/>
          <a:ln>
            <a:noFill/>
          </a:ln>
          <a:effectLst>
            <a:outerShdw dist="85194" dir="20006097" algn="ctr" rotWithShape="0">
              <a:schemeClr val="accent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 dirty="0">
                <a:latin typeface="Times New Roman" panose="02020603050405020304" pitchFamily="18" charset="0"/>
              </a:rPr>
              <a:t>Четвертый  месяц эмбриогенеза</a:t>
            </a:r>
          </a:p>
        </p:txBody>
      </p:sp>
      <p:grpSp>
        <p:nvGrpSpPr>
          <p:cNvPr id="147478" name="Group 22"/>
          <p:cNvGrpSpPr>
            <a:grpSpLocks/>
          </p:cNvGrpSpPr>
          <p:nvPr/>
        </p:nvGrpSpPr>
        <p:grpSpPr bwMode="auto">
          <a:xfrm>
            <a:off x="2640014" y="3429001"/>
            <a:ext cx="1792287" cy="3101975"/>
            <a:chOff x="521" y="2115"/>
            <a:chExt cx="1129" cy="1954"/>
          </a:xfrm>
        </p:grpSpPr>
        <p:pic>
          <p:nvPicPr>
            <p:cNvPr id="147469" name="Picture 13" descr="13 недель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" y="2115"/>
              <a:ext cx="1129" cy="17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473" name="Text Box 17"/>
            <p:cNvSpPr txBox="1">
              <a:spLocks noChangeArrowheads="1"/>
            </p:cNvSpPr>
            <p:nvPr/>
          </p:nvSpPr>
          <p:spPr bwMode="auto">
            <a:xfrm>
              <a:off x="567" y="3838"/>
              <a:ext cx="104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>
                  <a:latin typeface="Times New Roman" panose="02020603050405020304" pitchFamily="18" charset="0"/>
                </a:rPr>
                <a:t>14 недель</a:t>
              </a:r>
            </a:p>
          </p:txBody>
        </p:sp>
      </p:grpSp>
      <p:grpSp>
        <p:nvGrpSpPr>
          <p:cNvPr id="147479" name="Group 23"/>
          <p:cNvGrpSpPr>
            <a:grpSpLocks/>
          </p:cNvGrpSpPr>
          <p:nvPr/>
        </p:nvGrpSpPr>
        <p:grpSpPr bwMode="auto">
          <a:xfrm>
            <a:off x="5303839" y="3357564"/>
            <a:ext cx="1995487" cy="3101975"/>
            <a:chOff x="1733" y="2115"/>
            <a:chExt cx="1257" cy="1954"/>
          </a:xfrm>
        </p:grpSpPr>
        <p:pic>
          <p:nvPicPr>
            <p:cNvPr id="147470" name="Picture 14" descr="недель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3" y="2115"/>
              <a:ext cx="1257" cy="17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476" name="Text Box 20"/>
            <p:cNvSpPr txBox="1">
              <a:spLocks noChangeArrowheads="1"/>
            </p:cNvSpPr>
            <p:nvPr/>
          </p:nvSpPr>
          <p:spPr bwMode="auto">
            <a:xfrm>
              <a:off x="1746" y="3838"/>
              <a:ext cx="122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>
                  <a:latin typeface="Times New Roman" panose="02020603050405020304" pitchFamily="18" charset="0"/>
                </a:rPr>
                <a:t>15 недель</a:t>
              </a:r>
            </a:p>
          </p:txBody>
        </p:sp>
      </p:grpSp>
      <p:grpSp>
        <p:nvGrpSpPr>
          <p:cNvPr id="147480" name="Group 24"/>
          <p:cNvGrpSpPr>
            <a:grpSpLocks/>
          </p:cNvGrpSpPr>
          <p:nvPr/>
        </p:nvGrpSpPr>
        <p:grpSpPr bwMode="auto">
          <a:xfrm>
            <a:off x="8183563" y="3357564"/>
            <a:ext cx="1682750" cy="3095625"/>
            <a:chOff x="3061" y="2115"/>
            <a:chExt cx="1060" cy="1950"/>
          </a:xfrm>
        </p:grpSpPr>
        <p:pic>
          <p:nvPicPr>
            <p:cNvPr id="147471" name="Picture 15" descr="недель1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1" y="2115"/>
              <a:ext cx="1060" cy="1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477" name="Text Box 21"/>
            <p:cNvSpPr txBox="1">
              <a:spLocks noChangeArrowheads="1"/>
            </p:cNvSpPr>
            <p:nvPr/>
          </p:nvSpPr>
          <p:spPr bwMode="auto">
            <a:xfrm>
              <a:off x="3061" y="3834"/>
              <a:ext cx="104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>
                  <a:latin typeface="Times New Roman" panose="02020603050405020304" pitchFamily="18" charset="0"/>
                </a:rPr>
                <a:t>16 недель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8378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7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7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7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7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7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7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7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7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7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5" name="Text Box 5"/>
          <p:cNvSpPr txBox="1">
            <a:spLocks noChangeArrowheads="1"/>
          </p:cNvSpPr>
          <p:nvPr/>
        </p:nvSpPr>
        <p:spPr bwMode="auto">
          <a:xfrm>
            <a:off x="2208212" y="620713"/>
            <a:ext cx="7586027" cy="523220"/>
          </a:xfrm>
          <a:prstGeom prst="rect">
            <a:avLst/>
          </a:prstGeom>
          <a:noFill/>
          <a:ln>
            <a:noFill/>
          </a:ln>
          <a:effectLst>
            <a:outerShdw dist="85194" dir="20006097" algn="ctr" rotWithShape="0">
              <a:schemeClr val="accent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800" b="1" dirty="0">
                <a:latin typeface="Times New Roman" panose="02020603050405020304" pitchFamily="18" charset="0"/>
              </a:rPr>
              <a:t>Пятый</a:t>
            </a:r>
            <a:r>
              <a:rPr lang="en-US" altLang="ru-RU" sz="2800" b="1" dirty="0">
                <a:latin typeface="Times New Roman" panose="02020603050405020304" pitchFamily="18" charset="0"/>
              </a:rPr>
              <a:t> –</a:t>
            </a:r>
            <a:r>
              <a:rPr lang="ru-RU" altLang="ru-RU" sz="2800" b="1" dirty="0">
                <a:latin typeface="Times New Roman" panose="02020603050405020304" pitchFamily="18" charset="0"/>
              </a:rPr>
              <a:t> шестой  месяцы эмбриогенеза</a:t>
            </a:r>
          </a:p>
        </p:txBody>
      </p:sp>
      <p:sp>
        <p:nvSpPr>
          <p:cNvPr id="148486" name="Text Box 6"/>
          <p:cNvSpPr txBox="1">
            <a:spLocks noChangeArrowheads="1"/>
          </p:cNvSpPr>
          <p:nvPr/>
        </p:nvSpPr>
        <p:spPr bwMode="auto">
          <a:xfrm>
            <a:off x="878840" y="1242685"/>
            <a:ext cx="1043432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sz="2000" dirty="0">
                <a:latin typeface="Times New Roman" panose="02020603050405020304" pitchFamily="18" charset="0"/>
              </a:rPr>
              <a:t>Рост плода замедляется. Веки и брови хорошо развиты. </a:t>
            </a:r>
            <a:r>
              <a:rPr lang="ru-RU" altLang="ru-RU" sz="2000" dirty="0" err="1">
                <a:latin typeface="Times New Roman" panose="02020603050405020304" pitchFamily="18" charset="0"/>
              </a:rPr>
              <a:t>Пушковые</a:t>
            </a:r>
            <a:r>
              <a:rPr lang="ru-RU" altLang="ru-RU" sz="2000" dirty="0">
                <a:latin typeface="Times New Roman" panose="02020603050405020304" pitchFamily="18" charset="0"/>
              </a:rPr>
              <a:t> волосы темнеют. Кожа может быть покрыта морщинами из-за отсутствия подкожного жирового слоя и относительного ускорения роста кожи. Появляется бурый жир. Активизируется секреция сальных желез, защищающих кожу плода от действия околоплодных вод. Лицо и тело плода приобретают черты  новорожденного. Начиная с 25 недели обычно рождаются жизнеспособные дети.</a:t>
            </a:r>
          </a:p>
        </p:txBody>
      </p:sp>
      <p:grpSp>
        <p:nvGrpSpPr>
          <p:cNvPr id="148496" name="Group 16"/>
          <p:cNvGrpSpPr>
            <a:grpSpLocks/>
          </p:cNvGrpSpPr>
          <p:nvPr/>
        </p:nvGrpSpPr>
        <p:grpSpPr bwMode="auto">
          <a:xfrm>
            <a:off x="2279650" y="3355975"/>
            <a:ext cx="2178050" cy="2960688"/>
            <a:chOff x="476" y="2114"/>
            <a:chExt cx="1372" cy="1865"/>
          </a:xfrm>
        </p:grpSpPr>
        <p:pic>
          <p:nvPicPr>
            <p:cNvPr id="148489" name="Picture 9" descr="неделя2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114"/>
              <a:ext cx="1372" cy="15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490" name="Text Box 10"/>
            <p:cNvSpPr txBox="1">
              <a:spLocks noChangeArrowheads="1"/>
            </p:cNvSpPr>
            <p:nvPr/>
          </p:nvSpPr>
          <p:spPr bwMode="auto">
            <a:xfrm>
              <a:off x="521" y="3748"/>
              <a:ext cx="127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>
                  <a:latin typeface="Times New Roman" panose="02020603050405020304" pitchFamily="18" charset="0"/>
                </a:rPr>
                <a:t>20 неделя</a:t>
              </a:r>
            </a:p>
          </p:txBody>
        </p:sp>
      </p:grpSp>
      <p:grpSp>
        <p:nvGrpSpPr>
          <p:cNvPr id="148497" name="Group 17"/>
          <p:cNvGrpSpPr>
            <a:grpSpLocks/>
          </p:cNvGrpSpPr>
          <p:nvPr/>
        </p:nvGrpSpPr>
        <p:grpSpPr bwMode="auto">
          <a:xfrm>
            <a:off x="4583114" y="3284538"/>
            <a:ext cx="2484437" cy="3103562"/>
            <a:chOff x="1927" y="2069"/>
            <a:chExt cx="1565" cy="1955"/>
          </a:xfrm>
        </p:grpSpPr>
        <p:pic>
          <p:nvPicPr>
            <p:cNvPr id="148491" name="Picture 11" descr="неделя 2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7" y="2069"/>
              <a:ext cx="1565" cy="1706"/>
            </a:xfrm>
            <a:prstGeom prst="rect">
              <a:avLst/>
            </a:prstGeom>
            <a:noFill/>
            <a:ln w="38100">
              <a:solidFill>
                <a:srgbClr val="663300"/>
              </a:solidFill>
              <a:miter lim="800000"/>
              <a:headEnd/>
              <a:tailEnd/>
            </a:ln>
            <a:effectLst>
              <a:outerShdw dist="152928" dir="2498012" algn="ctr" rotWithShape="0">
                <a:schemeClr val="accent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494" name="Rectangle 14"/>
            <p:cNvSpPr>
              <a:spLocks noChangeArrowheads="1"/>
            </p:cNvSpPr>
            <p:nvPr/>
          </p:nvSpPr>
          <p:spPr bwMode="auto">
            <a:xfrm>
              <a:off x="2349" y="3793"/>
              <a:ext cx="71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>
                  <a:latin typeface="Times New Roman" panose="02020603050405020304" pitchFamily="18" charset="0"/>
                </a:rPr>
                <a:t>21 неделя</a:t>
              </a:r>
            </a:p>
          </p:txBody>
        </p:sp>
      </p:grpSp>
      <p:grpSp>
        <p:nvGrpSpPr>
          <p:cNvPr id="148498" name="Group 18"/>
          <p:cNvGrpSpPr>
            <a:grpSpLocks/>
          </p:cNvGrpSpPr>
          <p:nvPr/>
        </p:nvGrpSpPr>
        <p:grpSpPr bwMode="auto">
          <a:xfrm>
            <a:off x="7248526" y="2997201"/>
            <a:ext cx="2746375" cy="3535363"/>
            <a:chOff x="3606" y="1888"/>
            <a:chExt cx="1730" cy="2227"/>
          </a:xfrm>
        </p:grpSpPr>
        <p:pic>
          <p:nvPicPr>
            <p:cNvPr id="148492" name="Picture 12" descr="неделя2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6" y="1888"/>
              <a:ext cx="1730" cy="1995"/>
            </a:xfrm>
            <a:prstGeom prst="rect">
              <a:avLst/>
            </a:prstGeom>
            <a:noFill/>
            <a:ln w="38100">
              <a:solidFill>
                <a:srgbClr val="663300"/>
              </a:solidFill>
              <a:miter lim="800000"/>
              <a:headEnd/>
              <a:tailEnd/>
            </a:ln>
            <a:effectLst>
              <a:outerShdw dist="117088" dir="2963922" algn="ctr" rotWithShape="0">
                <a:schemeClr val="accent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495" name="Text Box 15"/>
            <p:cNvSpPr txBox="1">
              <a:spLocks noChangeArrowheads="1"/>
            </p:cNvSpPr>
            <p:nvPr/>
          </p:nvSpPr>
          <p:spPr bwMode="auto">
            <a:xfrm>
              <a:off x="3833" y="3884"/>
              <a:ext cx="131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>
                  <a:latin typeface="Times New Roman" panose="02020603050405020304" pitchFamily="18" charset="0"/>
                </a:rPr>
                <a:t>20 неделя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1808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8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8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8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448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8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8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8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498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8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8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48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8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8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8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955" y="175738"/>
            <a:ext cx="9850089" cy="668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2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3" name="Text Box 5"/>
          <p:cNvSpPr txBox="1">
            <a:spLocks noChangeArrowheads="1"/>
          </p:cNvSpPr>
          <p:nvPr/>
        </p:nvSpPr>
        <p:spPr bwMode="auto">
          <a:xfrm>
            <a:off x="846614" y="1610678"/>
            <a:ext cx="7047706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Tx/>
              <a:buBlip>
                <a:blip r:embed="rId2"/>
              </a:buBlip>
            </a:pPr>
            <a:r>
              <a:rPr lang="ru-RU" altLang="ru-RU" sz="2400" dirty="0">
                <a:latin typeface="Times New Roman" panose="02020603050405020304" pitchFamily="18" charset="0"/>
              </a:rPr>
              <a:t> Глаза открыты, брови и ресницы хорошо развиты. </a:t>
            </a:r>
          </a:p>
          <a:p>
            <a:pPr>
              <a:buFontTx/>
              <a:buBlip>
                <a:blip r:embed="rId2"/>
              </a:buBlip>
            </a:pPr>
            <a:r>
              <a:rPr lang="ru-RU" altLang="ru-RU" sz="2400" dirty="0">
                <a:latin typeface="Times New Roman" panose="02020603050405020304" pitchFamily="18" charset="0"/>
              </a:rPr>
              <a:t>Волосы на голове удлиняются. </a:t>
            </a:r>
          </a:p>
          <a:p>
            <a:pPr>
              <a:buFontTx/>
              <a:buBlip>
                <a:blip r:embed="rId2"/>
              </a:buBlip>
            </a:pPr>
            <a:r>
              <a:rPr lang="ru-RU" altLang="ru-RU" sz="2400" dirty="0">
                <a:latin typeface="Times New Roman" panose="02020603050405020304" pitchFamily="18" charset="0"/>
              </a:rPr>
              <a:t>Формы тела округляются по мере отложения подкожно-жировой клетчатки, а цвет тела становятся розовым. </a:t>
            </a:r>
          </a:p>
          <a:p>
            <a:pPr>
              <a:buFontTx/>
              <a:buBlip>
                <a:blip r:embed="rId2"/>
              </a:buBlip>
            </a:pPr>
            <a:r>
              <a:rPr lang="ru-RU" altLang="ru-RU" sz="2400" dirty="0">
                <a:latin typeface="Times New Roman" panose="02020603050405020304" pitchFamily="18" charset="0"/>
              </a:rPr>
              <a:t>Ногти на пальцах конечностей полностью сформированы</a:t>
            </a:r>
          </a:p>
          <a:p>
            <a:pPr>
              <a:buFontTx/>
              <a:buBlip>
                <a:blip r:embed="rId2"/>
              </a:buBlip>
            </a:pPr>
            <a:r>
              <a:rPr lang="ru-RU" altLang="ru-RU" sz="2400" dirty="0">
                <a:latin typeface="Times New Roman" panose="02020603050405020304" pitchFamily="18" charset="0"/>
              </a:rPr>
              <a:t> Начинается образование миелинового слоя головного мозга. </a:t>
            </a:r>
          </a:p>
          <a:p>
            <a:pPr>
              <a:buFontTx/>
              <a:buBlip>
                <a:blip r:embed="rId2"/>
              </a:buBlip>
            </a:pPr>
            <a:r>
              <a:rPr lang="ru-RU" altLang="ru-RU" sz="2400" dirty="0">
                <a:latin typeface="Times New Roman" panose="02020603050405020304" pitchFamily="18" charset="0"/>
              </a:rPr>
              <a:t>Вес новорожденного обычно составляет 3400 гр. при росте 360мм. </a:t>
            </a:r>
          </a:p>
          <a:p>
            <a:pPr>
              <a:buFontTx/>
              <a:buBlip>
                <a:blip r:embed="rId2"/>
              </a:buBlip>
            </a:pPr>
            <a:r>
              <a:rPr lang="ru-RU" altLang="ru-RU" sz="2400" dirty="0">
                <a:latin typeface="Times New Roman" panose="02020603050405020304" pitchFamily="18" charset="0"/>
              </a:rPr>
              <a:t> Вес младенца мужского пола больше, чем вес младенца женского пола.</a:t>
            </a:r>
          </a:p>
        </p:txBody>
      </p:sp>
      <p:sp>
        <p:nvSpPr>
          <p:cNvPr id="155654" name="Text Box 6"/>
          <p:cNvSpPr txBox="1">
            <a:spLocks noChangeArrowheads="1"/>
          </p:cNvSpPr>
          <p:nvPr/>
        </p:nvSpPr>
        <p:spPr bwMode="auto">
          <a:xfrm>
            <a:off x="3648076" y="260350"/>
            <a:ext cx="4824413" cy="946150"/>
          </a:xfrm>
          <a:prstGeom prst="rect">
            <a:avLst/>
          </a:prstGeom>
          <a:noFill/>
          <a:ln>
            <a:noFill/>
          </a:ln>
          <a:effectLst>
            <a:outerShdw dist="85194" dir="20006097" algn="ctr" rotWithShape="0">
              <a:srgbClr val="C5C48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800" b="1" dirty="0">
                <a:latin typeface="Times New Roman" panose="02020603050405020304" pitchFamily="18" charset="0"/>
              </a:rPr>
              <a:t>Седьмой - восьмой месяцы эмбриогенеза</a:t>
            </a:r>
          </a:p>
        </p:txBody>
      </p:sp>
      <p:pic>
        <p:nvPicPr>
          <p:cNvPr id="155657" name="Picture 9" descr="неделя30копирова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1880" y="1773238"/>
            <a:ext cx="2967038" cy="422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185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Задания для проверки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00984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7840" y="579735"/>
            <a:ext cx="11043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/>
              <a:t>Из </a:t>
            </a:r>
            <a:r>
              <a:rPr lang="ru-RU" sz="2400" dirty="0"/>
              <a:t>какого зародышевого листка образуется нервная система и кожа животных </a:t>
            </a:r>
            <a:endParaRPr lang="ru-RU" sz="2400" dirty="0" smtClean="0"/>
          </a:p>
          <a:p>
            <a:r>
              <a:rPr lang="ru-RU" sz="2400" dirty="0" smtClean="0"/>
              <a:t>1</a:t>
            </a:r>
            <a:r>
              <a:rPr lang="ru-RU" sz="2400" dirty="0"/>
              <a:t>) </a:t>
            </a:r>
            <a:r>
              <a:rPr lang="ru-RU" sz="2400" dirty="0" smtClean="0"/>
              <a:t>Мезодермы 2</a:t>
            </a:r>
            <a:r>
              <a:rPr lang="ru-RU" sz="2400" dirty="0"/>
              <a:t>) </a:t>
            </a:r>
            <a:r>
              <a:rPr lang="ru-RU" sz="2400" dirty="0" smtClean="0"/>
              <a:t>энтодермы 3</a:t>
            </a:r>
            <a:r>
              <a:rPr lang="ru-RU" sz="2400" dirty="0"/>
              <a:t>) </a:t>
            </a:r>
            <a:r>
              <a:rPr lang="ru-RU" sz="2400" dirty="0" smtClean="0"/>
              <a:t>эктодермы 4</a:t>
            </a:r>
            <a:r>
              <a:rPr lang="ru-RU" sz="2400" dirty="0"/>
              <a:t>) бластомеров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7840" y="1876475"/>
            <a:ext cx="10861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2. Бластула </a:t>
            </a:r>
            <a:r>
              <a:rPr lang="ru-RU" sz="2400" dirty="0"/>
              <a:t>представляет собой 1) </a:t>
            </a:r>
            <a:r>
              <a:rPr lang="ru-RU" sz="2400" dirty="0" smtClean="0"/>
              <a:t>личинку 2</a:t>
            </a:r>
            <a:r>
              <a:rPr lang="ru-RU" sz="2400" dirty="0"/>
              <a:t>) </a:t>
            </a:r>
            <a:r>
              <a:rPr lang="ru-RU" sz="2400" dirty="0" smtClean="0"/>
              <a:t>зародыш 3</a:t>
            </a:r>
            <a:r>
              <a:rPr lang="ru-RU" sz="2400" dirty="0"/>
              <a:t>) </a:t>
            </a:r>
            <a:r>
              <a:rPr lang="ru-RU" sz="2400" dirty="0" smtClean="0"/>
              <a:t>клетку 4</a:t>
            </a:r>
            <a:r>
              <a:rPr lang="ru-RU" sz="2400" dirty="0"/>
              <a:t>) зиготу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97840" y="2803883"/>
            <a:ext cx="116941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3. В </a:t>
            </a:r>
            <a:r>
              <a:rPr lang="ru-RU" sz="2400" dirty="0"/>
              <a:t>эмбриогенезе отличие бластулы от гаструлы состоит </a:t>
            </a:r>
            <a:endParaRPr lang="ru-RU" sz="2400" dirty="0" smtClean="0"/>
          </a:p>
          <a:p>
            <a:pPr marL="457200" indent="-457200">
              <a:buAutoNum type="arabicParenR"/>
            </a:pPr>
            <a:r>
              <a:rPr lang="ru-RU" sz="2400" dirty="0" smtClean="0"/>
              <a:t>в </a:t>
            </a:r>
            <a:r>
              <a:rPr lang="ru-RU" sz="2400" dirty="0"/>
              <a:t>образовании двухслойного </a:t>
            </a:r>
            <a:r>
              <a:rPr lang="ru-RU" sz="2400" dirty="0" smtClean="0"/>
              <a:t>зародыша    2</a:t>
            </a:r>
            <a:r>
              <a:rPr lang="ru-RU" sz="2400" dirty="0"/>
              <a:t>) в развитии зародышевых </a:t>
            </a:r>
            <a:r>
              <a:rPr lang="ru-RU" sz="2400" dirty="0" smtClean="0"/>
              <a:t>листков</a:t>
            </a:r>
          </a:p>
          <a:p>
            <a:r>
              <a:rPr lang="ru-RU" sz="2400" dirty="0" smtClean="0"/>
              <a:t>3</a:t>
            </a:r>
            <a:r>
              <a:rPr lang="ru-RU" sz="2400" dirty="0"/>
              <a:t>) в активном перемещении </a:t>
            </a:r>
            <a:r>
              <a:rPr lang="ru-RU" sz="2400" dirty="0" smtClean="0"/>
              <a:t>клеток                  4</a:t>
            </a:r>
            <a:r>
              <a:rPr lang="ru-RU" sz="2400" dirty="0"/>
              <a:t>) в образовании однослойного зародыша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2600" y="4279677"/>
            <a:ext cx="11226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4. Эмбриональной </a:t>
            </a:r>
            <a:r>
              <a:rPr lang="ru-RU" sz="2400" dirty="0"/>
              <a:t>индукцией называется </a:t>
            </a:r>
            <a:endParaRPr lang="ru-RU" sz="2400" dirty="0" smtClean="0"/>
          </a:p>
          <a:p>
            <a:pPr marL="457200" indent="-457200">
              <a:buAutoNum type="arabicParenR"/>
            </a:pPr>
            <a:r>
              <a:rPr lang="ru-RU" sz="2400" dirty="0" smtClean="0"/>
              <a:t>развитие </a:t>
            </a:r>
            <a:r>
              <a:rPr lang="ru-RU" sz="2400" dirty="0"/>
              <a:t>органа из зародышевого </a:t>
            </a:r>
            <a:r>
              <a:rPr lang="ru-RU" sz="2400" dirty="0" smtClean="0"/>
              <a:t>листка     2</a:t>
            </a:r>
            <a:r>
              <a:rPr lang="ru-RU" sz="2400" dirty="0"/>
              <a:t>) образование </a:t>
            </a:r>
            <a:r>
              <a:rPr lang="ru-RU" sz="2400" dirty="0" smtClean="0"/>
              <a:t>бластулы</a:t>
            </a:r>
          </a:p>
          <a:p>
            <a:r>
              <a:rPr lang="ru-RU" sz="2400" dirty="0" smtClean="0"/>
              <a:t>3</a:t>
            </a:r>
            <a:r>
              <a:rPr lang="ru-RU" sz="2400" dirty="0"/>
              <a:t>) неполное дробление </a:t>
            </a:r>
            <a:r>
              <a:rPr lang="ru-RU" sz="2400" dirty="0" smtClean="0"/>
              <a:t>зиготы                                4</a:t>
            </a:r>
            <a:r>
              <a:rPr lang="ru-RU" sz="2400" dirty="0"/>
              <a:t>) взаимодействие частей зародыша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5847805"/>
            <a:ext cx="9433560" cy="76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2920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0080" y="616635"/>
            <a:ext cx="106984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6. Ткани </a:t>
            </a:r>
            <a:r>
              <a:rPr lang="ru-RU" sz="2400" dirty="0"/>
              <a:t>и органы эмбриона человека формируются на стадии </a:t>
            </a:r>
            <a:endParaRPr lang="ru-RU" sz="2400" dirty="0" smtClean="0"/>
          </a:p>
          <a:p>
            <a:r>
              <a:rPr lang="ru-RU" sz="2400" dirty="0" smtClean="0"/>
              <a:t>1</a:t>
            </a:r>
            <a:r>
              <a:rPr lang="ru-RU" sz="2400" dirty="0"/>
              <a:t>) </a:t>
            </a:r>
            <a:r>
              <a:rPr lang="ru-RU" sz="2400" dirty="0" smtClean="0"/>
              <a:t>Бластулы   2</a:t>
            </a:r>
            <a:r>
              <a:rPr lang="ru-RU" sz="2400" dirty="0"/>
              <a:t>) </a:t>
            </a:r>
            <a:r>
              <a:rPr lang="ru-RU" sz="2400" dirty="0" smtClean="0"/>
              <a:t>морулы   3</a:t>
            </a:r>
            <a:r>
              <a:rPr lang="ru-RU" sz="2400" dirty="0"/>
              <a:t>) </a:t>
            </a:r>
            <a:r>
              <a:rPr lang="ru-RU" sz="2400" dirty="0" smtClean="0"/>
              <a:t>гаструлы   4</a:t>
            </a:r>
            <a:r>
              <a:rPr lang="ru-RU" sz="2400" dirty="0"/>
              <a:t>) нейрулы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40080" y="1642795"/>
            <a:ext cx="105562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7. Нервная </a:t>
            </a:r>
            <a:r>
              <a:rPr lang="ru-RU" sz="2400" dirty="0"/>
              <a:t>трубка закладывается у зародыша хордовых на стадии </a:t>
            </a:r>
            <a:endParaRPr lang="ru-RU" sz="2400" dirty="0" smtClean="0"/>
          </a:p>
          <a:p>
            <a:r>
              <a:rPr lang="ru-RU" sz="2400" dirty="0" smtClean="0"/>
              <a:t>1</a:t>
            </a:r>
            <a:r>
              <a:rPr lang="ru-RU" sz="2400" dirty="0"/>
              <a:t>) </a:t>
            </a:r>
            <a:r>
              <a:rPr lang="ru-RU" sz="2400" dirty="0" smtClean="0"/>
              <a:t>Зиготы   2</a:t>
            </a:r>
            <a:r>
              <a:rPr lang="ru-RU" sz="2400" dirty="0"/>
              <a:t>) </a:t>
            </a:r>
            <a:r>
              <a:rPr lang="ru-RU" sz="2400" dirty="0" smtClean="0"/>
              <a:t>бластулы   3</a:t>
            </a:r>
            <a:r>
              <a:rPr lang="ru-RU" sz="2400" dirty="0"/>
              <a:t>) </a:t>
            </a:r>
            <a:r>
              <a:rPr lang="ru-RU" sz="2400" dirty="0" smtClean="0"/>
              <a:t>нейрулы   4</a:t>
            </a:r>
            <a:r>
              <a:rPr lang="ru-RU" sz="2400" dirty="0"/>
              <a:t>) гаструлы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0080" y="2782669"/>
            <a:ext cx="711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8. Какая </a:t>
            </a:r>
            <a:r>
              <a:rPr lang="ru-RU" sz="2400" dirty="0"/>
              <a:t>стадия развития зародыша показана на рисунке? </a:t>
            </a:r>
            <a:endParaRPr lang="ru-RU" sz="2400" dirty="0" smtClean="0"/>
          </a:p>
          <a:p>
            <a:r>
              <a:rPr lang="ru-RU" sz="2400" dirty="0" smtClean="0"/>
              <a:t>1</a:t>
            </a:r>
            <a:r>
              <a:rPr lang="ru-RU" sz="2400" dirty="0"/>
              <a:t>)  </a:t>
            </a:r>
            <a:r>
              <a:rPr lang="ru-RU" sz="2400" dirty="0" smtClean="0"/>
              <a:t>бластула   2</a:t>
            </a:r>
            <a:r>
              <a:rPr lang="ru-RU" sz="2400" dirty="0"/>
              <a:t>)  </a:t>
            </a:r>
            <a:r>
              <a:rPr lang="ru-RU" sz="2400" dirty="0" smtClean="0"/>
              <a:t>нейрула   3</a:t>
            </a:r>
            <a:r>
              <a:rPr lang="ru-RU" sz="2400" dirty="0"/>
              <a:t>)  </a:t>
            </a:r>
            <a:r>
              <a:rPr lang="ru-RU" sz="2400" dirty="0" smtClean="0"/>
              <a:t>зигота   4</a:t>
            </a:r>
            <a:r>
              <a:rPr lang="ru-RU" sz="2400" dirty="0"/>
              <a:t>)  гаструла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1287" y="2382352"/>
            <a:ext cx="1747576" cy="177308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40080" y="4437576"/>
            <a:ext cx="690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9. Какая </a:t>
            </a:r>
            <a:r>
              <a:rPr lang="ru-RU" sz="2400" dirty="0"/>
              <a:t>стадия развития зародыша показана на рисунке? </a:t>
            </a:r>
            <a:endParaRPr lang="ru-RU" sz="2400" dirty="0" smtClean="0"/>
          </a:p>
          <a:p>
            <a:r>
              <a:rPr lang="ru-RU" sz="2400" dirty="0" smtClean="0"/>
              <a:t>1</a:t>
            </a:r>
            <a:r>
              <a:rPr lang="ru-RU" sz="2400" dirty="0"/>
              <a:t>)  </a:t>
            </a:r>
            <a:r>
              <a:rPr lang="ru-RU" sz="2400" dirty="0" smtClean="0"/>
              <a:t>бластула   2</a:t>
            </a:r>
            <a:r>
              <a:rPr lang="ru-RU" sz="2400" dirty="0"/>
              <a:t>)  </a:t>
            </a:r>
            <a:r>
              <a:rPr lang="ru-RU" sz="2400" dirty="0" smtClean="0"/>
              <a:t>нейрула   3</a:t>
            </a:r>
            <a:r>
              <a:rPr lang="ru-RU" sz="2400" dirty="0"/>
              <a:t>)  </a:t>
            </a:r>
            <a:r>
              <a:rPr lang="ru-RU" sz="2400" dirty="0" smtClean="0"/>
              <a:t>зигота   4</a:t>
            </a:r>
            <a:r>
              <a:rPr lang="ru-RU" sz="2400" dirty="0"/>
              <a:t>)  гаструла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1287" y="4480892"/>
            <a:ext cx="2058420" cy="211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2832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1840" y="301119"/>
            <a:ext cx="6096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10. Из </a:t>
            </a:r>
            <a:r>
              <a:rPr lang="ru-RU" sz="2400" dirty="0"/>
              <a:t>приведенных ниже терминов выберите все, которые используют для описания развития зародыша животного. Определите все термины и запишите цифры, под которыми они указаны.</a:t>
            </a:r>
          </a:p>
          <a:p>
            <a:r>
              <a:rPr lang="ru-RU" sz="2400" dirty="0"/>
              <a:t>1. репликация</a:t>
            </a:r>
          </a:p>
          <a:p>
            <a:r>
              <a:rPr lang="ru-RU" sz="2400" dirty="0"/>
              <a:t>2. фрагментация</a:t>
            </a:r>
          </a:p>
          <a:p>
            <a:r>
              <a:rPr lang="ru-RU" sz="2400" dirty="0"/>
              <a:t>3. дробление</a:t>
            </a:r>
          </a:p>
          <a:p>
            <a:r>
              <a:rPr lang="ru-RU" sz="2400" dirty="0"/>
              <a:t>4. нейруляция</a:t>
            </a:r>
          </a:p>
          <a:p>
            <a:r>
              <a:rPr lang="ru-RU" sz="2400" dirty="0"/>
              <a:t>5. гаструляция</a:t>
            </a:r>
          </a:p>
          <a:p>
            <a:r>
              <a:rPr lang="ru-RU" sz="2400" dirty="0"/>
              <a:t>6. </a:t>
            </a:r>
            <a:r>
              <a:rPr lang="ru-RU" sz="2400" dirty="0" err="1"/>
              <a:t>споруляция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8880" y="2898339"/>
            <a:ext cx="76606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11. Установите </a:t>
            </a:r>
            <a:r>
              <a:rPr lang="ru-RU" sz="2400" dirty="0"/>
              <a:t>последовательность процессов онтогенеза ланцетника. Запишите в таблицу соответствующую последовательность цифр.</a:t>
            </a:r>
          </a:p>
          <a:p>
            <a:r>
              <a:rPr lang="ru-RU" sz="2400" dirty="0"/>
              <a:t>1) гаструляция</a:t>
            </a:r>
          </a:p>
          <a:p>
            <a:r>
              <a:rPr lang="ru-RU" sz="2400" dirty="0"/>
              <a:t>2) органогенез</a:t>
            </a:r>
          </a:p>
          <a:p>
            <a:r>
              <a:rPr lang="ru-RU" sz="2400" dirty="0"/>
              <a:t>3) образование </a:t>
            </a:r>
            <a:r>
              <a:rPr lang="ru-RU" sz="2400" dirty="0" err="1"/>
              <a:t>бластоцеля</a:t>
            </a:r>
            <a:endParaRPr lang="ru-RU" sz="2400" dirty="0"/>
          </a:p>
          <a:p>
            <a:r>
              <a:rPr lang="ru-RU" sz="2400" dirty="0"/>
              <a:t>4) нейруляция</a:t>
            </a:r>
          </a:p>
          <a:p>
            <a:r>
              <a:rPr lang="ru-RU" sz="2400" dirty="0"/>
              <a:t>5) развитие плода</a:t>
            </a:r>
          </a:p>
          <a:p>
            <a:r>
              <a:rPr lang="ru-RU" sz="2400" dirty="0"/>
              <a:t>6) дробление</a:t>
            </a:r>
          </a:p>
        </p:txBody>
      </p:sp>
    </p:spTree>
    <p:extLst>
      <p:ext uri="{BB962C8B-B14F-4D97-AF65-F5344CB8AC3E}">
        <p14:creationId xmlns:p14="http://schemas.microsoft.com/office/powerpoint/2010/main" val="13246305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760" y="224134"/>
            <a:ext cx="57302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12. Установите </a:t>
            </a:r>
            <a:r>
              <a:rPr lang="ru-RU" sz="2400" dirty="0"/>
              <a:t>соответствие между зачатками органов зародыша и зародышевыми листками, из которых они развиваются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6094" y="507385"/>
            <a:ext cx="4901849" cy="41763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7360" y="2139970"/>
            <a:ext cx="6096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ЗАЧАТКИ ОРГАНОВ </a:t>
            </a:r>
            <a:r>
              <a:rPr lang="ru-RU" sz="2400" dirty="0" smtClean="0"/>
              <a:t>ЗАРОДЫША</a:t>
            </a:r>
            <a:endParaRPr lang="ru-RU" sz="2400" dirty="0"/>
          </a:p>
          <a:p>
            <a:r>
              <a:rPr lang="ru-RU" sz="2400" dirty="0"/>
              <a:t>А) почки</a:t>
            </a:r>
          </a:p>
          <a:p>
            <a:r>
              <a:rPr lang="ru-RU" sz="2400" dirty="0"/>
              <a:t>Б) лимфа</a:t>
            </a:r>
          </a:p>
          <a:p>
            <a:r>
              <a:rPr lang="ru-RU" sz="2400" dirty="0"/>
              <a:t>В) сердце</a:t>
            </a:r>
          </a:p>
          <a:p>
            <a:r>
              <a:rPr lang="ru-RU" sz="2400" dirty="0"/>
              <a:t>Г) альвеолы лёгких</a:t>
            </a:r>
          </a:p>
          <a:p>
            <a:r>
              <a:rPr lang="ru-RU" sz="2400" dirty="0"/>
              <a:t>Д) поджелудочная железа</a:t>
            </a:r>
          </a:p>
          <a:p>
            <a:r>
              <a:rPr lang="ru-RU" sz="2400" dirty="0"/>
              <a:t>Е) эпителий мочевого пузыря</a:t>
            </a:r>
          </a:p>
          <a:p>
            <a:endParaRPr lang="ru-RU" sz="2400" dirty="0" smtClean="0"/>
          </a:p>
          <a:p>
            <a:r>
              <a:rPr lang="ru-RU" sz="2400" dirty="0" smtClean="0"/>
              <a:t>ЗАРОДЫШЕВЫЕ ЛИСТКИ</a:t>
            </a:r>
            <a:endParaRPr lang="ru-RU" sz="2400" dirty="0"/>
          </a:p>
          <a:p>
            <a:r>
              <a:rPr lang="ru-RU" sz="2400" dirty="0"/>
              <a:t>1) 1</a:t>
            </a:r>
          </a:p>
          <a:p>
            <a:r>
              <a:rPr lang="ru-RU" sz="2400" dirty="0"/>
              <a:t>2) 2</a:t>
            </a:r>
          </a:p>
        </p:txBody>
      </p:sp>
    </p:spTree>
    <p:extLst>
      <p:ext uri="{BB962C8B-B14F-4D97-AF65-F5344CB8AC3E}">
        <p14:creationId xmlns:p14="http://schemas.microsoft.com/office/powerpoint/2010/main" val="25775400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298996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13. Из </a:t>
            </a:r>
            <a:r>
              <a:rPr lang="ru-RU" sz="2400" dirty="0"/>
              <a:t>перечисленных ниже признаков выберите все, которые используются для описания изображенного на рисунке типа дробления зиготы. Определите все признаки и запишите цифры, под которыми они указаны.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600" y="2422885"/>
            <a:ext cx="7137400" cy="415158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58800" y="2976883"/>
            <a:ext cx="37287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</a:t>
            </a:r>
            <a:r>
              <a:rPr lang="ru-RU" sz="2400" dirty="0"/>
              <a:t>. неполное</a:t>
            </a:r>
          </a:p>
          <a:p>
            <a:r>
              <a:rPr lang="ru-RU" sz="2400" dirty="0"/>
              <a:t>2. асинхронное</a:t>
            </a:r>
          </a:p>
          <a:p>
            <a:r>
              <a:rPr lang="ru-RU" sz="2400" dirty="0"/>
              <a:t>3. синхронное</a:t>
            </a:r>
          </a:p>
          <a:p>
            <a:r>
              <a:rPr lang="ru-RU" sz="2400" dirty="0"/>
              <a:t>4. полное</a:t>
            </a:r>
          </a:p>
          <a:p>
            <a:r>
              <a:rPr lang="ru-RU" sz="2400" dirty="0"/>
              <a:t>5. равномерное</a:t>
            </a:r>
          </a:p>
          <a:p>
            <a:r>
              <a:rPr lang="ru-RU" sz="2400" dirty="0"/>
              <a:t>6. неравномерное</a:t>
            </a:r>
          </a:p>
        </p:txBody>
      </p:sp>
    </p:spTree>
    <p:extLst>
      <p:ext uri="{BB962C8B-B14F-4D97-AF65-F5344CB8AC3E}">
        <p14:creationId xmlns:p14="http://schemas.microsoft.com/office/powerpoint/2010/main" val="36955240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8365" y="1549125"/>
            <a:ext cx="5581195" cy="324639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87680" y="289679"/>
            <a:ext cx="539496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Дробление зиготы человека является полным (4) </a:t>
            </a:r>
            <a:endParaRPr lang="ru-RU" sz="2400" dirty="0" smtClean="0"/>
          </a:p>
          <a:p>
            <a:r>
              <a:rPr lang="ru-RU" sz="2400" dirty="0" smtClean="0"/>
              <a:t>неравномерным </a:t>
            </a:r>
            <a:r>
              <a:rPr lang="ru-RU" sz="2400" dirty="0"/>
              <a:t>(6 - бластомеры имеют разные размеры) асинхронным (2 - не все бластомеры одновременно вступают в митотическое деление).</a:t>
            </a:r>
          </a:p>
          <a:p>
            <a:endParaRPr lang="ru-RU" sz="2400" dirty="0"/>
          </a:p>
          <a:p>
            <a:r>
              <a:rPr lang="ru-RU" sz="2400" dirty="0"/>
              <a:t>Остальные пункты:</a:t>
            </a:r>
          </a:p>
          <a:p>
            <a:r>
              <a:rPr lang="ru-RU" sz="2400" dirty="0"/>
              <a:t>1) неполное дробление - характерно для яйцеклеток членистоногих, костистых рыб, пресмыкающихся, птиц</a:t>
            </a:r>
          </a:p>
          <a:p>
            <a:r>
              <a:rPr lang="ru-RU" sz="2400" dirty="0"/>
              <a:t>3) синхронное - характерно для морского ежа, ланцетника, на ранних стадиях - амфибии</a:t>
            </a:r>
          </a:p>
          <a:p>
            <a:r>
              <a:rPr lang="ru-RU" sz="2400" dirty="0"/>
              <a:t>5) равномерное - характерно для ланцетника</a:t>
            </a:r>
          </a:p>
        </p:txBody>
      </p:sp>
    </p:spTree>
    <p:extLst>
      <p:ext uri="{BB962C8B-B14F-4D97-AF65-F5344CB8AC3E}">
        <p14:creationId xmlns:p14="http://schemas.microsoft.com/office/powerpoint/2010/main" val="13066481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9440" y="1874375"/>
            <a:ext cx="8950960" cy="46550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70760" y="667435"/>
            <a:ext cx="81483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14. Каким </a:t>
            </a:r>
            <a:r>
              <a:rPr lang="ru-RU" sz="2400" dirty="0"/>
              <a:t>номером на схеме эмбриогенеза обозначена вторичная полость тела будущего животного?</a:t>
            </a:r>
          </a:p>
        </p:txBody>
      </p:sp>
    </p:spTree>
    <p:extLst>
      <p:ext uri="{BB962C8B-B14F-4D97-AF65-F5344CB8AC3E}">
        <p14:creationId xmlns:p14="http://schemas.microsoft.com/office/powerpoint/2010/main" val="38777141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840" y="962581"/>
            <a:ext cx="103632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1 - морула - зародыш на стадии 16-32 клетки без полости внутри</a:t>
            </a:r>
          </a:p>
          <a:p>
            <a:r>
              <a:rPr lang="ru-RU" sz="2800" dirty="0"/>
              <a:t>2 - бластула - однослойный зародыш с полостью внутри (бластоцель)</a:t>
            </a:r>
          </a:p>
          <a:p>
            <a:r>
              <a:rPr lang="ru-RU" sz="2800" dirty="0"/>
              <a:t>3 - гаструла - двухслойный зародыш с полостью внутри (гастроцель)</a:t>
            </a:r>
          </a:p>
          <a:p>
            <a:r>
              <a:rPr lang="ru-RU" sz="2800" dirty="0"/>
              <a:t>4 - нейрула - зародыш на стадии образования нервной трубки</a:t>
            </a:r>
          </a:p>
          <a:p>
            <a:r>
              <a:rPr lang="ru-RU" sz="2800" dirty="0"/>
              <a:t>5 - энтодерма - внутренний зародышевый листок</a:t>
            </a:r>
          </a:p>
          <a:p>
            <a:r>
              <a:rPr lang="ru-RU" sz="2800" dirty="0"/>
              <a:t>6 - мезодерма - закладывается между </a:t>
            </a:r>
            <a:r>
              <a:rPr lang="ru-RU" sz="2800" dirty="0" err="1"/>
              <a:t>экто</a:t>
            </a:r>
            <a:r>
              <a:rPr lang="ru-RU" sz="2800" dirty="0"/>
              <a:t>- и энтодермой</a:t>
            </a:r>
          </a:p>
          <a:p>
            <a:r>
              <a:rPr lang="ru-RU" sz="2800" dirty="0"/>
              <a:t>7 - </a:t>
            </a:r>
            <a:r>
              <a:rPr lang="ru-RU" sz="2800" dirty="0" err="1"/>
              <a:t>мезодермальный</a:t>
            </a:r>
            <a:r>
              <a:rPr lang="ru-RU" sz="2800" dirty="0"/>
              <a:t> карман - вторичная полость тела</a:t>
            </a:r>
          </a:p>
          <a:p>
            <a:r>
              <a:rPr lang="ru-RU" sz="2800" dirty="0"/>
              <a:t>8 - эктодерма - наружный зародышевый листок</a:t>
            </a:r>
          </a:p>
          <a:p>
            <a:r>
              <a:rPr lang="ru-RU" sz="2800" dirty="0"/>
              <a:t>9 - полость первичной кишки</a:t>
            </a:r>
          </a:p>
        </p:txBody>
      </p:sp>
    </p:spTree>
    <p:extLst>
      <p:ext uri="{BB962C8B-B14F-4D97-AF65-F5344CB8AC3E}">
        <p14:creationId xmlns:p14="http://schemas.microsoft.com/office/powerpoint/2010/main" val="697616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618" name="Group 58"/>
          <p:cNvGrpSpPr>
            <a:grpSpLocks/>
          </p:cNvGrpSpPr>
          <p:nvPr/>
        </p:nvGrpSpPr>
        <p:grpSpPr bwMode="auto">
          <a:xfrm>
            <a:off x="8112125" y="2349500"/>
            <a:ext cx="1943100" cy="3175000"/>
            <a:chOff x="4150" y="1480"/>
            <a:chExt cx="1224" cy="2000"/>
          </a:xfrm>
        </p:grpSpPr>
        <p:pic>
          <p:nvPicPr>
            <p:cNvPr id="66585" name="Picture 25" descr="оплодотв2"/>
            <p:cNvPicPr>
              <a:picLocks noChangeAspect="1" noChangeArrowheads="1"/>
            </p:cNvPicPr>
            <p:nvPr/>
          </p:nvPicPr>
          <p:blipFill>
            <a:blip r:embed="rId2">
              <a:lum brigh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90" r="1263" b="3435"/>
            <a:stretch>
              <a:fillRect/>
            </a:stretch>
          </p:blipFill>
          <p:spPr bwMode="auto">
            <a:xfrm>
              <a:off x="4150" y="2296"/>
              <a:ext cx="1224" cy="11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6592" name="Picture 32" descr="оплод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6227" r="52022" b="113"/>
            <a:stretch>
              <a:fillRect/>
            </a:stretch>
          </p:blipFill>
          <p:spPr bwMode="auto">
            <a:xfrm rot="2613638">
              <a:off x="4422" y="1480"/>
              <a:ext cx="630" cy="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6617" name="Group 57"/>
          <p:cNvGrpSpPr>
            <a:grpSpLocks/>
          </p:cNvGrpSpPr>
          <p:nvPr/>
        </p:nvGrpSpPr>
        <p:grpSpPr bwMode="auto">
          <a:xfrm>
            <a:off x="5087939" y="2492376"/>
            <a:ext cx="2160587" cy="3013075"/>
            <a:chOff x="2245" y="1570"/>
            <a:chExt cx="1361" cy="1898"/>
          </a:xfrm>
        </p:grpSpPr>
        <p:pic>
          <p:nvPicPr>
            <p:cNvPr id="66589" name="Picture 29" descr="оплод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135" t="2571" r="8369" b="56895"/>
            <a:stretch>
              <a:fillRect/>
            </a:stretch>
          </p:blipFill>
          <p:spPr bwMode="auto">
            <a:xfrm>
              <a:off x="2653" y="1570"/>
              <a:ext cx="634" cy="5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6595" name="Picture 35" descr="опл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5" y="2296"/>
              <a:ext cx="1361" cy="1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6596" name="Text Box 36"/>
          <p:cNvSpPr txBox="1">
            <a:spLocks noChangeArrowheads="1"/>
          </p:cNvSpPr>
          <p:nvPr/>
        </p:nvSpPr>
        <p:spPr bwMode="auto">
          <a:xfrm>
            <a:off x="2135188" y="188912"/>
            <a:ext cx="7993062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dirty="0">
                <a:latin typeface="Times New Roman" panose="02020603050405020304" pitchFamily="18" charset="0"/>
              </a:rPr>
              <a:t>Оплодотворением</a:t>
            </a:r>
            <a:r>
              <a:rPr lang="ru-RU" altLang="ru-RU" sz="2000" dirty="0">
                <a:latin typeface="Times New Roman" panose="02020603050405020304" pitchFamily="18" charset="0"/>
              </a:rPr>
              <a:t> называется слияние мужской и женской половых клеток, в результате чего восстанавливается диплоидный набор хромосом и возникает качественно новая клетка - </a:t>
            </a:r>
            <a:r>
              <a:rPr lang="ru-RU" altLang="ru-RU" sz="2000" b="1" i="1" dirty="0">
                <a:latin typeface="Times New Roman" panose="02020603050405020304" pitchFamily="18" charset="0"/>
              </a:rPr>
              <a:t>зигота. </a:t>
            </a:r>
          </a:p>
        </p:txBody>
      </p:sp>
      <p:sp>
        <p:nvSpPr>
          <p:cNvPr id="66597" name="Text Box 37"/>
          <p:cNvSpPr txBox="1">
            <a:spLocks noChangeArrowheads="1"/>
          </p:cNvSpPr>
          <p:nvPr/>
        </p:nvSpPr>
        <p:spPr bwMode="auto">
          <a:xfrm>
            <a:off x="2135188" y="1412876"/>
            <a:ext cx="8532812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 b="1">
                <a:solidFill>
                  <a:srgbClr val="663300"/>
                </a:solidFill>
                <a:latin typeface="Times New Roman" panose="02020603050405020304" pitchFamily="18" charset="0"/>
              </a:rPr>
              <a:t>В процессе оплодотворения различают три фазы</a:t>
            </a:r>
          </a:p>
        </p:txBody>
      </p:sp>
      <p:sp>
        <p:nvSpPr>
          <p:cNvPr id="66598" name="Text Box 38"/>
          <p:cNvSpPr txBox="1">
            <a:spLocks noChangeArrowheads="1"/>
          </p:cNvSpPr>
          <p:nvPr/>
        </p:nvSpPr>
        <p:spPr bwMode="auto">
          <a:xfrm>
            <a:off x="2351088" y="1773238"/>
            <a:ext cx="1873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99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dirty="0">
                <a:solidFill>
                  <a:srgbClr val="663300"/>
                </a:solidFill>
                <a:latin typeface="Times New Roman" panose="02020603050405020304" pitchFamily="18" charset="0"/>
              </a:rPr>
              <a:t>Сближение половых клеток</a:t>
            </a:r>
          </a:p>
        </p:txBody>
      </p:sp>
      <p:sp>
        <p:nvSpPr>
          <p:cNvPr id="66599" name="Text Box 39"/>
          <p:cNvSpPr txBox="1">
            <a:spLocks noChangeArrowheads="1"/>
          </p:cNvSpPr>
          <p:nvPr/>
        </p:nvSpPr>
        <p:spPr bwMode="auto">
          <a:xfrm>
            <a:off x="4367213" y="1773238"/>
            <a:ext cx="3744912" cy="67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>
                <a:solidFill>
                  <a:srgbClr val="663300"/>
                </a:solidFill>
                <a:latin typeface="Times New Roman" panose="02020603050405020304" pitchFamily="18" charset="0"/>
              </a:rPr>
              <a:t>Проникновение сперматозоида через оболочки яйцеклетки</a:t>
            </a:r>
            <a:r>
              <a:rPr lang="ru-RU" altLang="ru-RU" sz="2000">
                <a:solidFill>
                  <a:srgbClr val="9933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66600" name="Text Box 40"/>
          <p:cNvSpPr txBox="1">
            <a:spLocks noChangeArrowheads="1"/>
          </p:cNvSpPr>
          <p:nvPr/>
        </p:nvSpPr>
        <p:spPr bwMode="auto">
          <a:xfrm>
            <a:off x="8040688" y="1844676"/>
            <a:ext cx="20875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>
                <a:solidFill>
                  <a:srgbClr val="663300"/>
                </a:solidFill>
                <a:latin typeface="Times New Roman" panose="02020603050405020304" pitchFamily="18" charset="0"/>
              </a:rPr>
              <a:t>Фаза синкариона</a:t>
            </a:r>
            <a:r>
              <a:rPr lang="ru-RU" altLang="ru-RU" sz="2000">
                <a:solidFill>
                  <a:srgbClr val="6633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66611" name="Text Box 51"/>
          <p:cNvSpPr txBox="1">
            <a:spLocks noChangeArrowheads="1"/>
          </p:cNvSpPr>
          <p:nvPr/>
        </p:nvSpPr>
        <p:spPr bwMode="auto">
          <a:xfrm>
            <a:off x="1737360" y="5734051"/>
            <a:ext cx="867981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dirty="0">
                <a:latin typeface="Times New Roman" panose="02020603050405020304" pitchFamily="18" charset="0"/>
              </a:rPr>
              <a:t>День 1-4.</a:t>
            </a:r>
            <a:r>
              <a:rPr lang="ru-RU" altLang="ru-RU" sz="2400" dirty="0">
                <a:latin typeface="Times New Roman" panose="02020603050405020304" pitchFamily="18" charset="0"/>
              </a:rPr>
              <a:t> Процесс оплодотворения заканчивается на четвертый день, происходит    образование свободной бластулы</a:t>
            </a:r>
          </a:p>
        </p:txBody>
      </p:sp>
      <p:grpSp>
        <p:nvGrpSpPr>
          <p:cNvPr id="66616" name="Group 56"/>
          <p:cNvGrpSpPr>
            <a:grpSpLocks/>
          </p:cNvGrpSpPr>
          <p:nvPr/>
        </p:nvGrpSpPr>
        <p:grpSpPr bwMode="auto">
          <a:xfrm>
            <a:off x="2495551" y="2349501"/>
            <a:ext cx="1770063" cy="3095625"/>
            <a:chOff x="612" y="1480"/>
            <a:chExt cx="1115" cy="1950"/>
          </a:xfrm>
        </p:grpSpPr>
        <p:pic>
          <p:nvPicPr>
            <p:cNvPr id="66614" name="Picture 54" descr="оплод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88" r="52022" b="51239"/>
            <a:stretch>
              <a:fillRect/>
            </a:stretch>
          </p:blipFill>
          <p:spPr bwMode="auto">
            <a:xfrm>
              <a:off x="793" y="1480"/>
              <a:ext cx="772" cy="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6615" name="Picture 55" descr="оплод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2296"/>
              <a:ext cx="1115" cy="11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45379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6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6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6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6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6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6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666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666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666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97" grpId="0" animBg="1"/>
      <p:bldP spid="66598" grpId="0"/>
      <p:bldP spid="66599" grpId="0"/>
      <p:bldP spid="66600" grpId="0"/>
      <p:bldP spid="666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15" name="Text Box 27"/>
          <p:cNvSpPr txBox="1">
            <a:spLocks noChangeArrowheads="1"/>
          </p:cNvSpPr>
          <p:nvPr/>
        </p:nvSpPr>
        <p:spPr bwMode="auto">
          <a:xfrm>
            <a:off x="1265857" y="4248153"/>
            <a:ext cx="9803164" cy="23083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107763" dir="2700000" algn="ctr" rotWithShape="0">
              <a:srgbClr val="C5C488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2400" u="sng" dirty="0">
                <a:latin typeface="Times New Roman" panose="02020603050405020304" pitchFamily="18" charset="0"/>
              </a:rPr>
              <a:t>Типы дробления</a:t>
            </a:r>
            <a:r>
              <a:rPr lang="ru-RU" altLang="ru-RU" sz="2400" dirty="0">
                <a:latin typeface="Times New Roman" panose="02020603050405020304" pitchFamily="18" charset="0"/>
              </a:rPr>
              <a:t>: </a:t>
            </a:r>
          </a:p>
          <a:p>
            <a:pPr lvl="1" algn="ctr">
              <a:buFontTx/>
              <a:buChar char="•"/>
            </a:pPr>
            <a:r>
              <a:rPr lang="ru-RU" altLang="ru-RU" sz="2400" b="1" dirty="0">
                <a:latin typeface="Times New Roman" panose="02020603050405020304" pitchFamily="18" charset="0"/>
              </a:rPr>
              <a:t>голобластическое</a:t>
            </a:r>
            <a:r>
              <a:rPr lang="ru-RU" altLang="ru-RU" sz="2400" dirty="0">
                <a:latin typeface="Times New Roman" panose="02020603050405020304" pitchFamily="18" charset="0"/>
              </a:rPr>
              <a:t>  или полное, при котором вся цитоплазма зиготы подвергается делению</a:t>
            </a:r>
          </a:p>
          <a:p>
            <a:pPr lvl="1" algn="ctr">
              <a:buFontTx/>
              <a:buChar char="•"/>
            </a:pPr>
            <a:r>
              <a:rPr lang="ru-RU" altLang="ru-RU" sz="2400" b="1" dirty="0" err="1">
                <a:latin typeface="Times New Roman" panose="02020603050405020304" pitchFamily="18" charset="0"/>
              </a:rPr>
              <a:t>меробластическое</a:t>
            </a:r>
            <a:r>
              <a:rPr lang="ru-RU" altLang="ru-RU" sz="2400" b="1" dirty="0">
                <a:latin typeface="Times New Roman" panose="02020603050405020304" pitchFamily="18" charset="0"/>
              </a:rPr>
              <a:t> </a:t>
            </a:r>
            <a:r>
              <a:rPr lang="ru-RU" altLang="ru-RU" sz="2400" dirty="0">
                <a:latin typeface="Times New Roman" panose="02020603050405020304" pitchFamily="18" charset="0"/>
              </a:rPr>
              <a:t> или неполное - цитоплазма подвергается дроблению только в анимальном полюсе зиготы</a:t>
            </a:r>
          </a:p>
          <a:p>
            <a:pPr algn="ctr"/>
            <a:r>
              <a:rPr lang="ru-RU" altLang="ru-RU" sz="2400" dirty="0">
                <a:latin typeface="Times New Roman" panose="02020603050405020304" pitchFamily="18" charset="0"/>
              </a:rPr>
              <a:t>По времени дробления различают равномерное и неравномерное.</a:t>
            </a:r>
          </a:p>
        </p:txBody>
      </p:sp>
      <p:pic>
        <p:nvPicPr>
          <p:cNvPr id="89092" name="Picture 4" descr="оплод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12" t="43637" b="169"/>
          <a:stretch>
            <a:fillRect/>
          </a:stretch>
        </p:blipFill>
        <p:spPr bwMode="auto">
          <a:xfrm rot="19433826">
            <a:off x="1524000" y="333376"/>
            <a:ext cx="1911350" cy="158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101" name="Text Box 13"/>
          <p:cNvSpPr txBox="1">
            <a:spLocks noChangeArrowheads="1"/>
          </p:cNvSpPr>
          <p:nvPr/>
        </p:nvSpPr>
        <p:spPr bwMode="auto">
          <a:xfrm>
            <a:off x="3287714" y="173038"/>
            <a:ext cx="5938837" cy="519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85194" dir="20006097" algn="ctr" rotWithShape="0">
              <a:schemeClr val="accent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800" b="1" dirty="0">
                <a:latin typeface="Times New Roman" panose="02020603050405020304" pitchFamily="18" charset="0"/>
              </a:rPr>
              <a:t>Стадии эмбрионального развития</a:t>
            </a:r>
            <a:endParaRPr lang="ru-RU" altLang="ru-RU" sz="2800" b="1" dirty="0">
              <a:latin typeface="Tahoma" panose="020B0604030504040204" pitchFamily="34" charset="0"/>
            </a:endParaRPr>
          </a:p>
        </p:txBody>
      </p:sp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4440238" y="549276"/>
            <a:ext cx="13700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b="1" i="1">
                <a:solidFill>
                  <a:srgbClr val="CC0000"/>
                </a:solidFill>
                <a:latin typeface="Times New Roman" panose="02020603050405020304" pitchFamily="18" charset="0"/>
              </a:rPr>
              <a:t>дробление</a:t>
            </a:r>
            <a:endParaRPr lang="ru-RU" altLang="ru-RU" b="1" i="1">
              <a:solidFill>
                <a:srgbClr val="CC0000"/>
              </a:solidFill>
            </a:endParaRPr>
          </a:p>
        </p:txBody>
      </p:sp>
      <p:sp>
        <p:nvSpPr>
          <p:cNvPr id="89106" name="Text Box 18"/>
          <p:cNvSpPr txBox="1">
            <a:spLocks noChangeArrowheads="1"/>
          </p:cNvSpPr>
          <p:nvPr/>
        </p:nvSpPr>
        <p:spPr bwMode="auto">
          <a:xfrm>
            <a:off x="4943476" y="758826"/>
            <a:ext cx="28797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b="1" i="1">
                <a:solidFill>
                  <a:srgbClr val="CC0000"/>
                </a:solidFill>
                <a:latin typeface="Times New Roman" panose="02020603050405020304" pitchFamily="18" charset="0"/>
              </a:rPr>
              <a:t>гаструляция</a:t>
            </a:r>
            <a:endParaRPr lang="ru-RU" altLang="ru-RU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107" name="Text Box 19"/>
          <p:cNvSpPr txBox="1">
            <a:spLocks noChangeArrowheads="1"/>
          </p:cNvSpPr>
          <p:nvPr/>
        </p:nvSpPr>
        <p:spPr bwMode="auto">
          <a:xfrm>
            <a:off x="5303839" y="974726"/>
            <a:ext cx="45370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закладка осевых органов  и нейруляция</a:t>
            </a:r>
          </a:p>
        </p:txBody>
      </p:sp>
      <p:sp>
        <p:nvSpPr>
          <p:cNvPr id="89108" name="Text Box 20"/>
          <p:cNvSpPr txBox="1">
            <a:spLocks noChangeArrowheads="1"/>
          </p:cNvSpPr>
          <p:nvPr/>
        </p:nvSpPr>
        <p:spPr bwMode="auto">
          <a:xfrm>
            <a:off x="5735639" y="1190626"/>
            <a:ext cx="36734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b="1" i="1">
                <a:solidFill>
                  <a:srgbClr val="CC0000"/>
                </a:solidFill>
                <a:latin typeface="Times New Roman" panose="02020603050405020304" pitchFamily="18" charset="0"/>
              </a:rPr>
              <a:t>гисто- и органогенез</a:t>
            </a:r>
            <a:endParaRPr lang="ru-RU" altLang="ru-RU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111" name="Text Box 23"/>
          <p:cNvSpPr txBox="1">
            <a:spLocks noChangeArrowheads="1"/>
          </p:cNvSpPr>
          <p:nvPr/>
        </p:nvSpPr>
        <p:spPr bwMode="auto">
          <a:xfrm>
            <a:off x="6167439" y="2276476"/>
            <a:ext cx="39592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/>
          </a:p>
        </p:txBody>
      </p:sp>
      <p:pic>
        <p:nvPicPr>
          <p:cNvPr id="89118" name="Picture 30" descr="дроб3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"/>
          <a:stretch>
            <a:fillRect/>
          </a:stretch>
        </p:blipFill>
        <p:spPr bwMode="auto">
          <a:xfrm>
            <a:off x="8040689" y="2320925"/>
            <a:ext cx="2016125" cy="1684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121" name="Text Box 33"/>
          <p:cNvSpPr txBox="1">
            <a:spLocks noChangeArrowheads="1"/>
          </p:cNvSpPr>
          <p:nvPr/>
        </p:nvSpPr>
        <p:spPr bwMode="auto">
          <a:xfrm>
            <a:off x="4224338" y="1628776"/>
            <a:ext cx="46085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>
                <a:solidFill>
                  <a:schemeClr val="tx2"/>
                </a:solidFill>
                <a:latin typeface="Times New Roman" panose="02020603050405020304" pitchFamily="18" charset="0"/>
              </a:rPr>
              <a:t>Первый этап эмбриогенеза  - </a:t>
            </a:r>
            <a:r>
              <a:rPr lang="ru-RU" altLang="ru-RU" b="1" i="1">
                <a:solidFill>
                  <a:schemeClr val="accent2"/>
                </a:solidFill>
                <a:latin typeface="Times New Roman" panose="02020603050405020304" pitchFamily="18" charset="0"/>
              </a:rPr>
              <a:t>дробление</a:t>
            </a:r>
          </a:p>
        </p:txBody>
      </p:sp>
      <p:sp>
        <p:nvSpPr>
          <p:cNvPr id="89122" name="Text Box 34"/>
          <p:cNvSpPr txBox="1">
            <a:spLocks noChangeArrowheads="1"/>
          </p:cNvSpPr>
          <p:nvPr/>
        </p:nvSpPr>
        <p:spPr bwMode="auto">
          <a:xfrm>
            <a:off x="3216276" y="3860801"/>
            <a:ext cx="50403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>
                <a:solidFill>
                  <a:schemeClr val="tx2"/>
                </a:solidFill>
                <a:latin typeface="Times New Roman" panose="02020603050405020304" pitchFamily="18" charset="0"/>
              </a:rPr>
              <a:t>Результате дробления образуется  </a:t>
            </a:r>
            <a:r>
              <a:rPr lang="ru-RU" altLang="ru-RU" b="1" i="1">
                <a:solidFill>
                  <a:schemeClr val="tx2"/>
                </a:solidFill>
                <a:latin typeface="Times New Roman" panose="02020603050405020304" pitchFamily="18" charset="0"/>
              </a:rPr>
              <a:t>бластула</a:t>
            </a:r>
            <a:r>
              <a:rPr lang="ru-RU" altLang="ru-RU" i="1"/>
              <a:t>.</a:t>
            </a:r>
          </a:p>
        </p:txBody>
      </p:sp>
      <p:sp>
        <p:nvSpPr>
          <p:cNvPr id="89123" name="Line 35"/>
          <p:cNvSpPr>
            <a:spLocks noChangeShapeType="1"/>
          </p:cNvSpPr>
          <p:nvPr/>
        </p:nvSpPr>
        <p:spPr bwMode="auto">
          <a:xfrm flipV="1">
            <a:off x="8112126" y="3716339"/>
            <a:ext cx="504825" cy="5048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89125" name="Picture 37" descr="2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1989138"/>
            <a:ext cx="1655762" cy="1243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26" name="Picture 38" descr="дро2a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"/>
          <a:stretch>
            <a:fillRect/>
          </a:stretch>
        </p:blipFill>
        <p:spPr bwMode="auto">
          <a:xfrm>
            <a:off x="3935414" y="2133600"/>
            <a:ext cx="1800225" cy="150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27" name="Picture 39" descr="дроб3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101" y="2276475"/>
            <a:ext cx="2016125" cy="151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1703242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9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9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9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9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9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9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9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9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9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9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9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9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9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9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9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9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9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9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9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9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89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89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89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89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5" grpId="0"/>
      <p:bldP spid="89106" grpId="0"/>
      <p:bldP spid="89107" grpId="0"/>
      <p:bldP spid="89108" grpId="0"/>
      <p:bldP spid="89121" grpId="0"/>
      <p:bldP spid="891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49" name="Rectangle 17"/>
          <p:cNvSpPr>
            <a:spLocks noGrp="1" noChangeArrowheads="1"/>
          </p:cNvSpPr>
          <p:nvPr>
            <p:ph type="body" sz="half" idx="1"/>
          </p:nvPr>
        </p:nvSpPr>
        <p:spPr>
          <a:xfrm>
            <a:off x="2279651" y="3933826"/>
            <a:ext cx="4824413" cy="2016125"/>
          </a:xfrm>
        </p:spPr>
        <p:txBody>
          <a:bodyPr/>
          <a:lstStyle/>
          <a:p>
            <a:pPr>
              <a:buFont typeface="Wingdings" panose="05000000000000000000" pitchFamily="2" charset="2"/>
              <a:buBlip>
                <a:blip r:embed="rId2"/>
              </a:buBlip>
            </a:pPr>
            <a:r>
              <a:rPr lang="ru-RU" altLang="ru-RU" sz="2000" b="1">
                <a:latin typeface="Times New Roman" panose="02020603050405020304" pitchFamily="18" charset="0"/>
              </a:rPr>
              <a:t>День 7.</a:t>
            </a:r>
            <a:r>
              <a:rPr lang="ru-RU" altLang="ru-RU" sz="2000">
                <a:latin typeface="Times New Roman" panose="02020603050405020304" pitchFamily="18" charset="0"/>
              </a:rPr>
              <a:t> Имплантированный зародыш погружается в толщу слизистой оболочки матки. </a:t>
            </a:r>
          </a:p>
          <a:p>
            <a:pPr>
              <a:buFont typeface="Wingdings" panose="05000000000000000000" pitchFamily="2" charset="2"/>
              <a:buBlip>
                <a:blip r:embed="rId2"/>
              </a:buBlip>
            </a:pPr>
            <a:r>
              <a:rPr lang="ru-RU" altLang="ru-RU" sz="2000" b="1">
                <a:latin typeface="Times New Roman" panose="02020603050405020304" pitchFamily="18" charset="0"/>
              </a:rPr>
              <a:t>День 12</a:t>
            </a:r>
            <a:r>
              <a:rPr lang="ru-RU" altLang="ru-RU" sz="2000">
                <a:latin typeface="Times New Roman" panose="02020603050405020304" pitchFamily="18" charset="0"/>
              </a:rPr>
              <a:t>. Происходит  полное погружение эмбриона в эндометрий матки.</a:t>
            </a:r>
          </a:p>
        </p:txBody>
      </p:sp>
      <p:pic>
        <p:nvPicPr>
          <p:cNvPr id="69652" name="Picture 20" descr="имплантация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9963" y="3141664"/>
            <a:ext cx="3003550" cy="3095625"/>
          </a:xfrm>
          <a:noFill/>
          <a:ln/>
          <a:effectLst>
            <a:outerShdw dist="107763" dir="2700000" algn="ctr" rotWithShape="0">
              <a:srgbClr val="C5C48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53" name="Picture 21" descr="дробление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01051" y="908051"/>
            <a:ext cx="1871663" cy="1827213"/>
          </a:xfrm>
          <a:noFill/>
          <a:ln/>
          <a:effectLst>
            <a:outerShdw dist="107763" dir="2700000" algn="ctr" rotWithShape="0">
              <a:srgbClr val="C5C48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55" name="Text Box 23"/>
          <p:cNvSpPr txBox="1">
            <a:spLocks noChangeArrowheads="1"/>
          </p:cNvSpPr>
          <p:nvPr/>
        </p:nvSpPr>
        <p:spPr bwMode="auto">
          <a:xfrm>
            <a:off x="1310641" y="549276"/>
            <a:ext cx="6872924" cy="1015663"/>
          </a:xfrm>
          <a:prstGeom prst="rect">
            <a:avLst/>
          </a:prstGeom>
          <a:noFill/>
          <a:ln>
            <a:noFill/>
          </a:ln>
          <a:effectLst>
            <a:outerShdw dist="85194" dir="20006097" algn="ctr" rotWithShape="0">
              <a:schemeClr val="accent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dirty="0">
                <a:latin typeface="Times New Roman" panose="02020603050405020304" pitchFamily="18" charset="0"/>
              </a:rPr>
              <a:t>Имплантация – погружение эмбриона                </a:t>
            </a:r>
            <a:endParaRPr lang="ru-RU" altLang="ru-RU" sz="2400" b="1" dirty="0" smtClean="0"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ru-RU" altLang="ru-RU" sz="2400" b="1" dirty="0" smtClean="0">
                <a:latin typeface="Times New Roman" panose="02020603050405020304" pitchFamily="18" charset="0"/>
              </a:rPr>
              <a:t>в </a:t>
            </a:r>
            <a:r>
              <a:rPr lang="ru-RU" altLang="ru-RU" sz="2400" b="1" dirty="0">
                <a:latin typeface="Times New Roman" panose="02020603050405020304" pitchFamily="18" charset="0"/>
              </a:rPr>
              <a:t>эндометрий матки</a:t>
            </a:r>
          </a:p>
        </p:txBody>
      </p:sp>
      <p:pic>
        <p:nvPicPr>
          <p:cNvPr id="69658" name="Picture 26" descr="имплан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350" y="2420938"/>
            <a:ext cx="1993900" cy="9906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44802" dir="3127501" algn="ctr" rotWithShape="0">
                    <a:srgbClr val="C5C488">
                      <a:alpha val="50000"/>
                    </a:srgbClr>
                  </a:outerShdw>
                </a:effectLst>
              </a14:hiddenEffects>
            </a:ext>
          </a:extLst>
        </p:spPr>
      </p:pic>
      <p:sp>
        <p:nvSpPr>
          <p:cNvPr id="69659" name="Text Box 27"/>
          <p:cNvSpPr txBox="1">
            <a:spLocks noChangeArrowheads="1"/>
          </p:cNvSpPr>
          <p:nvPr/>
        </p:nvSpPr>
        <p:spPr bwMode="auto">
          <a:xfrm>
            <a:off x="2351089" y="1773238"/>
            <a:ext cx="56165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ru-RU" sz="2000">
                <a:latin typeface="Times New Roman" panose="02020603050405020304" pitchFamily="18" charset="0"/>
              </a:rPr>
              <a:t>  </a:t>
            </a:r>
            <a:r>
              <a:rPr lang="ru-RU" altLang="ru-RU" sz="2000" b="1">
                <a:latin typeface="Times New Roman" panose="02020603050405020304" pitchFamily="18" charset="0"/>
              </a:rPr>
              <a:t>День 4-7</a:t>
            </a:r>
            <a:r>
              <a:rPr lang="ru-RU" altLang="ru-RU" sz="2000">
                <a:latin typeface="Times New Roman" panose="02020603050405020304" pitchFamily="18" charset="0"/>
              </a:rPr>
              <a:t>. Бластула попадает в полость матки</a:t>
            </a:r>
          </a:p>
        </p:txBody>
      </p:sp>
      <p:pic>
        <p:nvPicPr>
          <p:cNvPr id="69661" name="Picture 29" descr="имплантация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375" y="2349501"/>
            <a:ext cx="1728788" cy="135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960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9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9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9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9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9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9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9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9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24000" y="274638"/>
            <a:ext cx="8820150" cy="12827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600" b="1" dirty="0"/>
              <a:t>Последовательность развития различных систем органов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29749"/>
              </p:ext>
            </p:extLst>
          </p:nvPr>
        </p:nvGraphicFramePr>
        <p:xfrm>
          <a:off x="1122680" y="1415415"/>
          <a:ext cx="9946640" cy="5211130"/>
        </p:xfrm>
        <a:graphic>
          <a:graphicData uri="http://schemas.openxmlformats.org/drawingml/2006/table">
            <a:tbl>
              <a:tblPr/>
              <a:tblGrid>
                <a:gridCol w="3693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5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9125"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Срок развития эмбриона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9361" marR="5936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Органы, системы органов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9361" marR="5936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1513"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2 – 3-я недели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9361" marR="5936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Нервная трубка, первичная кишка, эпидермис кожи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9361" marR="5936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550"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3-я неделя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9361" marR="5936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Сердечно – сосудистая система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9361" marR="5936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1513"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3 – 4-я недели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9361" marR="5936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Нервная система, щитовидная железа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9361" marR="5936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1513"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4-я неделя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9361" marR="5936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Пищеварительная система, органы чувств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9361" marR="5936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50"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4 – 5-я недели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9361" marR="5936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Гипофиз, органы кроветворения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9361" marR="5936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71513"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5-я неделя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9361" marR="5936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Дыхательная система, мочевыделительная система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9361" marR="5936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50"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5 – 6-я недели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9361" marR="5936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Надпочечники, эпифиз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9361" marR="5936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71513"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7 – 8-я недели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9361" marR="5936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entury Schoolbook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Лимфатические узлы, половая система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9361" marR="5936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41370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66" name="Text Box 18"/>
          <p:cNvSpPr txBox="1">
            <a:spLocks noChangeArrowheads="1"/>
          </p:cNvSpPr>
          <p:nvPr/>
        </p:nvSpPr>
        <p:spPr bwMode="auto">
          <a:xfrm>
            <a:off x="1861343" y="324804"/>
            <a:ext cx="6884989" cy="461665"/>
          </a:xfrm>
          <a:prstGeom prst="rect">
            <a:avLst/>
          </a:prstGeom>
          <a:noFill/>
          <a:ln>
            <a:noFill/>
          </a:ln>
          <a:effectLst>
            <a:outerShdw dist="91581" dir="19578596" algn="ctr" rotWithShape="0">
              <a:schemeClr val="accent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 dirty="0">
                <a:latin typeface="Times New Roman" panose="02020603050405020304" pitchFamily="18" charset="0"/>
              </a:rPr>
              <a:t>Гаструляция - второй этап  эмбриогенеза </a:t>
            </a:r>
          </a:p>
        </p:txBody>
      </p:sp>
      <p:pic>
        <p:nvPicPr>
          <p:cNvPr id="78876" name="Picture 28" descr="нотогенез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95775" y="3860801"/>
            <a:ext cx="1392238" cy="2016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8875" name="Picture 27" descr="нотогенезa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40014" y="4005263"/>
            <a:ext cx="1292225" cy="18716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8868" name="Picture 20" descr="нотогенез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709026" y="260351"/>
            <a:ext cx="1958975" cy="2016125"/>
          </a:xfrm>
          <a:solidFill>
            <a:schemeClr val="bg1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8874" name="Text Box 26"/>
          <p:cNvSpPr txBox="1">
            <a:spLocks noChangeArrowheads="1"/>
          </p:cNvSpPr>
          <p:nvPr/>
        </p:nvSpPr>
        <p:spPr bwMode="auto">
          <a:xfrm>
            <a:off x="2279651" y="836613"/>
            <a:ext cx="6048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>
                <a:solidFill>
                  <a:schemeClr val="tx2"/>
                </a:solidFill>
                <a:latin typeface="Times New Roman" panose="02020603050405020304" pitchFamily="18" charset="0"/>
              </a:rPr>
              <a:t>В ходе гаструляции идет образование трех зародышевых листков</a:t>
            </a:r>
            <a:r>
              <a:rPr lang="ru-RU" altLang="ru-RU">
                <a:latin typeface="Times New Roman" panose="02020603050405020304" pitchFamily="18" charset="0"/>
              </a:rPr>
              <a:t> – </a:t>
            </a:r>
            <a:r>
              <a:rPr lang="ru-RU" altLang="ru-RU" b="1" i="1">
                <a:solidFill>
                  <a:srgbClr val="800000"/>
                </a:solidFill>
                <a:latin typeface="Times New Roman" panose="02020603050405020304" pitchFamily="18" charset="0"/>
              </a:rPr>
              <a:t>эктодермы, мезодермы и энтодермы</a:t>
            </a:r>
          </a:p>
        </p:txBody>
      </p:sp>
      <p:pic>
        <p:nvPicPr>
          <p:cNvPr id="78879" name="Picture 31" descr="нотогенез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67438" y="3500439"/>
            <a:ext cx="1485900" cy="23764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8883" name="Text Box 35"/>
          <p:cNvSpPr txBox="1">
            <a:spLocks noChangeArrowheads="1"/>
          </p:cNvSpPr>
          <p:nvPr/>
        </p:nvSpPr>
        <p:spPr bwMode="auto">
          <a:xfrm>
            <a:off x="802640" y="1477963"/>
            <a:ext cx="7380923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dirty="0">
                <a:latin typeface="Times New Roman" panose="02020603050405020304" pitchFamily="18" charset="0"/>
              </a:rPr>
              <a:t>Клетки эктодермы (верхней поверхности эмбриона)  формируют  кожную  эктодерму и </a:t>
            </a:r>
            <a:r>
              <a:rPr lang="ru-RU" altLang="ru-RU" dirty="0" err="1">
                <a:latin typeface="Times New Roman" panose="02020603050405020304" pitchFamily="18" charset="0"/>
              </a:rPr>
              <a:t>нейральную</a:t>
            </a:r>
            <a:r>
              <a:rPr lang="ru-RU" altLang="ru-RU" dirty="0">
                <a:latin typeface="Times New Roman" panose="02020603050405020304" pitchFamily="18" charset="0"/>
              </a:rPr>
              <a:t> пластинку.</a:t>
            </a:r>
          </a:p>
          <a:p>
            <a:r>
              <a:rPr lang="ru-RU" altLang="ru-RU" dirty="0">
                <a:latin typeface="Times New Roman" panose="02020603050405020304" pitchFamily="18" charset="0"/>
              </a:rPr>
              <a:t>Нижняя поверхность зародыша, обращенная к желточному мешку, дает энтодерму. </a:t>
            </a:r>
          </a:p>
          <a:p>
            <a:r>
              <a:rPr lang="ru-RU" altLang="ru-RU" dirty="0">
                <a:latin typeface="Times New Roman" panose="02020603050405020304" pitchFamily="18" charset="0"/>
              </a:rPr>
              <a:t>На бластодерме появляется первичная полоска. </a:t>
            </a:r>
          </a:p>
          <a:p>
            <a:r>
              <a:rPr lang="ru-RU" altLang="ru-RU" dirty="0" err="1">
                <a:latin typeface="Times New Roman" panose="02020603050405020304" pitchFamily="18" charset="0"/>
              </a:rPr>
              <a:t>Хордомезодерма</a:t>
            </a:r>
            <a:r>
              <a:rPr lang="ru-RU" altLang="ru-RU" dirty="0">
                <a:latin typeface="Times New Roman" panose="02020603050405020304" pitchFamily="18" charset="0"/>
              </a:rPr>
              <a:t> и латеральная мезодерма смещаются внутрь и вниз вдоль первичной полоски и располагаются впереди и по бокам между эктодермой и энтодермой.</a:t>
            </a:r>
          </a:p>
        </p:txBody>
      </p:sp>
      <p:sp>
        <p:nvSpPr>
          <p:cNvPr id="78886" name="Text Box 38"/>
          <p:cNvSpPr txBox="1">
            <a:spLocks noChangeArrowheads="1"/>
          </p:cNvSpPr>
          <p:nvPr/>
        </p:nvSpPr>
        <p:spPr bwMode="auto">
          <a:xfrm>
            <a:off x="1861343" y="6021389"/>
            <a:ext cx="880665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b="1" dirty="0">
                <a:latin typeface="Times New Roman" panose="02020603050405020304" pitchFamily="18" charset="0"/>
              </a:rPr>
              <a:t>День 13-19</a:t>
            </a:r>
            <a:r>
              <a:rPr lang="ru-RU" altLang="ru-RU" sz="2000" dirty="0">
                <a:latin typeface="Times New Roman" panose="02020603050405020304" pitchFamily="18" charset="0"/>
              </a:rPr>
              <a:t>. Появляются желточный мешок, образуются нервная пластинка и эмбриональные складки</a:t>
            </a:r>
            <a:r>
              <a:rPr lang="ru-RU" altLang="ru-RU" sz="2000" b="1" i="1" dirty="0"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78890" name="Picture 42" descr="8ab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664" y="2420938"/>
            <a:ext cx="2428875" cy="338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962255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88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88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88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36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8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8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8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92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78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78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78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964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78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78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78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128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78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78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78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66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8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8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8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71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8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8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8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76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8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8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8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81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8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8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8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8600"/>
                            </p:stCondLst>
                            <p:childTnLst>
                              <p:par>
                                <p:cTn id="5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788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788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788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74" grpId="0"/>
      <p:bldP spid="788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55040" y="829995"/>
            <a:ext cx="10474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Трёхслойная гаструла  — это стадия эмбриогенеза  </a:t>
            </a:r>
            <a:endParaRPr lang="ru-RU" sz="2800" dirty="0" smtClean="0"/>
          </a:p>
          <a:p>
            <a:r>
              <a:rPr lang="ru-RU" sz="2800" dirty="0" smtClean="0"/>
              <a:t>1</a:t>
            </a:r>
            <a:r>
              <a:rPr lang="ru-RU" sz="2800" dirty="0"/>
              <a:t>) с</a:t>
            </a:r>
            <a:r>
              <a:rPr lang="ru-RU" sz="2800" dirty="0" smtClean="0"/>
              <a:t>порыньи  2</a:t>
            </a:r>
            <a:r>
              <a:rPr lang="ru-RU" sz="2800" dirty="0"/>
              <a:t>) </a:t>
            </a:r>
            <a:r>
              <a:rPr lang="ru-RU" sz="2800" dirty="0" smtClean="0"/>
              <a:t>актинии  3</a:t>
            </a:r>
            <a:r>
              <a:rPr lang="ru-RU" sz="2800" dirty="0"/>
              <a:t>) </a:t>
            </a:r>
            <a:r>
              <a:rPr lang="ru-RU" sz="2800" dirty="0" smtClean="0"/>
              <a:t>вольвокса  4</a:t>
            </a:r>
            <a:r>
              <a:rPr lang="ru-RU" sz="2800" dirty="0"/>
              <a:t>) крокодила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5280" y="2403862"/>
            <a:ext cx="110947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err="1"/>
              <a:t>Трехслойность</a:t>
            </a:r>
            <a:r>
              <a:rPr lang="ru-RU" sz="2400" dirty="0"/>
              <a:t> начинается только с плоских червей. Так как актиния  — двухслойное животное, вольвокс  — колониальное простейшее, а спорынья  — гриб, правильный ответом является вариант 4. </a:t>
            </a:r>
            <a:endParaRPr lang="ru-RU" sz="2400" dirty="0" smtClean="0"/>
          </a:p>
          <a:p>
            <a:pPr algn="just"/>
            <a:r>
              <a:rPr lang="ru-RU" sz="2400" dirty="0" smtClean="0"/>
              <a:t>Отличительной </a:t>
            </a:r>
            <a:r>
              <a:rPr lang="ru-RU" sz="2400" dirty="0"/>
              <a:t>особенностью гаструлы является образование так называемых зародышевых листков  — пластов (слоёв) клеток. У Кишечнополостных на стадии гаструлы формируется два зародышевых листка: наружный  — эктодерма и внутренний  — энтодерма. У прочих групп многоклеточных животных на стадии гаструлы формируется три зародышевых листка: наружный  — эктодерма, внутренний  — энтодерма и средний  — мезодерма.</a:t>
            </a:r>
          </a:p>
        </p:txBody>
      </p:sp>
    </p:spTree>
    <p:extLst>
      <p:ext uri="{BB962C8B-B14F-4D97-AF65-F5344CB8AC3E}">
        <p14:creationId xmlns:p14="http://schemas.microsoft.com/office/powerpoint/2010/main" val="9264021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03388" y="274639"/>
            <a:ext cx="8496300" cy="56197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/>
              <a:t>Гистогенез</a:t>
            </a:r>
            <a:endParaRPr lang="ru-RU" b="1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656590" y="538800"/>
            <a:ext cx="3168650" cy="594995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  <a:defRPr/>
            </a:pPr>
            <a:r>
              <a:rPr lang="ru-RU" b="1" dirty="0"/>
              <a:t>Гистогенез</a:t>
            </a:r>
            <a:r>
              <a:rPr lang="ru-RU" dirty="0"/>
              <a:t>— процесс развития из материала эмбриональных зачатков тканей, приводящий к приобретению характерных для каждого тканевого типа специфических структур и соответству­ющих им функций.</a:t>
            </a:r>
          </a:p>
          <a:p>
            <a:pPr marL="0" indent="0" algn="ctr">
              <a:buNone/>
              <a:defRPr/>
            </a:pPr>
            <a:r>
              <a:rPr lang="ru-RU" dirty="0"/>
              <a:t>Эмбриональными источниками развития тканей являются зародышевые листки.</a:t>
            </a: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41"/>
          <a:stretch>
            <a:fillRect/>
          </a:stretch>
        </p:blipFill>
        <p:spPr bwMode="auto">
          <a:xfrm>
            <a:off x="4583114" y="1773239"/>
            <a:ext cx="7004827" cy="376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37113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1551</Words>
  <Application>Microsoft Office PowerPoint</Application>
  <PresentationFormat>Широкоэкранный</PresentationFormat>
  <Paragraphs>172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7" baseType="lpstr">
      <vt:lpstr>Arial</vt:lpstr>
      <vt:lpstr>Calibri</vt:lpstr>
      <vt:lpstr>Calibri Light</vt:lpstr>
      <vt:lpstr>Century Schoolbook</vt:lpstr>
      <vt:lpstr>Tahoma</vt:lpstr>
      <vt:lpstr>Times New Roman</vt:lpstr>
      <vt:lpstr>Wingdings</vt:lpstr>
      <vt:lpstr>Тема Office</vt:lpstr>
      <vt:lpstr>Эмбриогенез</vt:lpstr>
      <vt:lpstr>Презентация PowerPoint</vt:lpstr>
      <vt:lpstr>Презентация PowerPoint</vt:lpstr>
      <vt:lpstr>Презентация PowerPoint</vt:lpstr>
      <vt:lpstr>Презентация PowerPoint</vt:lpstr>
      <vt:lpstr>Последовательность развития различных систем органов </vt:lpstr>
      <vt:lpstr>Презентация PowerPoint</vt:lpstr>
      <vt:lpstr>Презентация PowerPoint</vt:lpstr>
      <vt:lpstr>Гистогенез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Задания для проверки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Вероника</dc:creator>
  <cp:lastModifiedBy>Вероника</cp:lastModifiedBy>
  <cp:revision>34</cp:revision>
  <dcterms:created xsi:type="dcterms:W3CDTF">2024-03-28T17:27:49Z</dcterms:created>
  <dcterms:modified xsi:type="dcterms:W3CDTF">2024-05-31T17:05:42Z</dcterms:modified>
</cp:coreProperties>
</file>