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2" r:id="rId3"/>
    <p:sldId id="267" r:id="rId4"/>
    <p:sldId id="273" r:id="rId5"/>
    <p:sldId id="268" r:id="rId6"/>
    <p:sldId id="269" r:id="rId7"/>
    <p:sldId id="274" r:id="rId8"/>
    <p:sldId id="275" r:id="rId9"/>
    <p:sldId id="276" r:id="rId10"/>
    <p:sldId id="277" r:id="rId11"/>
    <p:sldId id="278" r:id="rId12"/>
    <p:sldId id="279" r:id="rId13"/>
    <p:sldId id="271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08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ОГЭ</a:t>
            </a:r>
            <a:br>
              <a:rPr lang="ru-RU" dirty="0" smtClean="0"/>
            </a:br>
            <a:r>
              <a:rPr lang="ru-RU" dirty="0" smtClean="0"/>
              <a:t>Пищевые связи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012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836712"/>
            <a:ext cx="6171028" cy="15716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Редуценты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 это сапрофиты (обычно, бактерии и грибы), питающиеся органическими остатками мёртвых растений и животных (детритом).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936" y="4407496"/>
            <a:ext cx="3123431" cy="2078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720" y="2875672"/>
            <a:ext cx="2466975" cy="18478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00" y="2852936"/>
            <a:ext cx="230505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714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1907704" y="548680"/>
            <a:ext cx="5929355" cy="25545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cs typeface="Arial" charset="0"/>
              </a:rPr>
              <a:t>Внутри экологической системы органические вещества создаются автотрофными организмами (например, растениями). Растения поедают животные, которых, в свою очередь, поедают другие животные. </a:t>
            </a:r>
            <a:endParaRPr lang="en-US" sz="2000" b="1" dirty="0">
              <a:solidFill>
                <a:srgbClr val="002060"/>
              </a:solidFill>
              <a:cs typeface="Arial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cs typeface="Arial" charset="0"/>
              </a:rPr>
              <a:t>Такая последовательность называется </a:t>
            </a:r>
            <a:r>
              <a:rPr lang="ru-RU" sz="2000" b="1" dirty="0">
                <a:solidFill>
                  <a:srgbClr val="0070C0"/>
                </a:solidFill>
                <a:cs typeface="Arial" charset="0"/>
              </a:rPr>
              <a:t>пищевой цепью</a:t>
            </a:r>
            <a:r>
              <a:rPr lang="ru-RU" sz="2000" b="1" dirty="0">
                <a:solidFill>
                  <a:srgbClr val="002060"/>
                </a:solidFill>
                <a:cs typeface="Arial" charset="0"/>
              </a:rPr>
              <a:t>, а каждое звено пищевой цепи называется </a:t>
            </a:r>
            <a:r>
              <a:rPr lang="ru-RU" sz="2000" b="1" dirty="0">
                <a:solidFill>
                  <a:srgbClr val="0070C0"/>
                </a:solidFill>
                <a:cs typeface="Arial" charset="0"/>
              </a:rPr>
              <a:t>трофическим уровнем </a:t>
            </a:r>
            <a:r>
              <a:rPr lang="ru-RU" sz="2000" b="1" dirty="0">
                <a:solidFill>
                  <a:srgbClr val="002060"/>
                </a:solidFill>
                <a:cs typeface="Arial" charset="0"/>
              </a:rPr>
              <a:t>(греч. </a:t>
            </a:r>
            <a:r>
              <a:rPr lang="ru-RU" sz="2000" b="1" dirty="0" err="1">
                <a:solidFill>
                  <a:srgbClr val="002060"/>
                </a:solidFill>
                <a:cs typeface="Arial" charset="0"/>
              </a:rPr>
              <a:t>trophos</a:t>
            </a:r>
            <a:r>
              <a:rPr lang="ru-RU" sz="2000" b="1" dirty="0">
                <a:solidFill>
                  <a:srgbClr val="002060"/>
                </a:solidFill>
                <a:cs typeface="Arial" charset="0"/>
              </a:rPr>
              <a:t> «питание»).</a:t>
            </a:r>
          </a:p>
        </p:txBody>
      </p:sp>
      <p:pic>
        <p:nvPicPr>
          <p:cNvPr id="1026" name="Picture 2" descr="C:\Documents and Settings\Admin\Рабочий стол\цепь.gif"/>
          <p:cNvPicPr>
            <a:picLocks noChangeAspect="1" noChangeArrowheads="1"/>
          </p:cNvPicPr>
          <p:nvPr/>
        </p:nvPicPr>
        <p:blipFill>
          <a:blip r:embed="rId2" cstate="print"/>
          <a:srcRect t="17255" b="18039"/>
          <a:stretch>
            <a:fillRect/>
          </a:stretch>
        </p:blipFill>
        <p:spPr bwMode="auto">
          <a:xfrm>
            <a:off x="785786" y="3429000"/>
            <a:ext cx="8001056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94709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395536" y="620688"/>
            <a:ext cx="557216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cs typeface="Arial" charset="0"/>
              </a:rPr>
              <a:t>Линейные пищевые цепи - большая редкость в природе. Как правило, пищевые цепи в экосистеме тесно переплетаются. </a:t>
            </a:r>
          </a:p>
        </p:txBody>
      </p:sp>
      <p:pic>
        <p:nvPicPr>
          <p:cNvPr id="6146" name="Picture 2" descr="C:\Documents and Settings\Admin\Рабочий стол\трофическая структура бгц\сеточ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700808"/>
            <a:ext cx="6286544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00034" y="5500688"/>
            <a:ext cx="82153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Совокупность пищевых связей в экосистеме образует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пищевые сети</a:t>
            </a: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в которых многие </a:t>
            </a:r>
            <a:r>
              <a:rPr lang="ru-RU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консументы</a:t>
            </a: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служат пищей нескольким членам экосистемы.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3075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Цепи питания</a:t>
            </a:r>
            <a:br>
              <a:rPr lang="ru-RU" dirty="0" smtClean="0"/>
            </a:br>
            <a:r>
              <a:rPr lang="ru-RU" dirty="0" smtClean="0"/>
              <a:t> (пищевые связи)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1798" y="1844824"/>
            <a:ext cx="7955002" cy="4742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3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водоеме обитают разнообразные организмы: окунь, щука, одноклеточные зеленые водоросли (хлорелла), дафнии, головастики. Составьте цепь питания из названных организмов. Укажите </a:t>
            </a:r>
            <a:r>
              <a:rPr lang="ru-RU" dirty="0" err="1"/>
              <a:t>консумента</a:t>
            </a:r>
            <a:r>
              <a:rPr lang="ru-RU" dirty="0"/>
              <a:t> третьего порядка. В какие взаимоотношения он может вступать с организмом, который находится на более высоком трофическом уровне. Укажите два типа взаимоотношений, ответ поясните.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1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820493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1) хлорелла - дафнии - головастики - окунь – щука;</a:t>
            </a:r>
          </a:p>
          <a:p>
            <a:r>
              <a:rPr lang="ru-RU" dirty="0"/>
              <a:t>2) </a:t>
            </a:r>
            <a:r>
              <a:rPr lang="ru-RU" dirty="0" err="1"/>
              <a:t>консумент</a:t>
            </a:r>
            <a:r>
              <a:rPr lang="ru-RU" dirty="0"/>
              <a:t> третьего порядка – окунь;</a:t>
            </a:r>
          </a:p>
          <a:p>
            <a:r>
              <a:rPr lang="ru-RU" dirty="0"/>
              <a:t>3) хищничество;</a:t>
            </a:r>
          </a:p>
          <a:p>
            <a:r>
              <a:rPr lang="ru-RU" dirty="0"/>
              <a:t>4) щуки питаются окунями ИЛИ окуни поедают молодь и икру щуки;</a:t>
            </a:r>
          </a:p>
          <a:p>
            <a:r>
              <a:rPr lang="ru-RU" dirty="0"/>
              <a:t>5) конкуренция;</a:t>
            </a:r>
          </a:p>
          <a:p>
            <a:r>
              <a:rPr lang="ru-RU" dirty="0"/>
              <a:t>6) окуни и щуки – хищные рыбы (питаются другими видами рыб).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9319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Если в лесу на площади 1 га взвесить отдельно все растения, всех животных по отдельности (насекомых, земноводных, рептилий, птиц, млекопитающих), то представители какой группы суммарно будут самыми тяжелыми и самыми легкими?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2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352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1) самыми тяжелыми будут растения;</a:t>
            </a:r>
          </a:p>
          <a:p>
            <a:r>
              <a:rPr lang="ru-RU" dirty="0"/>
              <a:t>2) они находятся в начале пищевой цепи;</a:t>
            </a:r>
          </a:p>
          <a:p>
            <a:r>
              <a:rPr lang="ru-RU" dirty="0"/>
              <a:t>3) самыми легкими будут млекопитающие и птицы;</a:t>
            </a:r>
          </a:p>
          <a:p>
            <a:r>
              <a:rPr lang="ru-RU" dirty="0"/>
              <a:t>4) они находятся в конце пищевой цепи (занимают высокие трофические уровни);</a:t>
            </a:r>
          </a:p>
          <a:p>
            <a:r>
              <a:rPr lang="ru-RU" dirty="0"/>
              <a:t>5) они дополнительно теряют массу (энергию) на поддержание температуры тела.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28744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Почему зерноядные птицы в разные периоды жизни (расселения, размножения) могут занимать в пищевых цепях место </a:t>
            </a:r>
            <a:r>
              <a:rPr lang="ru-RU" dirty="0" err="1"/>
              <a:t>консументов</a:t>
            </a:r>
            <a:r>
              <a:rPr lang="ru-RU" dirty="0"/>
              <a:t> I и II порядков? В каком случае в их организме накапливается больше гербицидов, использованных для обработки поля пшеницы, на котором кормятся птицы?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3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840049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1) зерноядные птицы являются </a:t>
            </a:r>
            <a:r>
              <a:rPr lang="ru-RU" dirty="0" err="1"/>
              <a:t>консументами</a:t>
            </a:r>
            <a:r>
              <a:rPr lang="ru-RU" dirty="0"/>
              <a:t> первого порядка, когда питаются зерном;</a:t>
            </a:r>
          </a:p>
          <a:p>
            <a:r>
              <a:rPr lang="ru-RU" dirty="0"/>
              <a:t>2) зерноядные птицы являются </a:t>
            </a:r>
            <a:r>
              <a:rPr lang="ru-RU" dirty="0" err="1"/>
              <a:t>консументами</a:t>
            </a:r>
            <a:r>
              <a:rPr lang="ru-RU" dirty="0"/>
              <a:t> второго порядка, когда выкармливают потомство насекомыми;</a:t>
            </a:r>
          </a:p>
          <a:p>
            <a:r>
              <a:rPr lang="ru-RU" dirty="0"/>
              <a:t>3) больше гербицидов накапливается при питании насекомыми (у птенцов);</a:t>
            </a:r>
          </a:p>
          <a:p>
            <a:r>
              <a:rPr lang="ru-RU" dirty="0"/>
              <a:t>4) гербициды передаются по пищевым цепям (аккумулируются);</a:t>
            </a:r>
          </a:p>
          <a:p>
            <a:r>
              <a:rPr lang="ru-RU" dirty="0"/>
              <a:t>5) чем выше трофический уровень, тем больше гербицидов накапливается в организме.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0058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Факторы среды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952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Составьте пищевую цепь, используя всех названных представителей: крестоцветные блошки, хорь, уж, листья репы, лягушка. Определите </a:t>
            </a:r>
            <a:r>
              <a:rPr lang="ru-RU" dirty="0" err="1"/>
              <a:t>консумента</a:t>
            </a:r>
            <a:r>
              <a:rPr lang="ru-RU" dirty="0"/>
              <a:t> II порядка в составленной цепи и объясните свой выбор.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4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462615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1) листья репы – крестоцветные блошки – лягушка – уж – хорь;</a:t>
            </a:r>
          </a:p>
          <a:p>
            <a:r>
              <a:rPr lang="ru-RU" dirty="0"/>
              <a:t>2) </a:t>
            </a:r>
            <a:r>
              <a:rPr lang="ru-RU" dirty="0" err="1"/>
              <a:t>консумент</a:t>
            </a:r>
            <a:r>
              <a:rPr lang="ru-RU" dirty="0"/>
              <a:t> второго порядка – лягушка;</a:t>
            </a:r>
          </a:p>
          <a:p>
            <a:r>
              <a:rPr lang="ru-RU" dirty="0"/>
              <a:t>3) так как она питается </a:t>
            </a:r>
            <a:r>
              <a:rPr lang="ru-RU" dirty="0" err="1"/>
              <a:t>консументами</a:t>
            </a:r>
            <a:r>
              <a:rPr lang="ru-RU" dirty="0"/>
              <a:t> первого порядка (растительноядными организмами);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40815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Что является главным источником энергии для организмов, обитающих на дне глубоководных экосистем в условиях недостаточности света и кислорода? Назовите организмы, приспособленные к жизни в данных условиях. Какую функциональную группу экосистемы они составляют?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5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79160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1) главным источником энергии является детрит – отмершие растения и погибшие животные;</a:t>
            </a:r>
          </a:p>
          <a:p>
            <a:r>
              <a:rPr lang="ru-RU" dirty="0"/>
              <a:t>2) </a:t>
            </a:r>
            <a:r>
              <a:rPr lang="ru-RU" dirty="0" err="1"/>
              <a:t>детритофаги</a:t>
            </a:r>
            <a:r>
              <a:rPr lang="ru-RU" dirty="0"/>
              <a:t> (раки, черви-трубочники), бактерии-</a:t>
            </a:r>
            <a:r>
              <a:rPr lang="ru-RU" dirty="0" err="1"/>
              <a:t>сапротрофы</a:t>
            </a:r>
            <a:r>
              <a:rPr lang="ru-RU" dirty="0"/>
              <a:t>;</a:t>
            </a:r>
          </a:p>
          <a:p>
            <a:r>
              <a:rPr lang="ru-RU" dirty="0"/>
              <a:t>3) </a:t>
            </a:r>
            <a:r>
              <a:rPr lang="ru-RU" dirty="0" err="1"/>
              <a:t>детритофаги</a:t>
            </a:r>
            <a:r>
              <a:rPr lang="ru-RU" dirty="0"/>
              <a:t> выполняют роль </a:t>
            </a:r>
            <a:r>
              <a:rPr lang="ru-RU" dirty="0" err="1"/>
              <a:t>консументов</a:t>
            </a:r>
            <a:r>
              <a:rPr lang="ru-RU" dirty="0"/>
              <a:t>;</a:t>
            </a:r>
          </a:p>
          <a:p>
            <a:r>
              <a:rPr lang="ru-RU" dirty="0"/>
              <a:t>4) бактерии-</a:t>
            </a:r>
            <a:r>
              <a:rPr lang="ru-RU" dirty="0" err="1"/>
              <a:t>сапротрофы</a:t>
            </a:r>
            <a:r>
              <a:rPr lang="ru-RU" dirty="0"/>
              <a:t> - роль </a:t>
            </a:r>
            <a:r>
              <a:rPr lang="ru-RU" dirty="0" err="1"/>
              <a:t>редуцентов</a:t>
            </a:r>
            <a:r>
              <a:rPr lang="ru-RU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Ответ: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55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2420888"/>
            <a:ext cx="7408333" cy="3450696"/>
          </a:xfrm>
        </p:spPr>
        <p:txBody>
          <a:bodyPr>
            <a:noAutofit/>
          </a:bodyPr>
          <a:lstStyle/>
          <a:p>
            <a:r>
              <a:rPr lang="ru-RU" sz="3600" dirty="0" smtClean="0"/>
              <a:t>Факторы неживой природы (абиотические)</a:t>
            </a:r>
          </a:p>
          <a:p>
            <a:r>
              <a:rPr lang="ru-RU" sz="3600" dirty="0" smtClean="0"/>
              <a:t>Факторы живой природы (биотические)</a:t>
            </a:r>
          </a:p>
          <a:p>
            <a:r>
              <a:rPr lang="ru-RU" sz="3600" dirty="0" smtClean="0"/>
              <a:t>Фактор «человеческий» (антропогенный)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Факторы среды </a:t>
            </a:r>
            <a:br>
              <a:rPr lang="ru-RU" dirty="0" smtClean="0"/>
            </a:br>
            <a:r>
              <a:rPr lang="ru-RU" dirty="0" smtClean="0"/>
              <a:t>(экологические факторы)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832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Взаимоотношения </a:t>
            </a:r>
            <a:br>
              <a:rPr lang="ru-RU" dirty="0" smtClean="0"/>
            </a:br>
            <a:r>
              <a:rPr lang="ru-RU" dirty="0" smtClean="0"/>
              <a:t>живых организмов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026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2132856"/>
            <a:ext cx="7408333" cy="3450696"/>
          </a:xfrm>
        </p:spPr>
        <p:txBody>
          <a:bodyPr>
            <a:noAutofit/>
          </a:bodyPr>
          <a:lstStyle/>
          <a:p>
            <a:r>
              <a:rPr lang="ru-RU" sz="4000" dirty="0" smtClean="0"/>
              <a:t>Хищничество</a:t>
            </a:r>
          </a:p>
          <a:p>
            <a:r>
              <a:rPr lang="ru-RU" sz="4000" dirty="0" smtClean="0"/>
              <a:t>Паразитизм</a:t>
            </a:r>
          </a:p>
          <a:p>
            <a:r>
              <a:rPr lang="ru-RU" sz="4000" dirty="0" smtClean="0"/>
              <a:t>Симбиоз</a:t>
            </a:r>
          </a:p>
          <a:p>
            <a:r>
              <a:rPr lang="ru-RU" sz="4000" dirty="0" smtClean="0"/>
              <a:t>Конкуренция</a:t>
            </a:r>
          </a:p>
          <a:p>
            <a:r>
              <a:rPr lang="ru-RU" sz="4000" dirty="0" smtClean="0"/>
              <a:t>Нейтральные отношения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Взаимоотношения </a:t>
            </a:r>
            <a:br>
              <a:rPr lang="ru-RU" dirty="0" smtClean="0"/>
            </a:br>
            <a:r>
              <a:rPr lang="ru-RU" dirty="0" smtClean="0"/>
              <a:t>живых организмов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365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2132856"/>
            <a:ext cx="8100464" cy="383962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Цепи питания</a:t>
            </a:r>
            <a:br>
              <a:rPr lang="ru-RU" dirty="0" smtClean="0"/>
            </a:br>
            <a:r>
              <a:rPr lang="ru-RU" dirty="0" smtClean="0"/>
              <a:t> (пищевые связи)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384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экосистемы\5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75" y="0"/>
            <a:ext cx="917575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6517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51520" y="836712"/>
            <a:ext cx="5857897" cy="206210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>
              <a:tabLst>
                <a:tab pos="866775" algn="l"/>
              </a:tabLst>
            </a:pPr>
            <a:r>
              <a:rPr lang="ru-RU" sz="2800" b="1" dirty="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>Продуценты</a:t>
            </a:r>
            <a:r>
              <a:rPr lang="ru-RU" sz="2000" b="1" dirty="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 (лат. производящий) – автотрофные организмы, способные производить органические вещества из неорганических, используя фотосинтез или хемосинтез (</a:t>
            </a:r>
            <a:r>
              <a:rPr lang="ru-RU" sz="2000" b="1" i="1" dirty="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растения и автотрофные бактерии).</a:t>
            </a:r>
            <a:endParaRPr lang="ru-RU" sz="2000" b="1" dirty="0">
              <a:solidFill>
                <a:srgbClr val="002060"/>
              </a:solidFill>
              <a:latin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3250787"/>
            <a:ext cx="4339183" cy="325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624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23528" y="818822"/>
            <a:ext cx="5572164" cy="14465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tabLst>
                <a:tab pos="1209675" algn="l"/>
              </a:tabLst>
            </a:pPr>
            <a:r>
              <a:rPr lang="ru-RU" sz="2800" b="1" dirty="0" err="1" smtClean="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>Консументы</a:t>
            </a:r>
            <a:r>
              <a:rPr lang="ru-RU" sz="2000" b="1" dirty="0" smtClean="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(лат. потреблять, расходовать) – </a:t>
            </a:r>
            <a:r>
              <a:rPr lang="ru-RU" sz="2000" b="1" dirty="0" smtClean="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гетеротрофные </a:t>
            </a:r>
            <a:r>
              <a:rPr lang="ru-RU" sz="2000" b="1" dirty="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организмы, потребляющие органическое вещество. </a:t>
            </a:r>
            <a:endParaRPr lang="ru-RU" sz="20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625" y="2265372"/>
            <a:ext cx="824783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209675" algn="l"/>
              </a:tabLst>
            </a:pPr>
            <a:r>
              <a:rPr lang="ru-RU" sz="2800" b="1" dirty="0" err="1">
                <a:solidFill>
                  <a:srgbClr val="002060"/>
                </a:solidFill>
                <a:cs typeface="Times New Roman" pitchFamily="18" charset="0"/>
              </a:rPr>
              <a:t>Консументы</a:t>
            </a:r>
            <a:r>
              <a:rPr lang="ru-RU" sz="2800" b="1" dirty="0">
                <a:solidFill>
                  <a:srgbClr val="002060"/>
                </a:solidFill>
                <a:cs typeface="Times New Roman" pitchFamily="18" charset="0"/>
              </a:rPr>
              <a:t> бывают трех порядков:</a:t>
            </a:r>
            <a:endParaRPr lang="ru-RU" sz="2800" b="1" dirty="0">
              <a:solidFill>
                <a:srgbClr val="002060"/>
              </a:solidFill>
            </a:endParaRPr>
          </a:p>
          <a:p>
            <a:pPr lvl="1" algn="just" eaLnBrk="0" hangingPunct="0">
              <a:tabLst>
                <a:tab pos="1209675" algn="l"/>
              </a:tabLst>
            </a:pPr>
            <a:r>
              <a:rPr lang="ru-RU" sz="2800" b="1" dirty="0">
                <a:solidFill>
                  <a:srgbClr val="002060"/>
                </a:solidFill>
                <a:cs typeface="Times New Roman" pitchFamily="18" charset="0"/>
              </a:rPr>
              <a:t>                 растительноядные животные</a:t>
            </a:r>
            <a:endParaRPr lang="ru-RU" sz="2800" b="1" dirty="0">
              <a:solidFill>
                <a:srgbClr val="002060"/>
              </a:solidFill>
            </a:endParaRPr>
          </a:p>
          <a:p>
            <a:pPr lvl="1" algn="just" eaLnBrk="0" hangingPunct="0">
              <a:tabLst>
                <a:tab pos="1209675" algn="l"/>
              </a:tabLst>
            </a:pPr>
            <a:r>
              <a:rPr lang="ru-RU" sz="2800" b="1" dirty="0">
                <a:solidFill>
                  <a:srgbClr val="002060"/>
                </a:solidFill>
                <a:cs typeface="Times New Roman" pitchFamily="18" charset="0"/>
              </a:rPr>
              <a:t>                                         плотоядные животные</a:t>
            </a:r>
          </a:p>
          <a:p>
            <a:pPr algn="just" eaLnBrk="0" hangingPunct="0">
              <a:tabLst>
                <a:tab pos="1209675" algn="l"/>
              </a:tabLst>
            </a:pPr>
            <a:r>
              <a:rPr lang="ru-RU" sz="2800" b="1" dirty="0">
                <a:solidFill>
                  <a:srgbClr val="002060"/>
                </a:solidFill>
                <a:cs typeface="Times New Roman" pitchFamily="18" charset="0"/>
              </a:rPr>
              <a:t>                                                         всеядные животные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80" y="3745810"/>
            <a:ext cx="4017288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904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208</TotalTime>
  <Words>702</Words>
  <Application>Microsoft Office PowerPoint</Application>
  <PresentationFormat>Экран (4:3)</PresentationFormat>
  <Paragraphs>64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Candara</vt:lpstr>
      <vt:lpstr>Symbol</vt:lpstr>
      <vt:lpstr>Times New Roman</vt:lpstr>
      <vt:lpstr>Волна</vt:lpstr>
      <vt:lpstr>ОГЭ Пищевые связи</vt:lpstr>
      <vt:lpstr>Факторы среды </vt:lpstr>
      <vt:lpstr>Факторы среды  (экологические факторы)</vt:lpstr>
      <vt:lpstr>Взаимоотношения  живых организмов</vt:lpstr>
      <vt:lpstr>Взаимоотношения  живых организмов</vt:lpstr>
      <vt:lpstr>Цепи питания  (пищевые связи)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Цепи питания  (пищевые связи)</vt:lpstr>
      <vt:lpstr>ВОПРОС 1</vt:lpstr>
      <vt:lpstr>Ответ:</vt:lpstr>
      <vt:lpstr>ВОПРОС 2</vt:lpstr>
      <vt:lpstr>Ответ:</vt:lpstr>
      <vt:lpstr>ВОПРОС 3</vt:lpstr>
      <vt:lpstr>Ответ:</vt:lpstr>
      <vt:lpstr>ВОПРОС 4</vt:lpstr>
      <vt:lpstr>Ответ:</vt:lpstr>
      <vt:lpstr>ВОПРОС 5</vt:lpstr>
      <vt:lpstr>Ответ: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Три среды обитания</dc:title>
  <dc:creator>Teacher</dc:creator>
  <cp:lastModifiedBy>Вероника</cp:lastModifiedBy>
  <cp:revision>36</cp:revision>
  <dcterms:created xsi:type="dcterms:W3CDTF">2018-04-27T06:08:04Z</dcterms:created>
  <dcterms:modified xsi:type="dcterms:W3CDTF">2023-11-29T17:04:52Z</dcterms:modified>
</cp:coreProperties>
</file>