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6" r:id="rId3"/>
    <p:sldId id="279" r:id="rId4"/>
    <p:sldId id="278" r:id="rId5"/>
    <p:sldId id="265" r:id="rId6"/>
    <p:sldId id="266" r:id="rId7"/>
    <p:sldId id="269" r:id="rId8"/>
    <p:sldId id="257" r:id="rId9"/>
    <p:sldId id="271" r:id="rId10"/>
    <p:sldId id="276" r:id="rId11"/>
    <p:sldId id="270" r:id="rId12"/>
    <p:sldId id="272" r:id="rId13"/>
    <p:sldId id="274" r:id="rId14"/>
    <p:sldId id="261" r:id="rId15"/>
    <p:sldId id="273" r:id="rId16"/>
    <p:sldId id="275" r:id="rId17"/>
    <p:sldId id="259" r:id="rId18"/>
    <p:sldId id="26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898A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8" d="100"/>
          <a:sy n="48" d="100"/>
        </p:scale>
        <p:origin x="-3360" y="-13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1214422"/>
            <a:ext cx="4643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Задание 2 ЕГЭ 2024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 descr="https://ykl-res.azureedge.net/e898e06f-ce03-4cad-aabc-092a2b6f0139/%D0%A2%D0%B0%D0%B1%D0%BB%D0%B8%D1%86%D0%B0%D1%8D%D0%BB%D0%B5%D0%BA%D1%82%D1%80%D0%BE%D0%BE%D1%82%D1%80%D0%B8%D1%86%D0%B0%D1%82%D0%B5%D0%BB%D1%8C%D0%BD%D0%BE%D1%81%D1%82%D0%B8RU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9144000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" y="2"/>
          <a:ext cx="9144000" cy="7053901"/>
        </p:xfrm>
        <a:graphic>
          <a:graphicData uri="http://schemas.openxmlformats.org/drawingml/2006/table">
            <a:tbl>
              <a:tblPr/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42236">
                <a:tc gridSpan="9">
                  <a:txBody>
                    <a:bodyPr/>
                    <a:lstStyle/>
                    <a:p>
                      <a:pPr algn="ctr"/>
                      <a:r>
                        <a:rPr lang="ru-RU" sz="32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период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458" marR="50458" marT="25229" marB="25229"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 marL="50458" marR="50458" marT="25229" marB="25229"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 marL="50458" marR="50458" marT="25229" marB="25229"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 marL="50458" marR="50458" marT="25229" marB="25229"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 marL="50458" marR="50458" marT="25229" marB="25229"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 marL="50458" marR="50458" marT="25229" marB="25229"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 marL="50458" marR="50458" marT="25229" marB="25229"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 marL="50458" marR="50458" marT="25229" marB="25229"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000"/>
                    </a:p>
                  </a:txBody>
                  <a:tcPr marL="50458" marR="50458" marT="25229" marB="25229"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06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Элемент</a:t>
                      </a:r>
                      <a:endParaRPr lang="ru-RU" sz="1600" dirty="0"/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Na11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Mg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12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Al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13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Si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14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P</a:t>
                      </a:r>
                      <a:r>
                        <a:rPr lang="en-US" sz="16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15</a:t>
                      </a:r>
                      <a:endParaRPr lang="en-US" sz="160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S</a:t>
                      </a:r>
                      <a:r>
                        <a:rPr lang="en-US" sz="16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16</a:t>
                      </a:r>
                      <a:endParaRPr lang="en-US" sz="160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Cl</a:t>
                      </a:r>
                      <a:r>
                        <a:rPr lang="en-US" sz="16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17</a:t>
                      </a:r>
                      <a:endParaRPr lang="en-US" sz="160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Ar</a:t>
                      </a:r>
                      <a:r>
                        <a:rPr lang="en-US" sz="16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18</a:t>
                      </a:r>
                      <a:endParaRPr lang="en-US" sz="160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5481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Внешний слой</a:t>
                      </a:r>
                      <a:endParaRPr lang="ru-RU" sz="1600" dirty="0"/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3</a:t>
                      </a:r>
                      <a:r>
                        <a:rPr lang="en-US" sz="16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s</a:t>
                      </a:r>
                      <a:r>
                        <a:rPr lang="en-US" sz="16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1</a:t>
                      </a:r>
                      <a:endParaRPr lang="en-US" sz="160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3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s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3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s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23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p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3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s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23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p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3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s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23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p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3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3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s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23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p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3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s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23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p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5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3</a:t>
                      </a:r>
                      <a:r>
                        <a:rPr lang="en-US" sz="16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s</a:t>
                      </a:r>
                      <a:r>
                        <a:rPr lang="en-US" sz="16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23</a:t>
                      </a:r>
                      <a:r>
                        <a:rPr lang="en-US" sz="16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p</a:t>
                      </a:r>
                      <a:r>
                        <a:rPr lang="en-US" sz="16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6</a:t>
                      </a:r>
                      <a:endParaRPr lang="en-US" sz="160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2096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Свойства</a:t>
                      </a:r>
                      <a:endParaRPr lang="ru-RU" sz="1600" dirty="0"/>
                    </a:p>
                    <a:p>
                      <a:pPr algn="ctr"/>
                      <a:r>
                        <a:rPr lang="ru-RU" sz="1600" b="1" dirty="0"/>
                        <a:t>простого вещества</a:t>
                      </a:r>
                      <a:endParaRPr lang="ru-RU" sz="1600" dirty="0"/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щелочной</a:t>
                      </a:r>
                    </a:p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металл</a:t>
                      </a: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металл</a:t>
                      </a: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металл</a:t>
                      </a: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неметалл</a:t>
                      </a: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неметалл</a:t>
                      </a: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неметалл</a:t>
                      </a: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неметалл</a:t>
                      </a: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инертный</a:t>
                      </a:r>
                    </a:p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газ</a:t>
                      </a: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2096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Высшая</a:t>
                      </a:r>
                      <a:endParaRPr lang="ru-RU" sz="1600" dirty="0"/>
                    </a:p>
                    <a:p>
                      <a:pPr algn="ctr"/>
                      <a:r>
                        <a:rPr lang="ru-RU" sz="1600" b="1" dirty="0"/>
                        <a:t>степень окисления</a:t>
                      </a:r>
                      <a:endParaRPr lang="ru-RU" sz="1600" dirty="0"/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+1</a:t>
                      </a:r>
                      <a:endParaRPr lang="ru-RU" sz="160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+2</a:t>
                      </a:r>
                      <a:endParaRPr lang="ru-RU" sz="160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+3</a:t>
                      </a:r>
                      <a:endParaRPr lang="ru-RU" sz="160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+4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+5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+6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+7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—</a:t>
                      </a: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2096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Низшая</a:t>
                      </a:r>
                      <a:endParaRPr lang="ru-RU" sz="1600" dirty="0"/>
                    </a:p>
                    <a:p>
                      <a:pPr algn="ctr"/>
                      <a:r>
                        <a:rPr lang="ru-RU" sz="1600" b="1" dirty="0"/>
                        <a:t>степень окисления</a:t>
                      </a:r>
                      <a:endParaRPr lang="ru-RU" sz="1600" dirty="0"/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solidFill>
                            <a:schemeClr val="tx1"/>
                          </a:solidFill>
                        </a:rPr>
                        <a:t>—</a:t>
                      </a: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solidFill>
                            <a:schemeClr val="tx1"/>
                          </a:solidFill>
                        </a:rPr>
                        <a:t>—</a:t>
                      </a: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solidFill>
                            <a:schemeClr val="tx1"/>
                          </a:solidFill>
                        </a:rPr>
                        <a:t>—</a:t>
                      </a: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−4</a:t>
                      </a:r>
                      <a:endParaRPr lang="ru-RU" sz="160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−3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−2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−1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26280" marR="26280" marT="26280" marB="2628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05" y="142852"/>
          <a:ext cx="9072594" cy="6715148"/>
        </p:xfrm>
        <a:graphic>
          <a:graphicData uri="http://schemas.openxmlformats.org/drawingml/2006/table">
            <a:tbl>
              <a:tblPr/>
              <a:tblGrid>
                <a:gridCol w="1262113"/>
                <a:gridCol w="1115783"/>
                <a:gridCol w="1115783"/>
                <a:gridCol w="1115783"/>
                <a:gridCol w="1115783"/>
                <a:gridCol w="1115783"/>
                <a:gridCol w="1115783"/>
                <a:gridCol w="1115783"/>
              </a:tblGrid>
              <a:tr h="1246169">
                <a:tc gridSpan="8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Свойства соединений</a:t>
                      </a:r>
                    </a:p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73443" marR="73443" marT="36722" marB="36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73443" marR="73443" marT="36722" marB="36722"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73443" marR="73443" marT="36722" marB="36722"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73443" marR="73443" marT="36722" marB="36722"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73443" marR="73443" marT="36722" marB="36722"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73443" marR="73443" marT="36722" marB="36722"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73443" marR="73443" marT="36722" marB="36722"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316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Высший</a:t>
                      </a:r>
                      <a:endParaRPr lang="ru-RU" sz="2000" dirty="0"/>
                    </a:p>
                    <a:p>
                      <a:pPr algn="ctr"/>
                      <a:r>
                        <a:rPr lang="ru-RU" sz="2000" b="1" dirty="0"/>
                        <a:t>оксид</a:t>
                      </a:r>
                      <a:endParaRPr lang="ru-RU" sz="2000" dirty="0"/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Na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O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основный</a:t>
                      </a: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оксид</a:t>
                      </a:r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 err="1">
                          <a:solidFill>
                            <a:schemeClr val="tx1"/>
                          </a:solidFill>
                          <a:latin typeface="MathJax_Math-italic"/>
                        </a:rPr>
                        <a:t>MgO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основный</a:t>
                      </a: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оксид</a:t>
                      </a:r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Al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O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3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000" dirty="0" err="1">
                          <a:solidFill>
                            <a:schemeClr val="tx1"/>
                          </a:solidFill>
                        </a:rPr>
                        <a:t>амфотерный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 </a:t>
                      </a: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оксид</a:t>
                      </a:r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SiO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кислотный</a:t>
                      </a: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оксид</a:t>
                      </a:r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P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O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кислотный</a:t>
                      </a: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оксид</a:t>
                      </a:r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SO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3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000">
                          <a:solidFill>
                            <a:schemeClr val="tx1"/>
                          </a:solidFill>
                        </a:rPr>
                        <a:t>кислотный</a:t>
                      </a:r>
                    </a:p>
                    <a:p>
                      <a:pPr algn="ctr"/>
                      <a:r>
                        <a:rPr lang="ru-RU" sz="2000">
                          <a:solidFill>
                            <a:schemeClr val="tx1"/>
                          </a:solidFill>
                        </a:rPr>
                        <a:t>оксид</a:t>
                      </a:r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Cl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O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7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000">
                          <a:solidFill>
                            <a:schemeClr val="tx1"/>
                          </a:solidFill>
                        </a:rPr>
                        <a:t>кислотный</a:t>
                      </a:r>
                    </a:p>
                    <a:p>
                      <a:pPr algn="ctr"/>
                      <a:r>
                        <a:rPr lang="ru-RU" sz="2000">
                          <a:solidFill>
                            <a:schemeClr val="tx1"/>
                          </a:solidFill>
                        </a:rPr>
                        <a:t>оксид</a:t>
                      </a:r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82649">
                <a:tc>
                  <a:txBody>
                    <a:bodyPr/>
                    <a:lstStyle/>
                    <a:p>
                      <a:pPr algn="ctr"/>
                      <a:r>
                        <a:rPr lang="ru-RU" sz="2000" b="1"/>
                        <a:t>Высший гидроксид</a:t>
                      </a:r>
                      <a:endParaRPr lang="ru-RU" sz="2000"/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NaOH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000">
                          <a:solidFill>
                            <a:schemeClr val="tx1"/>
                          </a:solidFill>
                        </a:rPr>
                        <a:t>щёлочь</a:t>
                      </a:r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Mg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(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OH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)2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000">
                          <a:solidFill>
                            <a:schemeClr val="tx1"/>
                          </a:solidFill>
                        </a:rPr>
                        <a:t>основание</a:t>
                      </a:r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Al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(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OH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)3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000" dirty="0" err="1">
                          <a:solidFill>
                            <a:schemeClr val="tx1"/>
                          </a:solidFill>
                        </a:rPr>
                        <a:t>амфотерный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2000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2000" dirty="0" err="1">
                          <a:solidFill>
                            <a:schemeClr val="tx1"/>
                          </a:solidFill>
                        </a:rPr>
                        <a:t>гидроксид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H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SiO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3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слабая</a:t>
                      </a: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кислота</a:t>
                      </a:r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H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3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PO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4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кислота</a:t>
                      </a: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средней силы</a:t>
                      </a:r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H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SO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4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сильная</a:t>
                      </a:r>
                      <a:br>
                        <a:rPr lang="ru-RU" sz="2000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кислота</a:t>
                      </a:r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HClO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4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сильная</a:t>
                      </a:r>
                      <a:br>
                        <a:rPr lang="ru-RU" sz="2000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кислота</a:t>
                      </a:r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93165">
                <a:tc>
                  <a:txBody>
                    <a:bodyPr/>
                    <a:lstStyle/>
                    <a:p>
                      <a:pPr algn="ctr"/>
                      <a:r>
                        <a:rPr lang="ru-RU" sz="2000" b="1"/>
                        <a:t>Водородное соединение</a:t>
                      </a:r>
                      <a:endParaRPr lang="ru-RU" sz="2000"/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NaH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000">
                          <a:solidFill>
                            <a:schemeClr val="tx1"/>
                          </a:solidFill>
                        </a:rPr>
                        <a:t>гидрид</a:t>
                      </a:r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MgH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000">
                          <a:solidFill>
                            <a:schemeClr val="tx1"/>
                          </a:solidFill>
                        </a:rPr>
                        <a:t>гидрид</a:t>
                      </a:r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AlH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3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000">
                          <a:solidFill>
                            <a:schemeClr val="tx1"/>
                          </a:solidFill>
                        </a:rPr>
                        <a:t>гидрид</a:t>
                      </a:r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SiH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000">
                          <a:solidFill>
                            <a:schemeClr val="tx1"/>
                          </a:solidFill>
                        </a:rPr>
                        <a:t>газ</a:t>
                      </a:r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PH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3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газ</a:t>
                      </a:r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H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S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газ</a:t>
                      </a:r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 err="1">
                          <a:solidFill>
                            <a:schemeClr val="tx1"/>
                          </a:solidFill>
                          <a:latin typeface="MathJax_Math-italic"/>
                        </a:rPr>
                        <a:t>HCl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38252" marR="38252" marT="38252" marB="3825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1" y="0"/>
          <a:ext cx="9144000" cy="6857999"/>
        </p:xfrm>
        <a:graphic>
          <a:graphicData uri="http://schemas.openxmlformats.org/drawingml/2006/table">
            <a:tbl>
              <a:tblPr/>
              <a:tblGrid>
                <a:gridCol w="1285853"/>
                <a:gridCol w="746147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111270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Элемент</a:t>
                      </a:r>
                      <a:endParaRPr lang="ru-RU" sz="2000" dirty="0"/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IA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IIA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IIIA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IVA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VA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VIA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VIIA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VIIIA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9851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Внешний слой</a:t>
                      </a:r>
                      <a:endParaRPr lang="ru-RU" sz="2000" dirty="0"/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ns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ns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ns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np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ns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np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ns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np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3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ns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np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ns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np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5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ns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np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6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7338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Высшая</a:t>
                      </a:r>
                      <a:endParaRPr lang="ru-RU" sz="2000" dirty="0"/>
                    </a:p>
                    <a:p>
                      <a:pPr algn="ctr"/>
                      <a:r>
                        <a:rPr lang="ru-RU" sz="2000" b="1" dirty="0"/>
                        <a:t>степень окисления</a:t>
                      </a:r>
                      <a:endParaRPr lang="ru-RU" sz="2000" dirty="0"/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+1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+2</a:t>
                      </a:r>
                      <a:endParaRPr lang="ru-RU" sz="200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+3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+4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+5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+6</a:t>
                      </a:r>
                      <a:endParaRPr lang="ru-RU" sz="200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+7</a:t>
                      </a:r>
                      <a:endParaRPr lang="ru-RU" sz="200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—</a:t>
                      </a: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73389">
                <a:tc>
                  <a:txBody>
                    <a:bodyPr/>
                    <a:lstStyle/>
                    <a:p>
                      <a:pPr algn="ctr"/>
                      <a:r>
                        <a:rPr lang="ru-RU" sz="2000" b="1"/>
                        <a:t>Низшая</a:t>
                      </a:r>
                      <a:endParaRPr lang="ru-RU" sz="2000"/>
                    </a:p>
                    <a:p>
                      <a:pPr algn="ctr"/>
                      <a:r>
                        <a:rPr lang="ru-RU" sz="2000" b="1"/>
                        <a:t>степень окисления</a:t>
                      </a:r>
                      <a:endParaRPr lang="ru-RU" sz="2000"/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—</a:t>
                      </a: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—</a:t>
                      </a: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—</a:t>
                      </a: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−4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−3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−2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−1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—</a:t>
                      </a:r>
                    </a:p>
                  </a:txBody>
                  <a:tcPr marL="36812" marR="36812" marT="36812" marB="3681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582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5643578"/>
            <a:ext cx="9001156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основные оксиды     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амфотерные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оксиды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кислотные оксиды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5786454"/>
            <a:ext cx="214314" cy="21431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14744" y="5786454"/>
            <a:ext cx="214314" cy="21431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43570" y="6215082"/>
            <a:ext cx="285752" cy="285752"/>
          </a:xfrm>
          <a:prstGeom prst="rect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714355"/>
          <a:ext cx="9144000" cy="5929355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  <a:gridCol w="1524000"/>
                <a:gridCol w="1524000"/>
              </a:tblGrid>
              <a:tr h="118587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Высший оксид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Характер оксида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</a:rPr>
                        <a:t>Высший гидроксид</a:t>
                      </a:r>
                      <a:endParaRPr lang="ru-RU" sz="200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</a:rPr>
                        <a:t>Характер гидроксида</a:t>
                      </a:r>
                      <a:endParaRPr lang="ru-RU" sz="200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</a:rPr>
                        <a:t>Водородное соединение</a:t>
                      </a:r>
                      <a:endParaRPr lang="ru-RU" sz="200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</a:rPr>
                        <a:t>Свойства</a:t>
                      </a:r>
                      <a:endParaRPr lang="ru-RU" sz="200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</a:rPr>
                        <a:t>водородного соединения</a:t>
                      </a:r>
                      <a:endParaRPr lang="ru-RU" sz="200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85871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 err="1">
                          <a:solidFill>
                            <a:schemeClr val="tx1"/>
                          </a:solidFill>
                          <a:latin typeface="MathJax_Math-italic"/>
                        </a:rPr>
                        <a:t>BeO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err="1">
                          <a:solidFill>
                            <a:schemeClr val="tx1"/>
                          </a:solidFill>
                        </a:rPr>
                        <a:t>амфотерный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Be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(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OH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)2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err="1">
                          <a:solidFill>
                            <a:schemeClr val="tx1"/>
                          </a:solidFill>
                        </a:rPr>
                        <a:t>амфотерный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</a:rPr>
                        <a:t>гидроксид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BeH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chemeClr val="tx1"/>
                          </a:solidFill>
                        </a:rPr>
                        <a:t>гидрид,</a:t>
                      </a:r>
                    </a:p>
                    <a:p>
                      <a:pPr algn="ctr"/>
                      <a:r>
                        <a:rPr lang="ru-RU" sz="2000">
                          <a:solidFill>
                            <a:schemeClr val="tx1"/>
                          </a:solidFill>
                        </a:rPr>
                        <a:t>твёрдое вещество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85871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 err="1">
                          <a:solidFill>
                            <a:schemeClr val="tx1"/>
                          </a:solidFill>
                          <a:latin typeface="MathJax_Math-italic"/>
                        </a:rPr>
                        <a:t>MgO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chemeClr val="tx1"/>
                          </a:solidFill>
                        </a:rPr>
                        <a:t>основный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Mg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(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OH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)2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chemeClr val="tx1"/>
                          </a:solidFill>
                        </a:rPr>
                        <a:t>слабое</a:t>
                      </a:r>
                    </a:p>
                    <a:p>
                      <a:pPr algn="ctr"/>
                      <a:r>
                        <a:rPr lang="ru-RU" sz="2000">
                          <a:solidFill>
                            <a:schemeClr val="tx1"/>
                          </a:solidFill>
                        </a:rPr>
                        <a:t>основание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MgH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гидрид,</a:t>
                      </a: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твёрдое вещество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85871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 err="1">
                          <a:solidFill>
                            <a:schemeClr val="tx1"/>
                          </a:solidFill>
                          <a:latin typeface="MathJax_Math-italic"/>
                        </a:rPr>
                        <a:t>SrO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основный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Sr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(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OH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)2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chemeClr val="tx1"/>
                          </a:solidFill>
                        </a:rPr>
                        <a:t>сильное основание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SrH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гидрид,</a:t>
                      </a: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твёрдое вещество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85871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BaO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основный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 err="1">
                          <a:solidFill>
                            <a:schemeClr val="tx1"/>
                          </a:solidFill>
                          <a:latin typeface="MathJax_Math-italic"/>
                        </a:rPr>
                        <a:t>Ba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(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OH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)2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сильное основание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BaH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гидрид,</a:t>
                      </a: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твёрдое вещество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 flipH="1">
            <a:off x="2357422" y="214290"/>
            <a:ext cx="4786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Свойства соединений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42" y="1142984"/>
          <a:ext cx="9001158" cy="5500725"/>
        </p:xfrm>
        <a:graphic>
          <a:graphicData uri="http://schemas.openxmlformats.org/drawingml/2006/table">
            <a:tbl>
              <a:tblPr/>
              <a:tblGrid>
                <a:gridCol w="1500193"/>
                <a:gridCol w="1357329"/>
                <a:gridCol w="1500198"/>
                <a:gridCol w="1428760"/>
                <a:gridCol w="1643074"/>
                <a:gridCol w="1571604"/>
              </a:tblGrid>
              <a:tr h="110014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Высший оксид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Характер оксида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Высший </a:t>
                      </a:r>
                      <a:r>
                        <a:rPr lang="ru-RU" sz="2000" b="1" dirty="0" err="1">
                          <a:solidFill>
                            <a:schemeClr val="tx1"/>
                          </a:solidFill>
                        </a:rPr>
                        <a:t>гидроксид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Характер </a:t>
                      </a:r>
                      <a:r>
                        <a:rPr lang="ru-RU" sz="2000" b="1" dirty="0" err="1">
                          <a:solidFill>
                            <a:schemeClr val="tx1"/>
                          </a:solidFill>
                        </a:rPr>
                        <a:t>гидроксида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</a:rPr>
                        <a:t>Водородное соединение</a:t>
                      </a:r>
                      <a:endParaRPr lang="ru-RU" sz="200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</a:rPr>
                        <a:t>Свойства</a:t>
                      </a:r>
                      <a:endParaRPr lang="ru-RU" sz="200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</a:rPr>
                        <a:t>водородного соединения</a:t>
                      </a:r>
                      <a:endParaRPr lang="ru-RU" sz="200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014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—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chemeClr val="tx1"/>
                          </a:solidFill>
                        </a:rPr>
                        <a:t>—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chemeClr val="tx1"/>
                          </a:solidFill>
                        </a:rPr>
                        <a:t>—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—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H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O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жидкость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0145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SO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3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chemeClr val="tx1"/>
                          </a:solidFill>
                        </a:rPr>
                        <a:t>кислотный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H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SO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chemeClr val="tx1"/>
                          </a:solidFill>
                        </a:rPr>
                        <a:t>сильная кислота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H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S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газообразное вещество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0145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SeO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3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chemeClr val="tx1"/>
                          </a:solidFill>
                        </a:rPr>
                        <a:t>кислотный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H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SeO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chemeClr val="tx1"/>
                          </a:solidFill>
                        </a:rPr>
                        <a:t>сильная кислота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H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latin typeface="MathJax_Math-italic"/>
                        </a:rPr>
                        <a:t>Se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газообразное вещество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0145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TeO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3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кислотный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H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TeO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4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слабая кислота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H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MathJax_Math-italic"/>
                        </a:rPr>
                        <a:t>Te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газообразное вещество</a:t>
                      </a:r>
                    </a:p>
                  </a:txBody>
                  <a:tcPr marL="22578" marR="22578" marT="22578" marB="2257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215038"/>
            <a:ext cx="8786842" cy="86177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Times New Roman" pitchFamily="18" charset="0"/>
                <a:cs typeface="Times New Roman" pitchFamily="18" charset="0"/>
              </a:rPr>
              <a:t>Свойства соединений неметаллов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Times New Roman" pitchFamily="18" charset="0"/>
                <a:cs typeface="Times New Roman" pitchFamily="18" charset="0"/>
              </a:rPr>
              <a:t>VIA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Times New Roman" pitchFamily="18" charset="0"/>
                <a:cs typeface="Times New Roman" pitchFamily="18" charset="0"/>
              </a:rPr>
              <a:t>группы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/>
                <a:cs typeface="Arial" pitchFamily="34" charset="0"/>
              </a:rPr>
              <a:t> 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8604"/>
            <a:ext cx="914400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071546"/>
            <a:ext cx="6286544" cy="435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1802" y="357166"/>
            <a:ext cx="26495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Типы Задания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142984"/>
            <a:ext cx="7715304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Три элемента одного периода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Три элемента одной группы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Три элемента-металла/неметалла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Три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-/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-/d-элемента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5)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Три-элемента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которые образуют/не образуют оксиды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6) Другие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3500438"/>
            <a:ext cx="664373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Изменение различных свойств (число валентных электронов, радиус,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электроотрицательность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неметаллические/металлические свойства, окислительные/восстановительные простых веществ, кислотные/основные свойства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свойства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оксидов,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гидроксидов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водородных соединений) для этих элементов.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Суюш\Новая папка\kartinki-tablicza-mendeleeva-42.jpg"/>
          <p:cNvPicPr/>
          <p:nvPr/>
        </p:nvPicPr>
        <p:blipFill>
          <a:blip r:embed="rId2" cstate="print"/>
          <a:srcRect l="3159" t="2178" r="3962" b="4928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Pictures\10167-1000x8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2918"/>
            <a:ext cx="9144000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prezentacii.org/upload/cloud/18/10/88324/images/screen1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cf.ppt-online.org/files1/slide/5/57UndSijcqeWOFHMVGQ01zLTD3xK6NCtsJrkalXYp/slide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47675"/>
            <a:ext cx="9753600" cy="7305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26" y="0"/>
            <a:ext cx="8786874" cy="6858000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 bwMode="ltGray">
          <a:xfrm>
            <a:off x="1714480" y="5143512"/>
            <a:ext cx="1571636" cy="2857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6072206"/>
            <a:ext cx="2714644" cy="7857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6072206"/>
            <a:ext cx="4143404" cy="78579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 descr="12-09-2022 09-53-0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12-09-2022 09-53-0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3"/>
            <a:ext cx="857256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14620"/>
            <a:ext cx="9215502" cy="41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330</Words>
  <Application>Microsoft Office PowerPoint</Application>
  <PresentationFormat>Экран (4:3)</PresentationFormat>
  <Paragraphs>222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32</cp:revision>
  <dcterms:created xsi:type="dcterms:W3CDTF">2023-09-30T16:26:11Z</dcterms:created>
  <dcterms:modified xsi:type="dcterms:W3CDTF">2024-05-31T17:34:03Z</dcterms:modified>
</cp:coreProperties>
</file>