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3" r:id="rId7"/>
    <p:sldId id="264" r:id="rId8"/>
    <p:sldId id="309" r:id="rId9"/>
    <p:sldId id="262" r:id="rId10"/>
    <p:sldId id="261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C495A60-7069-497F-BFEA-453392048C44}">
          <p14:sldIdLst>
            <p14:sldId id="256"/>
            <p14:sldId id="257"/>
            <p14:sldId id="258"/>
            <p14:sldId id="260"/>
            <p14:sldId id="259"/>
            <p14:sldId id="263"/>
            <p14:sldId id="264"/>
            <p14:sldId id="309"/>
            <p14:sldId id="262"/>
            <p14:sldId id="261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73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C64F78-4FD8-42E3-A768-40C97A4D7B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ED7AFC-7D7E-4BF9-95B8-2A4987E087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D0695F-6145-4755-B88A-5D01F0DDA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F14B5B-7142-4BAB-AEEF-A097280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8EC215-3DE7-475D-B713-0E9B58B4B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785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2F199-0269-49A8-BC0B-65896545C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94C329-14FB-4266-B4D8-7CE4176C3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4285C0-7A12-4514-96CC-5743BE546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8826AF-A4D2-45FB-B9F2-D7E03E297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6866D7-FE78-4C2E-9431-5CF74CFA7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545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725D48C-6110-473A-8CF6-F5F3CD54C0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E4448A-A440-436F-A873-DFC98B6C1C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58C71C-F033-49BC-BD4E-95E9D9D43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9AC76C-8273-4F6C-9E55-6E1ACD4A5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C94616-A87C-4949-9F47-167455703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50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EDDD31-19FD-47C7-A907-F27C425B4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EF2CE1-808A-4299-B136-F91B92DB6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853412-5967-4378-AC6F-13ED00A6C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57BABD-279D-42D6-9432-E13B860E2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DB7FFE-1040-4191-AAA5-8D5564FCB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492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843971-0DD1-4183-B950-4F9F0A06D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1EECD7C-8570-4AF1-8DE9-DFC3CBEB5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ECD7C6-A4E0-4CDB-8E40-6D421C75D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F49CC5-0223-4EB8-8973-858A916B5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2F0A43-11E2-4D15-BA11-414627DDA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83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FFD75D-7F68-4BCF-917D-28DF6BDE3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D182BC-C992-4198-80E9-7F46D1FE37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906E3E-162E-4B39-9142-D2EE86BE5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7B5F61-45D1-4327-AD7F-8F52C750E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24667B-8047-4ADF-80D8-75365BCC5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2A6C42-7629-4485-BDD8-5BDCF641C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26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097387-2366-4C66-880E-0AD6E89F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04813B-122D-457D-8B06-2AAD817C1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5D2DC7-0AAE-4040-B6C3-9F287B9F2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15C53B3-1A8D-4A04-B21F-703E8B0C7E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63D57E-8C6E-47ED-ADA4-EC1E78D03C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CF98F1-326A-4A6C-8C22-54116C3D0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F00768D-0B4A-4C83-8AAA-C9FB2B41C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BEEB4F-426D-44B4-96F8-904BC346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95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81AF3-0B21-4596-B7FD-798B98768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C5FC34-1C59-44A7-AA86-80B052644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15B83EC-FB17-4B3A-B69E-6049F3237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0153891-5D6A-4160-8903-41C87B855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439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2B28E8E-10B7-4783-B00F-8D2265235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C5CAD71-B7E5-44FF-B163-25F2F28FA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6DAE3AA-9EE8-49A9-898A-A1D10F32F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779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A0235-0F3F-4116-877D-6C445AFFC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3867AF-BDC0-4A4B-A621-B4B401B43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6A9CE7-62AC-4998-9904-3365976BE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D4B28A-61F4-4CC3-9EDF-3AFCD6B33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B61877-27FA-4147-829E-C46AF785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AE94CF-52EE-4AC3-8B36-4C3087203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916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B7DEFC-5D90-4D6F-9E59-26159D4F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6135D5-F7DB-4A2E-A54B-F2060D544D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130F18-4696-4883-ACFA-44D5ECAB4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C1520F-8280-40B6-96D8-FAAD80A4D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D92CD1-8B3B-49CD-9BE0-35C9E1A52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843CB5-958E-499B-868C-09E91CD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423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1960DF-B877-46BF-BAB4-A960E0D81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3B442D-7D77-47CC-9EDE-D2F013FFA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AE428-C281-402D-B6E2-6688416E03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487D1B-AEC3-457F-944A-E9C5A3A319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29834D-5D79-454C-A3FF-BED3A5AE0F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3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uzei-mira.com/biografia_hudojnikov/1226-hudozhnik-klod-mone-kartiny-i-biografiya.html" TargetMode="External"/><Relationship Id="rId7" Type="http://schemas.openxmlformats.org/officeDocument/2006/relationships/hyperlink" Target="https://www.marmottan.fr/en/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usee-orangerie.fr/fr" TargetMode="External"/><Relationship Id="rId5" Type="http://schemas.openxmlformats.org/officeDocument/2006/relationships/hyperlink" Target="https://www.musee-orsay.fr/en" TargetMode="External"/><Relationship Id="rId4" Type="http://schemas.openxmlformats.org/officeDocument/2006/relationships/hyperlink" Target="https://fondation-monet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7CB60A-B6F6-417C-B61E-2068B4530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70BCBA4-CB8E-4133-A0C5-4386104589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0A978C65-3B3F-4A26-822D-565085F9B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1488E8-86F1-4B6B-B1B8-9153EC68E0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493" y="547398"/>
            <a:ext cx="3491507" cy="5417127"/>
          </a:xfrm>
          <a:prstGeom prst="rect">
            <a:avLst/>
          </a:prstGeom>
          <a:effectLst>
            <a:softEdge rad="381000"/>
          </a:effectLst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BE0F858C-B22E-488C-8054-9CDCBA9C8271}"/>
              </a:ext>
            </a:extLst>
          </p:cNvPr>
          <p:cNvSpPr/>
          <p:nvPr/>
        </p:nvSpPr>
        <p:spPr>
          <a:xfrm>
            <a:off x="1363207" y="3721309"/>
            <a:ext cx="6346686" cy="1536491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397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8B8AC-4EA5-45FB-8F05-0B35E727E27B}"/>
              </a:ext>
            </a:extLst>
          </p:cNvPr>
          <p:cNvSpPr txBox="1"/>
          <p:nvPr/>
        </p:nvSpPr>
        <p:spPr>
          <a:xfrm>
            <a:off x="2125207" y="4084928"/>
            <a:ext cx="62179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Оскар Клод Моне </a:t>
            </a:r>
            <a:endParaRPr lang="ru-RU" sz="4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73944C-DF10-4334-B6CC-417A17040EF7}"/>
              </a:ext>
            </a:extLst>
          </p:cNvPr>
          <p:cNvSpPr txBox="1"/>
          <p:nvPr/>
        </p:nvSpPr>
        <p:spPr>
          <a:xfrm>
            <a:off x="379454" y="5958446"/>
            <a:ext cx="4854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МОУ СОШ № 5 г. Миллерово  </a:t>
            </a:r>
          </a:p>
          <a:p>
            <a:r>
              <a:rPr lang="ru-RU" dirty="0">
                <a:highlight>
                  <a:srgbClr val="C0C0C0"/>
                </a:highlight>
              </a:rPr>
              <a:t>Руководитель :Кузнецова В.Е</a:t>
            </a:r>
          </a:p>
        </p:txBody>
      </p:sp>
      <p:pic>
        <p:nvPicPr>
          <p:cNvPr id="5" name="Шедевры классики - Ромео и Джульета">
            <a:hlinkClick r:id="" action="ppaction://media"/>
            <a:extLst>
              <a:ext uri="{FF2B5EF4-FFF2-40B4-BE49-F238E27FC236}">
                <a16:creationId xmlns:a16="http://schemas.microsoft.com/office/drawing/2014/main" id="{5E8F2D58-9914-4157-9D00-010C17FA0D5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949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90663" y="854075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9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31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2E708C-F82D-447B-B642-60BBEECC5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9F2FCE-D7C3-439F-9371-4CEC9F254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01489D-3461-4FA8-922A-51741BCF6D15}"/>
              </a:ext>
            </a:extLst>
          </p:cNvPr>
          <p:cNvSpPr txBox="1"/>
          <p:nvPr/>
        </p:nvSpPr>
        <p:spPr>
          <a:xfrm>
            <a:off x="8305800" y="611528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Памятник Клоду Моне. Руан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90F0CB-5E89-4693-A2AB-6700FFC8B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04" y="365125"/>
            <a:ext cx="2973501" cy="32088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5A41AE-8975-416B-A085-AD08B183CC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640" y="332859"/>
            <a:ext cx="3810000" cy="5715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E3EBF2A-54EB-434B-A45A-D86FFBB2F6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355" y="2978467"/>
            <a:ext cx="2686050" cy="35814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638AB8D-2C2C-47DB-B68A-53D3C760B9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04" y="3650111"/>
            <a:ext cx="4076716" cy="290975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015BAD0-E032-4598-9586-944CAFE840BE}"/>
              </a:ext>
            </a:extLst>
          </p:cNvPr>
          <p:cNvSpPr txBox="1"/>
          <p:nvPr/>
        </p:nvSpPr>
        <p:spPr>
          <a:xfrm>
            <a:off x="2067154" y="886966"/>
            <a:ext cx="72009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Памятники </a:t>
            </a:r>
          </a:p>
          <a:p>
            <a:pPr algn="ctr"/>
            <a:r>
              <a:rPr lang="ru-RU" sz="4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Клоду Моне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3246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26443-A694-47F0-ACEC-43DAD41F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D0BAA1-B4C9-478D-92AF-45C8855CF9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4F1D145C-8D86-4D62-A8DE-2EC6563F5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012612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53E4ACB-05F7-40EA-B75C-07BF71B80A74}"/>
              </a:ext>
            </a:extLst>
          </p:cNvPr>
          <p:cNvSpPr/>
          <p:nvPr/>
        </p:nvSpPr>
        <p:spPr>
          <a:xfrm>
            <a:off x="2699226" y="514902"/>
            <a:ext cx="8747760" cy="14605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808F34-10CC-480B-9540-2CEAB77CA5FB}"/>
              </a:ext>
            </a:extLst>
          </p:cNvPr>
          <p:cNvSpPr txBox="1"/>
          <p:nvPr/>
        </p:nvSpPr>
        <p:spPr>
          <a:xfrm>
            <a:off x="2699226" y="673519"/>
            <a:ext cx="905605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„Всё ценное, чем владею, всё то, что истинно вдохновляет, - я нахожу в природе.“</a:t>
            </a:r>
            <a:endParaRPr lang="ru-RU" sz="3200" b="1" i="1" u="sng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4E26672-6B0A-48C7-BFA5-CFCBCE78E1CD}"/>
              </a:ext>
            </a:extLst>
          </p:cNvPr>
          <p:cNvSpPr/>
          <p:nvPr/>
        </p:nvSpPr>
        <p:spPr>
          <a:xfrm>
            <a:off x="745014" y="2618752"/>
            <a:ext cx="10119360" cy="382587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hlinkClick r:id="rId3"/>
              </a:rPr>
              <a:t>Художник Клод Моне, картины и биография (muzei-mira.com)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469BB9-98A3-41C5-9F02-39E021C55F45}"/>
              </a:ext>
            </a:extLst>
          </p:cNvPr>
          <p:cNvSpPr txBox="1"/>
          <p:nvPr/>
        </p:nvSpPr>
        <p:spPr>
          <a:xfrm>
            <a:off x="1327626" y="3848387"/>
            <a:ext cx="6156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Дом и сады Клода Моне – </a:t>
            </a:r>
            <a:r>
              <a:rPr lang="ru-RU" dirty="0" err="1">
                <a:hlinkClick r:id="rId4"/>
              </a:rPr>
              <a:t>Живерни</a:t>
            </a:r>
            <a:r>
              <a:rPr lang="ru-RU" dirty="0">
                <a:hlinkClick r:id="rId4"/>
              </a:rPr>
              <a:t> (fondation-monet.com)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D81D45-6C4E-44D4-8C68-58243C7C8716}"/>
              </a:ext>
            </a:extLst>
          </p:cNvPr>
          <p:cNvSpPr txBox="1"/>
          <p:nvPr/>
        </p:nvSpPr>
        <p:spPr>
          <a:xfrm>
            <a:off x="838200" y="2809737"/>
            <a:ext cx="6156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5"/>
              </a:rPr>
              <a:t>Музей Орсе (</a:t>
            </a:r>
            <a:r>
              <a:rPr lang="en-US" dirty="0">
                <a:hlinkClick r:id="rId5"/>
              </a:rPr>
              <a:t>musee-orsay.fr)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ECAF40-6F29-49CD-95A2-9FBB2A378D59}"/>
              </a:ext>
            </a:extLst>
          </p:cNvPr>
          <p:cNvSpPr txBox="1"/>
          <p:nvPr/>
        </p:nvSpPr>
        <p:spPr>
          <a:xfrm>
            <a:off x="1100772" y="3370054"/>
            <a:ext cx="6156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6"/>
              </a:rPr>
              <a:t>Музей </a:t>
            </a:r>
            <a:r>
              <a:rPr lang="ru-RU" dirty="0" err="1">
                <a:hlinkClick r:id="rId6"/>
              </a:rPr>
              <a:t>Оранжери</a:t>
            </a:r>
            <a:r>
              <a:rPr lang="ru-RU" dirty="0">
                <a:hlinkClick r:id="rId6"/>
              </a:rPr>
              <a:t> (</a:t>
            </a:r>
            <a:r>
              <a:rPr lang="en-US" dirty="0">
                <a:hlinkClick r:id="rId6"/>
              </a:rPr>
              <a:t>musee-orangerie.fr)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D46643-736C-4540-9B3B-13359620F701}"/>
              </a:ext>
            </a:extLst>
          </p:cNvPr>
          <p:cNvSpPr txBox="1"/>
          <p:nvPr/>
        </p:nvSpPr>
        <p:spPr>
          <a:xfrm>
            <a:off x="4450953" y="4887037"/>
            <a:ext cx="6156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>
                <a:hlinkClick r:id="rId7"/>
              </a:rPr>
              <a:t>Мармоттан</a:t>
            </a:r>
            <a:r>
              <a:rPr lang="ru-RU" dirty="0">
                <a:hlinkClick r:id="rId7"/>
              </a:rPr>
              <a:t> — Музей Моне — Музей </a:t>
            </a:r>
            <a:r>
              <a:rPr lang="ru-RU" dirty="0" err="1">
                <a:hlinkClick r:id="rId7"/>
              </a:rPr>
              <a:t>Мармоттана</a:t>
            </a:r>
            <a:r>
              <a:rPr lang="ru-RU" dirty="0">
                <a:hlinkClick r:id="rId7"/>
              </a:rPr>
              <a:t> Моне (marmottan.fr)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37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4F0A2A3-EB70-4BDA-8E0F-5EA7BDE07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013" y="693698"/>
            <a:ext cx="4294514" cy="6006314"/>
          </a:xfrm>
          <a:prstGeom prst="rect">
            <a:avLst/>
          </a:prstGeom>
          <a:effectLst>
            <a:softEdge rad="2032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463B4E5-A05F-4FCE-93E8-D38D5AB0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71" y="389193"/>
            <a:ext cx="4567217" cy="4671714"/>
          </a:xfrm>
          <a:prstGeom prst="rect">
            <a:avLst/>
          </a:prstGeom>
          <a:effectLst>
            <a:softEdge rad="2794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C5D3A6A-FF00-4221-AC94-EDD81686EB3E}"/>
              </a:ext>
            </a:extLst>
          </p:cNvPr>
          <p:cNvSpPr txBox="1"/>
          <p:nvPr/>
        </p:nvSpPr>
        <p:spPr>
          <a:xfrm>
            <a:off x="2103121" y="492743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/>
              <a:t>Эже́н-Луи</a:t>
            </a:r>
            <a:r>
              <a:rPr lang="ru-RU" sz="2400" b="1" dirty="0"/>
              <a:t>́ </a:t>
            </a:r>
            <a:r>
              <a:rPr lang="ru-RU" sz="2400" b="1" dirty="0" err="1"/>
              <a:t>Буде́н</a:t>
            </a:r>
            <a:r>
              <a:rPr lang="ru-RU" sz="24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1ED17C-F10B-43C0-82F9-593FD7B933E2}"/>
              </a:ext>
            </a:extLst>
          </p:cNvPr>
          <p:cNvSpPr txBox="1"/>
          <p:nvPr/>
        </p:nvSpPr>
        <p:spPr>
          <a:xfrm>
            <a:off x="386149" y="5512551"/>
            <a:ext cx="6096000" cy="1064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«Глаза мои наконец раскрылись,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вспоминал Моне, —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по-настоящему понял природу и в то же время научился любить её»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8BA816-C96A-45A9-9BA1-D505C246D2A0}"/>
              </a:ext>
            </a:extLst>
          </p:cNvPr>
          <p:cNvSpPr txBox="1"/>
          <p:nvPr/>
        </p:nvSpPr>
        <p:spPr>
          <a:xfrm>
            <a:off x="5582988" y="28144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Клод Моне. Карикатура </a:t>
            </a:r>
            <a:r>
              <a:rPr lang="ru-RU" sz="18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“Жюль Дидье. Человек-бабочка”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1858.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3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DDF68-9DD9-4BD4-AA6F-8C888D94B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F6398B-5944-4243-86BD-5B0BD06521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729" y="390910"/>
            <a:ext cx="4046141" cy="5745522"/>
          </a:xfrm>
          <a:effectLst>
            <a:softEdge rad="1397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8086C9-A313-4386-A1D5-059E1FE20E02}"/>
              </a:ext>
            </a:extLst>
          </p:cNvPr>
          <p:cNvSpPr txBox="1"/>
          <p:nvPr/>
        </p:nvSpPr>
        <p:spPr>
          <a:xfrm>
            <a:off x="6290310" y="598254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Огюст Ренуар. </a:t>
            </a:r>
          </a:p>
          <a:p>
            <a:pPr algn="ctr"/>
            <a:r>
              <a:rPr lang="ru-RU" sz="2000" b="1" i="1" dirty="0"/>
              <a:t>Портрет Клода Моне</a:t>
            </a:r>
            <a:r>
              <a:rPr lang="ru-RU" sz="2000" b="1" dirty="0"/>
              <a:t>. 1875.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D302B4-9414-413D-8581-BA563CB87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1" y="512355"/>
            <a:ext cx="4366340" cy="5470190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7858CC-AE23-485C-A201-E4767BBFDBB0}"/>
              </a:ext>
            </a:extLst>
          </p:cNvPr>
          <p:cNvSpPr txBox="1"/>
          <p:nvPr/>
        </p:nvSpPr>
        <p:spPr>
          <a:xfrm>
            <a:off x="2038272" y="6092765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Марк Габриэль Шарль </a:t>
            </a:r>
            <a:r>
              <a:rPr lang="ru-RU" sz="2000" b="1" dirty="0" err="1"/>
              <a:t>Глейр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82597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2C5815-CBC4-4F55-827C-1E3F2F205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715704-6078-43DE-96E0-AFC46CBD3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085"/>
            <a:ext cx="7891452" cy="5973830"/>
          </a:xfrm>
          <a:effectLst>
            <a:softEdge rad="1143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149ACE-C31D-4FFD-A0A1-D03FE50F5C8A}"/>
              </a:ext>
            </a:extLst>
          </p:cNvPr>
          <p:cNvSpPr txBox="1"/>
          <p:nvPr/>
        </p:nvSpPr>
        <p:spPr>
          <a:xfrm>
            <a:off x="6992014" y="2953298"/>
            <a:ext cx="60960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«Камилла, </a:t>
            </a:r>
          </a:p>
          <a:p>
            <a:pPr algn="ctr"/>
            <a:r>
              <a:rPr lang="ru-RU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или портрет дамы в зелёном платье»</a:t>
            </a:r>
          </a:p>
          <a:p>
            <a:pPr algn="ctr"/>
            <a:r>
              <a:rPr lang="ru-RU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1866 г.</a:t>
            </a:r>
          </a:p>
          <a:p>
            <a:pPr algn="ctr"/>
            <a:r>
              <a:rPr lang="ru-RU" sz="2000" b="1" dirty="0"/>
              <a:t>Художественная галерея Кунстхалле,</a:t>
            </a:r>
          </a:p>
          <a:p>
            <a:pPr algn="ctr"/>
            <a:r>
              <a:rPr lang="ru-RU" sz="2000" b="1" dirty="0"/>
              <a:t> Бремен</a:t>
            </a:r>
          </a:p>
        </p:txBody>
      </p:sp>
    </p:spTree>
    <p:extLst>
      <p:ext uri="{BB962C8B-B14F-4D97-AF65-F5344CB8AC3E}">
        <p14:creationId xmlns:p14="http://schemas.microsoft.com/office/powerpoint/2010/main" val="19587814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uzei-mira.com/templates/museum/images/paint/vosxod-solnca-mone+.jpg">
            <a:extLst>
              <a:ext uri="{FF2B5EF4-FFF2-40B4-BE49-F238E27FC236}">
                <a16:creationId xmlns:a16="http://schemas.microsoft.com/office/drawing/2014/main" id="{64D612FC-AE97-4DF8-97F5-9E40242BF34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092" y="365125"/>
            <a:ext cx="8552855" cy="5944235"/>
          </a:xfrm>
          <a:prstGeom prst="rect">
            <a:avLst/>
          </a:prstGeom>
          <a:noFill/>
          <a:ln>
            <a:noFill/>
          </a:ln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F3F8A-9C1E-44A5-A38E-C7326B280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600" b="1" i="1" dirty="0"/>
              <a:t>Восход солнца. </a:t>
            </a:r>
            <a:br>
              <a:rPr lang="ru-RU" sz="2600" b="1" i="1" dirty="0"/>
            </a:br>
            <a:r>
              <a:rPr lang="ru-RU" sz="2600" b="1" i="1" dirty="0"/>
              <a:t>Впечатление 1872 год.</a:t>
            </a:r>
            <a:r>
              <a:rPr lang="ru-RU" sz="2600" dirty="0"/>
              <a:t> </a:t>
            </a:r>
            <a:br>
              <a:rPr lang="ru-RU" sz="2600" dirty="0"/>
            </a:br>
            <a:r>
              <a:rPr lang="ru-RU" sz="2600" dirty="0"/>
              <a:t>Музей </a:t>
            </a:r>
            <a:r>
              <a:rPr lang="ru-RU" sz="2600" dirty="0" err="1"/>
              <a:t>Мармоттан</a:t>
            </a:r>
            <a:r>
              <a:rPr lang="ru-RU" sz="2600" dirty="0"/>
              <a:t> - Моне </a:t>
            </a:r>
            <a:br>
              <a:rPr lang="ru-RU" sz="2600" dirty="0"/>
            </a:br>
            <a:r>
              <a:rPr lang="ru-RU" sz="2600" dirty="0"/>
              <a:t>в Париже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57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C59D14-C5AC-43C1-AA26-57C1BC91A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41007E5-DDC5-4590-99AB-789EAB5FF4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65125"/>
            <a:ext cx="7659599" cy="6021462"/>
          </a:xfrm>
          <a:effectLst>
            <a:softEdge rad="1143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A55DB4-0965-4308-834C-0871C4F12249}"/>
              </a:ext>
            </a:extLst>
          </p:cNvPr>
          <p:cNvSpPr txBox="1"/>
          <p:nvPr/>
        </p:nvSpPr>
        <p:spPr>
          <a:xfrm>
            <a:off x="7994879" y="3375856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Стога сена 1891.</a:t>
            </a:r>
          </a:p>
          <a:p>
            <a:r>
              <a:rPr lang="ru-RU" b="1" dirty="0"/>
              <a:t>Местонахождение: Частная коллекция</a:t>
            </a:r>
          </a:p>
        </p:txBody>
      </p:sp>
    </p:spTree>
    <p:extLst>
      <p:ext uri="{BB962C8B-B14F-4D97-AF65-F5344CB8AC3E}">
        <p14:creationId xmlns:p14="http://schemas.microsoft.com/office/powerpoint/2010/main" val="37624266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5D0809-4087-4FA5-8021-C25B64389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560D368-DE07-49F2-9211-1D15F81F7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360" y="4450690"/>
            <a:ext cx="3483604" cy="2042185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7619AC7F-EB21-4D13-AA86-9DE9CB675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89195" y="365125"/>
            <a:ext cx="4154165" cy="5704206"/>
          </a:xfrm>
          <a:prstGeom prst="rect">
            <a:avLst/>
          </a:prstGeom>
          <a:noFill/>
          <a:ln/>
          <a:effectLst>
            <a:outerShdw dist="35921" dir="2700000" algn="ctr" rotWithShape="0">
              <a:srgbClr val="808080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7CAA244-44BF-4C0C-A2BE-DAD6A8C02C19}"/>
              </a:ext>
            </a:extLst>
          </p:cNvPr>
          <p:cNvSpPr txBox="1"/>
          <p:nvPr/>
        </p:nvSpPr>
        <p:spPr>
          <a:xfrm>
            <a:off x="8305800" y="630820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b="1" dirty="0"/>
              <a:t>Моне в саду</a:t>
            </a:r>
            <a:r>
              <a:rPr lang="ru-RU" altLang="ru-RU" b="1" dirty="0"/>
              <a:t> . </a:t>
            </a:r>
            <a:r>
              <a:rPr lang="ru-RU" altLang="ru-RU" sz="1800" b="1" dirty="0"/>
              <a:t>Фото 1922 г</a:t>
            </a:r>
            <a:r>
              <a:rPr lang="ru-RU" altLang="ru-RU" sz="1800" dirty="0"/>
              <a:t>.</a:t>
            </a:r>
            <a:endParaRPr lang="ru-RU" dirty="0"/>
          </a:p>
        </p:txBody>
      </p:sp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9E935DEF-EA70-4E20-A15E-A72FCF031F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50" y="365125"/>
            <a:ext cx="6418950" cy="3734435"/>
          </a:xfr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634407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4">
            <a:extLst>
              <a:ext uri="{FF2B5EF4-FFF2-40B4-BE49-F238E27FC236}">
                <a16:creationId xmlns:a16="http://schemas.microsoft.com/office/drawing/2014/main" id="{0657E487-6718-4578-8BE9-85A28348FA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2771775" cy="4594225"/>
          </a:xfrm>
        </p:spPr>
        <p:txBody>
          <a:bodyPr/>
          <a:lstStyle/>
          <a:p>
            <a:endParaRPr lang="ru-RU" altLang="ru-RU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6B5E30-1031-4D6A-BB28-1EBB745FD9CA}"/>
              </a:ext>
            </a:extLst>
          </p:cNvPr>
          <p:cNvSpPr txBox="1"/>
          <p:nvPr/>
        </p:nvSpPr>
        <p:spPr>
          <a:xfrm>
            <a:off x="899160" y="351075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/>
              <a:t>Водяные лилии</a:t>
            </a:r>
            <a:r>
              <a:rPr lang="ru-RU" i="1" dirty="0"/>
              <a:t>,</a:t>
            </a:r>
            <a:r>
              <a:rPr lang="ru-RU" dirty="0"/>
              <a:t> 1919 год, </a:t>
            </a:r>
          </a:p>
          <a:p>
            <a:r>
              <a:rPr lang="ru-RU" dirty="0"/>
              <a:t>Музей искусств Метрополитен, Нью-Йорк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B1AA192-087F-402A-8300-473EB4B0F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" y="295163"/>
            <a:ext cx="6108021" cy="30591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BF8FC05-FF37-4419-BDB5-8119F4225971}"/>
              </a:ext>
            </a:extLst>
          </p:cNvPr>
          <p:cNvSpPr txBox="1"/>
          <p:nvPr/>
        </p:nvSpPr>
        <p:spPr>
          <a:xfrm>
            <a:off x="2766276" y="6277116"/>
            <a:ext cx="7418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/>
              <a:t>Водяные лилии </a:t>
            </a:r>
            <a:r>
              <a:rPr lang="ru-RU" i="1" dirty="0"/>
              <a:t>– Облака</a:t>
            </a:r>
            <a:r>
              <a:rPr lang="ru-RU" dirty="0"/>
              <a:t>, 1920-1926, Музей </a:t>
            </a:r>
            <a:r>
              <a:rPr lang="ru-RU" dirty="0" err="1"/>
              <a:t>Оранжери</a:t>
            </a:r>
            <a:r>
              <a:rPr lang="ru-RU" dirty="0"/>
              <a:t>, Париж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EADB875-ED30-448A-A14A-848DC4AA00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1858"/>
            <a:ext cx="12192000" cy="184477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9823E5C-A857-48AD-AE91-1474603D5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966" y="766207"/>
            <a:ext cx="3405034" cy="325748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F4AC422-1C19-4BB8-930D-50FB289A1772}"/>
              </a:ext>
            </a:extLst>
          </p:cNvPr>
          <p:cNvSpPr txBox="1"/>
          <p:nvPr/>
        </p:nvSpPr>
        <p:spPr>
          <a:xfrm>
            <a:off x="10122736" y="1895508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1" dirty="0"/>
              <a:t>Пруд с лилиями 1904</a:t>
            </a:r>
            <a:endParaRPr lang="ru-RU" sz="16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94D418-8E4D-448F-9357-96875AB35DB8}"/>
              </a:ext>
            </a:extLst>
          </p:cNvPr>
          <p:cNvSpPr txBox="1"/>
          <p:nvPr/>
        </p:nvSpPr>
        <p:spPr>
          <a:xfrm>
            <a:off x="6647726" y="353960"/>
            <a:ext cx="66522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Музей современного искусства Андре Мальро - </a:t>
            </a:r>
            <a:r>
              <a:rPr lang="ru-RU" sz="1600" dirty="0" err="1"/>
              <a:t>Мума</a:t>
            </a:r>
            <a:r>
              <a:rPr lang="ru-RU" sz="1600" dirty="0"/>
              <a:t> Гавр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27075D-A894-4C4E-8CA0-C769F00F1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6A0CE2D-83EE-4220-94CD-84DD16F1F0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70" y="496094"/>
            <a:ext cx="6973392" cy="4030186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D6177BB-946C-420E-B338-87F7A056FF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275" y="1845925"/>
            <a:ext cx="3988355" cy="26589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43A23B6-770D-4E78-BAE4-7410FB75CA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732" y="4632642"/>
            <a:ext cx="2979420" cy="198727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2BD53F3-0C47-4F8B-B815-4E57CBF5B84A}"/>
              </a:ext>
            </a:extLst>
          </p:cNvPr>
          <p:cNvSpPr txBox="1"/>
          <p:nvPr/>
        </p:nvSpPr>
        <p:spPr>
          <a:xfrm>
            <a:off x="454370" y="4964558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Еще несколько лет назад это место было неизвестным. Потом кто-то отметил его схожесть с водоемом на картине Клода Моне. И с этих пор данное место собирает возле себя толпы туристов.</a:t>
            </a:r>
          </a:p>
        </p:txBody>
      </p:sp>
    </p:spTree>
    <p:extLst>
      <p:ext uri="{BB962C8B-B14F-4D97-AF65-F5344CB8AC3E}">
        <p14:creationId xmlns:p14="http://schemas.microsoft.com/office/powerpoint/2010/main" val="1866260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266</Words>
  <Application>Microsoft Office PowerPoint</Application>
  <PresentationFormat>Широкоэкранный</PresentationFormat>
  <Paragraphs>34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Восход солнца.  Впечатление 1872 год.  Музей Мармоттан - Моне  в Париже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2023-11-11T14:26:35Z</dcterms:created>
  <dcterms:modified xsi:type="dcterms:W3CDTF">2024-05-31T18:14:50Z</dcterms:modified>
</cp:coreProperties>
</file>