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2B4"/>
    <a:srgbClr val="1077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391A28-3519-8C90-6F32-80C16C6512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276350"/>
            <a:ext cx="7766936" cy="2250611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1077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Методика конструирования из деревянного конструктора</a:t>
            </a:r>
            <a:endParaRPr lang="ru-RU" sz="4800" b="1" dirty="0">
              <a:solidFill>
                <a:srgbClr val="1077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E8533C0-8709-EF02-49C7-FC2E45B379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40442" y="5204545"/>
            <a:ext cx="7766936" cy="1096899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i="1" dirty="0">
                <a:solidFill>
                  <a:srgbClr val="2C22B4"/>
                </a:solidFill>
              </a:rPr>
              <a:t>Подготовила: Тимофеева Екатерина Алексеевна,</a:t>
            </a:r>
          </a:p>
          <a:p>
            <a:r>
              <a:rPr lang="ru-RU" sz="2000" b="1" i="1" dirty="0">
                <a:solidFill>
                  <a:srgbClr val="2C22B4"/>
                </a:solidFill>
              </a:rPr>
              <a:t>воспитатель </a:t>
            </a:r>
            <a:r>
              <a:rPr lang="ru-RU" sz="2000" b="1" i="1" dirty="0">
                <a:solidFill>
                  <a:srgbClr val="2C22B4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МАОУ «Центр образования №15</a:t>
            </a:r>
          </a:p>
          <a:p>
            <a:r>
              <a:rPr lang="ru-RU" sz="2000" b="1" i="1" dirty="0">
                <a:solidFill>
                  <a:srgbClr val="2C22B4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им. </a:t>
            </a:r>
            <a:r>
              <a:rPr lang="ru-RU" sz="2000" b="1" i="1" dirty="0" err="1">
                <a:solidFill>
                  <a:srgbClr val="2C22B4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Сахабутдинова</a:t>
            </a:r>
            <a:r>
              <a:rPr lang="ru-RU" sz="2000" b="1" i="1" dirty="0">
                <a:solidFill>
                  <a:srgbClr val="2C22B4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Р.Р.»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3577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82EDA2-4016-058B-BE32-55FE13944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0"/>
            <a:ext cx="9150350" cy="686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10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98F3C7-B7BD-A959-E393-C27794FBA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87552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118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8AC8AE-D6EE-E328-7207-2EA2F235C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961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36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EAC291-2C3B-9DD7-F36E-6D2EE51EE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961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01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A4C32D-A372-C6F5-25F2-2215A173D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034" y="3025775"/>
            <a:ext cx="8596668" cy="1320800"/>
          </a:xfrm>
        </p:spPr>
        <p:txBody>
          <a:bodyPr>
            <a:normAutofit/>
          </a:bodyPr>
          <a:lstStyle/>
          <a:p>
            <a:r>
              <a:rPr lang="ru-RU" sz="4800" b="1" i="1" dirty="0">
                <a:solidFill>
                  <a:srgbClr val="2C22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800" dirty="0">
              <a:solidFill>
                <a:srgbClr val="2C22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74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27D8D-7837-2D30-FF3D-B92EF8890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762125"/>
          </a:xfrm>
        </p:spPr>
        <p:txBody>
          <a:bodyPr>
            <a:noAutofit/>
          </a:bodyPr>
          <a:lstStyle/>
          <a:p>
            <a:pPr algn="ctr"/>
            <a:r>
              <a:rPr lang="ru-RU" sz="2800" u="sng" dirty="0">
                <a:solidFill>
                  <a:srgbClr val="2C22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Конструирование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 </a:t>
            </a:r>
            <a:r>
              <a:rPr lang="ru-RU" sz="2800" dirty="0">
                <a:solidFill>
                  <a:srgbClr val="1077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– это особая форма детской деятельности, основная цель - создание из различных материалов разнообразных игровых поделок.</a:t>
            </a:r>
            <a:endParaRPr lang="ru-RU" sz="2800" dirty="0">
              <a:solidFill>
                <a:srgbClr val="1077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703A10-E666-3E82-600C-2150896D5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8449" y="2567780"/>
            <a:ext cx="4004469" cy="4004469"/>
          </a:xfrm>
        </p:spPr>
      </p:pic>
    </p:spTree>
    <p:extLst>
      <p:ext uri="{BB962C8B-B14F-4D97-AF65-F5344CB8AC3E}">
        <p14:creationId xmlns:p14="http://schemas.microsoft.com/office/powerpoint/2010/main" val="3410928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9C91C-4886-7C81-4BA0-695BA7668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28650"/>
          </a:xfrm>
        </p:spPr>
        <p:txBody>
          <a:bodyPr>
            <a:normAutofit/>
          </a:bodyPr>
          <a:lstStyle/>
          <a:p>
            <a:r>
              <a:rPr lang="ru-RU" sz="2800" b="1" u="sng" dirty="0">
                <a:solidFill>
                  <a:srgbClr val="0070C0"/>
                </a:solidFill>
                <a:ea typeface="Calibri" panose="020F0502020204030204" pitchFamily="34" charset="0"/>
              </a:rPr>
              <a:t>Д</a:t>
            </a:r>
            <a:r>
              <a:rPr lang="ru-RU" sz="2800" b="1" u="sng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еятельность с конструкторами:</a:t>
            </a:r>
            <a:endParaRPr lang="ru-RU" sz="2800" b="1" u="sng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6665C5-11FD-82FE-DFC3-7CC2AC7481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71600"/>
            <a:ext cx="8596668" cy="5257799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закладывает </a:t>
            </a:r>
            <a:r>
              <a:rPr lang="ru-RU" sz="2200" kern="1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у ребенка </a:t>
            </a:r>
            <a:r>
              <a:rPr lang="ru-RU" sz="2200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основы трудолюбия;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2200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обеспечивает развитие воображения, образного мышления, способности систематизировать свойства и отношения в предметном мире;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2200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связана с развитием способности к планомерной организации деятельности и ее целевой регуляции;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2200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развивает творческую активность;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2200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совершенствует ручную моторику.</a:t>
            </a:r>
          </a:p>
        </p:txBody>
      </p:sp>
    </p:spTree>
    <p:extLst>
      <p:ext uri="{BB962C8B-B14F-4D97-AF65-F5344CB8AC3E}">
        <p14:creationId xmlns:p14="http://schemas.microsoft.com/office/powerpoint/2010/main" val="478140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B40C1-BF77-7197-0BC1-AD6BADBE7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47675"/>
            <a:ext cx="8596668" cy="1362075"/>
          </a:xfrm>
        </p:spPr>
        <p:txBody>
          <a:bodyPr>
            <a:normAutofit/>
          </a:bodyPr>
          <a:lstStyle/>
          <a:p>
            <a:pPr indent="449580">
              <a:spcBef>
                <a:spcPts val="1200"/>
              </a:spcBef>
              <a:spcAft>
                <a:spcPts val="800"/>
              </a:spcAft>
            </a:pPr>
            <a:r>
              <a:rPr lang="ru-RU" sz="2800" b="1" u="sng" kern="100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Конструирование крупных объектов из мелких деталей:</a:t>
            </a:r>
            <a:endParaRPr lang="ru-RU" sz="2800" u="sng" kern="100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F350F3-650B-9403-7CB7-65A272DA8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19250"/>
            <a:ext cx="8596668" cy="4886325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тренирует мелкую пальцевую моторику, что способствует ещё и развитию плавности речи;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даёт представление о форме, размере, количестве, пространстве;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учит сопоставлять отдельные субстанции и складывать из них целостную картинку, то есть анализировать;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развивает творческое и пространственное мышление, учит действовать не спонтанно, а целенаправленно;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даёт такие полезные навыки, как усидчивость, сосредоточенность, организованность, самостоятельность, развивает чувство прекрасного;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повышает самооценку от осязаемого результата.</a:t>
            </a:r>
          </a:p>
        </p:txBody>
      </p:sp>
    </p:spTree>
    <p:extLst>
      <p:ext uri="{BB962C8B-B14F-4D97-AF65-F5344CB8AC3E}">
        <p14:creationId xmlns:p14="http://schemas.microsoft.com/office/powerpoint/2010/main" val="3061579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65862D-1E5F-2E09-465C-DAAFE181C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259" y="311813"/>
            <a:ext cx="8596668" cy="100965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1077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Формы организации обучения детскому конструированию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821951-7C91-DAEA-3BEA-6A7113DAE9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466850"/>
            <a:ext cx="4184035" cy="4886325"/>
          </a:xfrm>
        </p:spPr>
        <p:txBody>
          <a:bodyPr>
            <a:noAutofit/>
          </a:bodyPr>
          <a:lstStyle/>
          <a:p>
            <a:pPr marL="0" indent="0" algn="ctr">
              <a:spcAft>
                <a:spcPts val="800"/>
              </a:spcAft>
              <a:buNone/>
            </a:pPr>
            <a:r>
              <a:rPr lang="ru-RU" sz="2400" b="1" i="1" kern="100" dirty="0">
                <a:solidFill>
                  <a:srgbClr val="2C22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Конструирование по образцу</a:t>
            </a:r>
          </a:p>
          <a:p>
            <a:r>
              <a:rPr lang="ru-RU" sz="2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и наиболее элементарный вид конструирования. Взрослый предлагает ребенку поставить кубики так, как они стоят у него, в той же последовательности (цвет и форма). Такая деятельность требует от ребенка внимания, сосредоточенности и умения «действовать по образцу».</a:t>
            </a:r>
            <a:endParaRPr lang="ru-RU" sz="2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1188D3E-87DD-483D-31C5-459D9C1D78D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082187"/>
            <a:ext cx="5330825" cy="4270987"/>
          </a:xfrm>
        </p:spPr>
      </p:pic>
    </p:spTree>
    <p:extLst>
      <p:ext uri="{BB962C8B-B14F-4D97-AF65-F5344CB8AC3E}">
        <p14:creationId xmlns:p14="http://schemas.microsoft.com/office/powerpoint/2010/main" val="54660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33749-39B1-CD2C-E088-1B23D280D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42900"/>
            <a:ext cx="8596668" cy="10572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1077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Формы организации обучения детскому конструированию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5CB085-7823-6C46-4589-5ECC0E183C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3876" y="1514474"/>
            <a:ext cx="4337494" cy="5000625"/>
          </a:xfrm>
        </p:spPr>
        <p:txBody>
          <a:bodyPr>
            <a:normAutofit lnSpcReduction="10000"/>
          </a:bodyPr>
          <a:lstStyle/>
          <a:p>
            <a:pPr marL="0" indent="0" algn="ctr">
              <a:spcAft>
                <a:spcPts val="800"/>
              </a:spcAft>
              <a:buNone/>
            </a:pPr>
            <a:r>
              <a:rPr lang="ru-RU" sz="2800" b="1" i="1" kern="100" dirty="0">
                <a:solidFill>
                  <a:srgbClr val="2C22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Конструирование по условиям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этом случае ребенок начинает строить свою конструкцию не на основе образца, а на основе условий, которые выдвинуты задачами игры или взрослым.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187491C-5C3A-3BD3-C12A-57E0AC1401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48129" y="1695451"/>
            <a:ext cx="5849616" cy="4381498"/>
          </a:xfrm>
        </p:spPr>
      </p:pic>
    </p:spTree>
    <p:extLst>
      <p:ext uri="{BB962C8B-B14F-4D97-AF65-F5344CB8AC3E}">
        <p14:creationId xmlns:p14="http://schemas.microsoft.com/office/powerpoint/2010/main" val="2896574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870A7-9698-4CB1-A1BF-0D7C1E0F3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33375"/>
            <a:ext cx="8596668" cy="10191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1077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Формы организации обучения детскому конструированию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A68129-CE0E-2A1A-C8C6-EE765511C0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0050" y="1457325"/>
            <a:ext cx="4461319" cy="497205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40000"/>
              </a:lnSpc>
              <a:spcAft>
                <a:spcPts val="800"/>
              </a:spcAft>
              <a:buNone/>
            </a:pPr>
            <a:r>
              <a:rPr lang="ru-RU" sz="3000" b="1" i="1" kern="100" dirty="0">
                <a:solidFill>
                  <a:srgbClr val="2C22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Конструирование по простейшим чертежам и наглядным схемам</a:t>
            </a:r>
            <a:endParaRPr lang="ru-RU" sz="3000" i="1" kern="100" dirty="0">
              <a:solidFill>
                <a:srgbClr val="2C22B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вид конструирования, в котором из деталей строительного материала воссоздаются внешние и отдельные функциональные особенности реальных объектов.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3C6B04B-76B7-2528-4207-87C9C3C567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93833" y="1676399"/>
            <a:ext cx="5829300" cy="4371975"/>
          </a:xfrm>
        </p:spPr>
      </p:pic>
    </p:spTree>
    <p:extLst>
      <p:ext uri="{BB962C8B-B14F-4D97-AF65-F5344CB8AC3E}">
        <p14:creationId xmlns:p14="http://schemas.microsoft.com/office/powerpoint/2010/main" val="1427138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36770B-EF47-D2B9-C100-D6FC5A7E5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81000"/>
            <a:ext cx="8596668" cy="10287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1077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Формы организации обучения детскому конструированию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055A68-0233-91F3-57BF-C100A79FBB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8150" y="1571624"/>
            <a:ext cx="4423219" cy="4905375"/>
          </a:xfrm>
        </p:spPr>
        <p:txBody>
          <a:bodyPr>
            <a:normAutofit fontScale="92500"/>
          </a:bodyPr>
          <a:lstStyle/>
          <a:p>
            <a:pPr marL="0" indent="0" algn="just">
              <a:spcAft>
                <a:spcPts val="800"/>
              </a:spcAft>
              <a:buNone/>
            </a:pPr>
            <a:r>
              <a:rPr lang="ru-RU" sz="2500" b="1" i="1" kern="100" dirty="0">
                <a:solidFill>
                  <a:srgbClr val="2C22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Конструирование по замыслу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Здесь ничто не ограничивает фантазии ребенка и самого строительного материала. Этого типа конструирования обычно требует игра. Дети стремятся сделать такую постройку, чтобы она соответствовала замыслу игры.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1BC09AA-31B9-B3F8-FC1F-112C848C04A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75249" y="1681161"/>
            <a:ext cx="6242049" cy="4681537"/>
          </a:xfrm>
        </p:spPr>
      </p:pic>
    </p:spTree>
    <p:extLst>
      <p:ext uri="{BB962C8B-B14F-4D97-AF65-F5344CB8AC3E}">
        <p14:creationId xmlns:p14="http://schemas.microsoft.com/office/powerpoint/2010/main" val="2589682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892F9-A2D2-0F2A-C39E-8AB0B3105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52426"/>
            <a:ext cx="8596668" cy="9906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1077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Схемы конструирования из деревянного конструктора</a:t>
            </a:r>
            <a:endParaRPr lang="ru-RU" sz="2800" dirty="0">
              <a:solidFill>
                <a:srgbClr val="1077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18C63FE-6E8C-9679-6CD8-D0E4972124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3371" y="1343026"/>
            <a:ext cx="7797312" cy="5514974"/>
          </a:xfrm>
        </p:spPr>
      </p:pic>
    </p:spTree>
    <p:extLst>
      <p:ext uri="{BB962C8B-B14F-4D97-AF65-F5344CB8AC3E}">
        <p14:creationId xmlns:p14="http://schemas.microsoft.com/office/powerpoint/2010/main" val="59817458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</TotalTime>
  <Words>338</Words>
  <Application>Microsoft Office PowerPoint</Application>
  <PresentationFormat>Широкоэкранный</PresentationFormat>
  <Paragraphs>32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Trebuchet MS</vt:lpstr>
      <vt:lpstr>Wingdings 3</vt:lpstr>
      <vt:lpstr>Аспект</vt:lpstr>
      <vt:lpstr>Методика конструирования из деревянного конструктора</vt:lpstr>
      <vt:lpstr>Конструирование – это особая форма детской деятельности, основная цель - создание из различных материалов разнообразных игровых поделок.</vt:lpstr>
      <vt:lpstr>Деятельность с конструкторами:</vt:lpstr>
      <vt:lpstr>Конструирование крупных объектов из мелких деталей:</vt:lpstr>
      <vt:lpstr>Формы организации обучения детскому конструированию</vt:lpstr>
      <vt:lpstr>Формы организации обучения детскому конструированию</vt:lpstr>
      <vt:lpstr>Формы организации обучения детскому конструированию</vt:lpstr>
      <vt:lpstr>Формы организации обучения детскому конструированию</vt:lpstr>
      <vt:lpstr>Схемы конструирования из деревянного конструктора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конструирования из деревянного конструктора</dc:title>
  <dc:creator>Екатерина Тимофеева</dc:creator>
  <cp:lastModifiedBy>Екатерина Тимофеева</cp:lastModifiedBy>
  <cp:revision>30</cp:revision>
  <dcterms:created xsi:type="dcterms:W3CDTF">2024-01-22T18:57:29Z</dcterms:created>
  <dcterms:modified xsi:type="dcterms:W3CDTF">2024-01-22T19:54:01Z</dcterms:modified>
</cp:coreProperties>
</file>