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4" r:id="rId5"/>
    <p:sldId id="260" r:id="rId6"/>
    <p:sldId id="265" r:id="rId7"/>
    <p:sldId id="264" r:id="rId8"/>
    <p:sldId id="263" r:id="rId9"/>
    <p:sldId id="261" r:id="rId10"/>
    <p:sldId id="272" r:id="rId11"/>
    <p:sldId id="266" r:id="rId12"/>
    <p:sldId id="268" r:id="rId13"/>
    <p:sldId id="269" r:id="rId14"/>
    <p:sldId id="262" r:id="rId15"/>
    <p:sldId id="270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2" autoAdjust="0"/>
    <p:restoredTop sz="92652" autoAdjust="0"/>
  </p:normalViewPr>
  <p:slideViewPr>
    <p:cSldViewPr>
      <p:cViewPr varScale="1">
        <p:scale>
          <a:sx n="105" d="100"/>
          <a:sy n="105" d="100"/>
        </p:scale>
        <p:origin x="-19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52F12-77DC-46C1-AA6F-A1B00E3D04C3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24416-206D-4E4C-A707-30FC035315F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Болотина АН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3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12" y="2185160"/>
            <a:ext cx="3168352" cy="462579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53056" cy="17859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cs typeface="Mongolian Baiti" pitchFamily="66" charset="0"/>
              </a:rPr>
              <a:t>Эвристическая беседа</a:t>
            </a:r>
            <a:br>
              <a:rPr lang="ru-RU" b="1" dirty="0" smtClean="0">
                <a:solidFill>
                  <a:srgbClr val="002060"/>
                </a:solidFill>
                <a:cs typeface="Mongolian Baiti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cs typeface="Mongolian Baiti" pitchFamily="66" charset="0"/>
              </a:rPr>
              <a:t> как метод поисковой деятельности младших школьников </a:t>
            </a:r>
            <a:endParaRPr lang="ru-RU" b="1" dirty="0">
              <a:solidFill>
                <a:srgbClr val="002060"/>
              </a:solidFill>
              <a:cs typeface="Mongolian Baiti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33583" y="2348879"/>
            <a:ext cx="5245184" cy="1029869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Болотина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лександра Николаевна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427984" y="3643312"/>
            <a:ext cx="3456383" cy="475563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ea typeface="+mj-ea"/>
                <a:cs typeface="+mj-cs"/>
              </a:rPr>
              <a:t>учитель </a:t>
            </a:r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ea typeface="+mj-ea"/>
                <a:cs typeface="+mj-cs"/>
              </a:rPr>
              <a:t>начальных классов СШ № 5</a:t>
            </a:r>
            <a:endParaRPr lang="ru-RU" sz="2400" b="1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anose="03010101010201010101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 noGrp="1"/>
          </p:cNvSpPr>
          <p:nvPr>
            <p:ph type="subTitle" idx="1"/>
          </p:nvPr>
        </p:nvSpPr>
        <p:spPr>
          <a:xfrm>
            <a:off x="3707430" y="4221088"/>
            <a:ext cx="4896544" cy="1566858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ea typeface="+mj-ea"/>
                <a:cs typeface="+mj-cs"/>
              </a:rPr>
              <a:t>Специалист высшей квалификационной категории</a:t>
            </a:r>
            <a:endParaRPr lang="ru-RU" sz="2400" b="1" dirty="0">
              <a:ln>
                <a:solidFill>
                  <a:srgbClr val="0070C0"/>
                </a:solidFill>
              </a:ln>
              <a:solidFill>
                <a:srgbClr val="002060"/>
              </a:solidFill>
              <a:latin typeface="Monotype Corsiva" panose="03010101010201010101" pitchFamily="66" charset="0"/>
              <a:ea typeface="+mj-ea"/>
              <a:cs typeface="+mj-cs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  <a:ea typeface="+mj-ea"/>
                <a:cs typeface="+mj-cs"/>
              </a:rPr>
              <a:t>Учитель-методист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6093296"/>
            <a:ext cx="1919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Мариуполь, </a:t>
            </a:r>
            <a:r>
              <a:rPr lang="ru-RU" b="1" dirty="0" smtClean="0">
                <a:solidFill>
                  <a:srgbClr val="002060"/>
                </a:solidFill>
              </a:rPr>
              <a:t>2023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309678" y="404664"/>
            <a:ext cx="2880320" cy="25922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Проблемное изложение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1331640" y="3490051"/>
            <a:ext cx="2880320" cy="25922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Частично – поисковый (эвристический)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292080" y="2996952"/>
            <a:ext cx="3456384" cy="316835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исследовательский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3227918" y="-24510"/>
            <a:ext cx="4752528" cy="4077072"/>
          </a:xfrm>
          <a:prstGeom prst="sun">
            <a:avLst>
              <a:gd name="adj" fmla="val 2174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Проблемное обучение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07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ashionblogeu.info/photo/56b59710398e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044" y="4386028"/>
            <a:ext cx="1944216" cy="24482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90389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</a:rPr>
              <a:t>Математика. 2 класс. На доске запись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</a:rPr>
              <a:t>:</a:t>
            </a:r>
          </a:p>
          <a:p>
            <a:pPr algn="ctr">
              <a:defRPr/>
            </a:pPr>
            <a:endParaRPr lang="ru-RU" sz="4400" b="1" dirty="0">
              <a:ln>
                <a:solidFill>
                  <a:srgbClr val="FF0000"/>
                </a:solidFill>
              </a:ln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pPr algn="ctr">
              <a:defRPr/>
            </a:pPr>
            <a:r>
              <a:rPr lang="ru-RU" sz="6000" b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</a:rPr>
              <a:t> 2+5×3=17  </a:t>
            </a:r>
            <a:r>
              <a:rPr lang="ru-RU" sz="5400" b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</a:rPr>
              <a:t>   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</a:rPr>
              <a:t>      </a:t>
            </a:r>
            <a:r>
              <a:rPr lang="ru-RU" sz="6000" b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</a:rPr>
              <a:t>2+5×3=21</a:t>
            </a:r>
            <a:endParaRPr lang="ru-RU" sz="6000" b="1" dirty="0">
              <a:ln>
                <a:solidFill>
                  <a:srgbClr val="FF0000"/>
                </a:solidFill>
              </a:ln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3573016"/>
            <a:ext cx="8064896" cy="2358261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342900" indent="-34290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Вы удивлены? Почему?</a:t>
            </a:r>
          </a:p>
          <a:p>
            <a:pPr marL="342900" indent="-34290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Примеры одинаковые, а ответы разные.</a:t>
            </a:r>
          </a:p>
          <a:p>
            <a:pPr marL="342900" indent="-34290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Давайте подумаем, почему же в одинаковых примерах получились разные ответы?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(Выслушав разные мнения детей,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учитель подводит детей к теме урока)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5931277"/>
            <a:ext cx="5976664" cy="5232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</a:rPr>
              <a:t>Нарушен порядок действий</a:t>
            </a:r>
          </a:p>
        </p:txBody>
      </p:sp>
    </p:spTree>
    <p:extLst>
      <p:ext uri="{BB962C8B-B14F-4D97-AF65-F5344CB8AC3E}">
        <p14:creationId xmlns:p14="http://schemas.microsoft.com/office/powerpoint/2010/main" val="188398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0140" y="-15697"/>
            <a:ext cx="7723720" cy="95410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</a:rPr>
              <a:t>Математика. 3 класс. Проблемная ситуация, возникшая с «затруднением»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1326987"/>
            <a:ext cx="8064896" cy="3816424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indent="442913" algn="just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На доске дан ряд </a:t>
            </a:r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чисел  </a:t>
            </a:r>
            <a:r>
              <a:rPr lang="ru-RU" sz="3200" b="1" u="sng" dirty="0" smtClean="0">
                <a:ln>
                  <a:solidFill>
                    <a:srgbClr val="0070C0"/>
                  </a:solidFill>
                </a:ln>
                <a:latin typeface="Monotype Corsiva" panose="03010101010201010101" pitchFamily="66" charset="0"/>
                <a:ea typeface="+mj-ea"/>
                <a:cs typeface="+mj-cs"/>
              </a:rPr>
              <a:t>7,6,1,8,17,10,25,4,12,15</a:t>
            </a:r>
            <a:endParaRPr lang="ru-RU" sz="3200" b="1" u="sng" dirty="0">
              <a:ln>
                <a:solidFill>
                  <a:srgbClr val="0070C0"/>
                </a:solidFill>
              </a:ln>
              <a:latin typeface="Monotype Corsiva" panose="03010101010201010101" pitchFamily="66" charset="0"/>
              <a:ea typeface="+mj-ea"/>
              <a:cs typeface="+mj-cs"/>
            </a:endParaRPr>
          </a:p>
          <a:p>
            <a:pPr marL="342900" indent="-34290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Что это за числа?</a:t>
            </a:r>
          </a:p>
          <a:p>
            <a:pPr marL="342900" indent="-34290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Выпишите в первый столбик однозначные и умножьте на 7 (дети легко справляются с заданием).</a:t>
            </a:r>
          </a:p>
          <a:p>
            <a:pPr marL="342900" indent="-34290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Теперь во второй столбик выпишите двузначные и тоже умножьте на 7 (дети испытывают затруднения).</a:t>
            </a:r>
          </a:p>
          <a:p>
            <a:pPr marL="342900" indent="-34290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Вы смогли выполнить мое задание?</a:t>
            </a:r>
          </a:p>
          <a:p>
            <a:pPr marL="342900" indent="-34290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Почему же это задание не получилось?</a:t>
            </a:r>
          </a:p>
          <a:p>
            <a:pPr marL="342900" indent="-34290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Чем оно отличается от предыдущего? (побуждение к осознанию противоречия).</a:t>
            </a:r>
          </a:p>
          <a:p>
            <a:pPr marL="342900" indent="-342900"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Monotype Corsiva" panose="03010101010201010101" pitchFamily="66" charset="0"/>
                <a:ea typeface="+mj-ea"/>
                <a:cs typeface="+mj-cs"/>
              </a:rPr>
              <a:t>Как вы думаете, чему мы будем учиться на сегодняшнем уроке?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5157192"/>
            <a:ext cx="6192688" cy="83099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357188" indent="-357188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Monotype Corsiva" panose="03010101010201010101" pitchFamily="66" charset="0"/>
              </a:rPr>
              <a:t>Правильно. Тема сегодняшнего урока «Умножение двузначного числа на однозначное»</a:t>
            </a:r>
          </a:p>
        </p:txBody>
      </p:sp>
      <p:pic>
        <p:nvPicPr>
          <p:cNvPr id="2050" name="Picture 2" descr="http://vamotkrytka.ru/_ph/157/2/32773423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6" y="5445224"/>
            <a:ext cx="1889838" cy="156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50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Сравнительная характеристика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124744"/>
            <a:ext cx="4182616" cy="5112568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47500" lnSpcReduction="20000"/>
          </a:bodyPr>
          <a:lstStyle/>
          <a:p>
            <a:r>
              <a:rPr lang="ru-RU" sz="4500" b="1" i="1" dirty="0" smtClean="0">
                <a:solidFill>
                  <a:srgbClr val="C00000"/>
                </a:solidFill>
              </a:rPr>
              <a:t>Эвристическая беседа</a:t>
            </a:r>
          </a:p>
          <a:p>
            <a:r>
              <a:rPr lang="ru-RU" sz="4400" b="1" i="1" dirty="0" smtClean="0"/>
              <a:t>Для обучения более универсальна и применима во всех школьных предметах</a:t>
            </a:r>
          </a:p>
          <a:p>
            <a:r>
              <a:rPr lang="ru-RU" sz="4400" b="1" i="1" dirty="0" smtClean="0"/>
              <a:t>Объектами поисковой познавательной деятельности являются не только проблемы и задачи, но и сами ученики, их личностный потенциал</a:t>
            </a:r>
          </a:p>
          <a:p>
            <a:r>
              <a:rPr lang="ru-RU" sz="4400" b="1" i="1" dirty="0" smtClean="0"/>
              <a:t>Приводит к развитию не только учеников, но и учителей, которым приходится организовывать учебный процесс часто в ситуациях незнания истины</a:t>
            </a:r>
          </a:p>
          <a:p>
            <a:endParaRPr lang="ru-RU" sz="2900" b="1" i="1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196752"/>
            <a:ext cx="4244280" cy="5069160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>
            <a:normAutofit fontScale="47500" lnSpcReduction="20000"/>
          </a:bodyPr>
          <a:lstStyle/>
          <a:p>
            <a:r>
              <a:rPr lang="ru-RU" sz="3600" b="1" i="1" dirty="0">
                <a:solidFill>
                  <a:srgbClr val="C00000"/>
                </a:solidFill>
              </a:rPr>
              <a:t>Создание проблемной ситуации</a:t>
            </a:r>
          </a:p>
          <a:p>
            <a:r>
              <a:rPr lang="ru-RU" sz="4200" b="1" i="1" dirty="0"/>
              <a:t>Побуждение учащихся к предварительному обобщению новых фактов  на основе имеющихся знаний</a:t>
            </a:r>
          </a:p>
          <a:p>
            <a:r>
              <a:rPr lang="ru-RU" sz="4200" b="1" i="1" dirty="0"/>
              <a:t>Выдвижение специальных познавательных задач</a:t>
            </a:r>
          </a:p>
          <a:p>
            <a:r>
              <a:rPr lang="ru-RU" sz="4200" b="1" i="1" dirty="0"/>
              <a:t>Побуждение учащихся к сравнению, сопоставление фактов, явлений, теорий</a:t>
            </a:r>
          </a:p>
          <a:p>
            <a:r>
              <a:rPr lang="ru-RU" sz="4200" b="1" i="1" dirty="0"/>
              <a:t>Организация </a:t>
            </a:r>
            <a:r>
              <a:rPr lang="ru-RU" sz="4200" b="1" i="1" dirty="0" err="1"/>
              <a:t>межпредметных</a:t>
            </a:r>
            <a:r>
              <a:rPr lang="ru-RU" sz="4200" b="1" i="1" dirty="0"/>
              <a:t> связей с целью расширить диапазон возможных проблемных ситуаций</a:t>
            </a:r>
          </a:p>
          <a:p>
            <a:r>
              <a:rPr lang="ru-RU" sz="4200" b="1" i="1" dirty="0"/>
              <a:t>Варьирование, </a:t>
            </a:r>
            <a:r>
              <a:rPr lang="ru-RU" sz="4200" b="1" i="1" dirty="0" err="1"/>
              <a:t>переформулировка</a:t>
            </a:r>
            <a:r>
              <a:rPr lang="ru-RU" sz="4200" b="1" i="1" dirty="0"/>
              <a:t> задач и вопросов</a:t>
            </a:r>
          </a:p>
        </p:txBody>
      </p:sp>
    </p:spTree>
    <p:extLst>
      <p:ext uri="{BB962C8B-B14F-4D97-AF65-F5344CB8AC3E}">
        <p14:creationId xmlns:p14="http://schemas.microsoft.com/office/powerpoint/2010/main" val="267883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214422"/>
            <a:ext cx="821537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«…Учение </a:t>
            </a:r>
            <a:r>
              <a:rPr lang="ru-RU" sz="3200" b="1" i="1" dirty="0">
                <a:solidFill>
                  <a:schemeClr val="tx2"/>
                </a:solidFill>
              </a:rPr>
              <a:t>не должно сводиться к беспрерывному накоплению знаний, к тренировке  памяти, хочется, чтобы дети были путешественниками, открывателями и творцами в этом  мире»</a:t>
            </a:r>
          </a:p>
          <a:p>
            <a:pPr algn="r"/>
            <a:r>
              <a:rPr lang="ru-RU" sz="3200" b="1" i="1" dirty="0">
                <a:solidFill>
                  <a:schemeClr val="tx2"/>
                </a:solidFill>
              </a:rPr>
              <a:t>                                                                                                                            </a:t>
            </a:r>
            <a:r>
              <a:rPr lang="ru-RU" sz="3200" b="1" i="1" dirty="0" smtClean="0">
                <a:solidFill>
                  <a:schemeClr val="tx2"/>
                </a:solidFill>
              </a:rPr>
              <a:t>                 В.А.Сухомлинский </a:t>
            </a:r>
            <a:endParaRPr lang="ru-RU" sz="32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</a:t>
            </a:r>
            <a:r>
              <a:rPr lang="ru-RU" i="1" dirty="0" smtClean="0">
                <a:solidFill>
                  <a:srgbClr val="002060"/>
                </a:solidFill>
              </a:rPr>
              <a:t>Спасибо за внимание!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3356991"/>
            <a:ext cx="7811145" cy="104990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http://stat17.privet.ru/lr/092e51c82d07806c1c2fa9c48872f5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6181725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01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81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1905" y="-15697"/>
            <a:ext cx="7772400" cy="114298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Актуальность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0833" y="932527"/>
            <a:ext cx="6006535" cy="12003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открытие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истины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поиск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истины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осмысление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истины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совместной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учителя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0" y="4077072"/>
            <a:ext cx="4932040" cy="2448272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l"/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в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качестве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субъекта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осмысления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истины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в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качестве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субъекта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жизни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уроке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всегда</a:t>
            </a:r>
            <a:r>
              <a:rPr lang="uk-UA" sz="24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baseline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uk-UA" sz="24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baseline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наивысшей</a:t>
            </a:r>
            <a:r>
              <a:rPr lang="uk-UA" sz="24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baseline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ценностью</a:t>
            </a:r>
            <a:r>
              <a:rPr lang="uk-UA" sz="24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baseline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выступая</a:t>
            </a:r>
            <a:r>
              <a:rPr lang="uk-UA" sz="24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«роли» </a:t>
            </a:r>
            <a:r>
              <a:rPr lang="uk-UA" sz="2400" b="1" baseline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uk-UA" sz="24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uk-UA" sz="2400" b="1" baseline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никогда</a:t>
            </a:r>
            <a:r>
              <a:rPr lang="uk-UA" sz="24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uk-UA" sz="2400" b="1" baseline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выступая</a:t>
            </a:r>
            <a:r>
              <a:rPr lang="uk-UA" sz="24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«роли» </a:t>
            </a:r>
            <a:r>
              <a:rPr lang="uk-UA" sz="2400" b="1" baseline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средства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2535632"/>
            <a:ext cx="6471690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часть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жизни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ребенка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проживание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этой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жизни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совершаться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уровне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высокой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общечеловеческой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F:\фото 3-А 2012\DSC04656.JPG"/>
          <p:cNvPicPr/>
          <p:nvPr/>
        </p:nvPicPr>
        <p:blipFill>
          <a:blip r:embed="rId2" cstate="print"/>
          <a:srcRect l="4329" t="8552" r="10529" b="13408"/>
          <a:stretch>
            <a:fillRect/>
          </a:stretch>
        </p:blipFill>
        <p:spPr bwMode="auto">
          <a:xfrm>
            <a:off x="53017" y="188640"/>
            <a:ext cx="292781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2" name="Рисунок 11" descr="F:\Фото 2016\DSC05745.JPG"/>
          <p:cNvPicPr/>
          <p:nvPr/>
        </p:nvPicPr>
        <p:blipFill>
          <a:blip r:embed="rId3" cstate="print"/>
          <a:srcRect l="11064" t="2991" r="10843" b="17735"/>
          <a:stretch>
            <a:fillRect/>
          </a:stretch>
        </p:blipFill>
        <p:spPr bwMode="auto">
          <a:xfrm>
            <a:off x="5508105" y="4077072"/>
            <a:ext cx="35283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Фото для школы\1 сентябр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83" r="22000" b="6878"/>
          <a:stretch/>
        </p:blipFill>
        <p:spPr bwMode="auto">
          <a:xfrm>
            <a:off x="0" y="4404054"/>
            <a:ext cx="3742710" cy="237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Фото для школы\Пригласительные для учителей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4" t="8820" r="16405" b="27589"/>
          <a:stretch/>
        </p:blipFill>
        <p:spPr bwMode="auto">
          <a:xfrm>
            <a:off x="4286247" y="3868516"/>
            <a:ext cx="4693603" cy="289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14414" y="1428736"/>
            <a:ext cx="7358114" cy="8572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286676" cy="928670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Эвристическая беседа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643050"/>
            <a:ext cx="6100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>
                <a:solidFill>
                  <a:srgbClr val="0070C0"/>
                </a:solidFill>
              </a:rPr>
              <a:t>вопросно</a:t>
            </a:r>
            <a:r>
              <a:rPr lang="ru-RU" sz="2800" b="1" dirty="0">
                <a:solidFill>
                  <a:srgbClr val="0070C0"/>
                </a:solidFill>
              </a:rPr>
              <a:t> – ответная форма обучения</a:t>
            </a:r>
          </a:p>
        </p:txBody>
      </p: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 rot="16200000" flipH="1">
            <a:off x="4393405" y="1321579"/>
            <a:ext cx="785820" cy="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357158" y="2643182"/>
            <a:ext cx="1714512" cy="18659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Раскрытие пути поиска решения или доказательства истинности решения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357422" y="2714620"/>
            <a:ext cx="2000264" cy="1794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Стимулирование поиска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72000" y="2714620"/>
            <a:ext cx="2061048" cy="1794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Формирование умения учащихся строить систему рассуждений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000892" y="2714620"/>
            <a:ext cx="1819580" cy="1794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Текущий контроль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rot="10800000" flipV="1">
            <a:off x="1142976" y="2285992"/>
            <a:ext cx="321471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357686" y="2285992"/>
            <a:ext cx="107157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0800000" flipV="1">
            <a:off x="3286116" y="2285992"/>
            <a:ext cx="107157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500562" y="2285992"/>
            <a:ext cx="314327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91264" cy="92211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Типы эвристических бесед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7544" y="1196752"/>
            <a:ext cx="8352928" cy="5400600"/>
          </a:xfrm>
          <a:ln w="15875">
            <a:solidFill>
              <a:srgbClr val="002060"/>
            </a:solidFill>
          </a:ln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Вводная</a:t>
            </a:r>
            <a:r>
              <a:rPr lang="ru-RU" b="1" dirty="0" smtClean="0">
                <a:solidFill>
                  <a:srgbClr val="FF0000"/>
                </a:solidFill>
              </a:rPr>
              <a:t>  </a:t>
            </a:r>
            <a:r>
              <a:rPr lang="ru-RU" dirty="0" smtClean="0"/>
              <a:t>( при актуализации опорных знаний)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Сообщающая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При изучении свойств объекта познания, частных закономерностей, отдельных явлений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При разборе причин и следствий тех или иных событий, явлений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При анализе картины, схемы, иллюстраций документа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При коллективном сопоставлении событий, фактов, явлений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Заключительная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( с целью закрепления либо перехода к новому материалу, когда он является частным случаем уже изученного)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05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Вопросы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196752"/>
            <a:ext cx="3352456" cy="465127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</a:rPr>
              <a:t>Обычная беседа 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1700808"/>
            <a:ext cx="3279878" cy="4500594"/>
          </a:xfrm>
          <a:solidFill>
            <a:schemeClr val="bg2">
              <a:lumMod val="90000"/>
            </a:schemeClr>
          </a:solidFill>
          <a:ln>
            <a:solidFill>
              <a:srgbClr val="C0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Какое сейчас время года?</a:t>
            </a:r>
          </a:p>
          <a:p>
            <a:r>
              <a:rPr lang="ru-RU" dirty="0" smtClean="0"/>
              <a:t>Почему в парке стало светлее?</a:t>
            </a:r>
          </a:p>
          <a:p>
            <a:r>
              <a:rPr lang="ru-RU" dirty="0" smtClean="0"/>
              <a:t>Как называется это явление?</a:t>
            </a:r>
          </a:p>
          <a:p>
            <a:r>
              <a:rPr lang="ru-RU" dirty="0" smtClean="0"/>
              <a:t>Какие деревья остались зелеными?</a:t>
            </a:r>
          </a:p>
          <a:p>
            <a:r>
              <a:rPr lang="ru-RU" dirty="0" smtClean="0"/>
              <a:t>У какого дерева листья пожелтели первыми?</a:t>
            </a:r>
          </a:p>
          <a:p>
            <a:r>
              <a:rPr lang="ru-RU" dirty="0" smtClean="0"/>
              <a:t>Как повлияли изменения в неживой природе на жизнь насекомых и птиц?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82980" y="1196752"/>
            <a:ext cx="3423447" cy="465127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Эвристическая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82022" y="1700808"/>
            <a:ext cx="3654474" cy="4500594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Как вы думаете, отчего лужайки  стали такими красивыми?</a:t>
            </a:r>
          </a:p>
          <a:p>
            <a:r>
              <a:rPr lang="ru-RU" dirty="0" smtClean="0"/>
              <a:t>Почему эти цветы названы таким красивым словом – одуванчик?</a:t>
            </a:r>
          </a:p>
          <a:p>
            <a:r>
              <a:rPr lang="ru-RU" dirty="0" smtClean="0"/>
              <a:t>Как выглядят одуванчики на наших лужайках?</a:t>
            </a:r>
          </a:p>
          <a:p>
            <a:r>
              <a:rPr lang="ru-RU" dirty="0" smtClean="0"/>
              <a:t>Почему на пригорке у этих цветов образовались семена, а под елью ещё бутоны?</a:t>
            </a:r>
          </a:p>
          <a:p>
            <a:r>
              <a:rPr lang="ru-RU" dirty="0" smtClean="0"/>
              <a:t>Как вы думаете, где же раньше пробуждаются весной другие растения? </a:t>
            </a:r>
            <a:endParaRPr lang="ru-RU" dirty="0"/>
          </a:p>
        </p:txBody>
      </p:sp>
      <p:pic>
        <p:nvPicPr>
          <p:cNvPr id="9" name="Рисунок 8" descr="http://www.featurepics.com/FI/Thumb300/20120903/Dandelion-Flowers-233399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240868"/>
            <a:ext cx="3851920" cy="3126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2.bp.blogspot.com/-QvwOd6_SdMQ/UP6d5O4_MFI/AAAAAAAARX0/ZkDLYgX5LKs/s1600/Dandelion+Flowers+Wallpaper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353" y="4831600"/>
            <a:ext cx="2667000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static4.depositphotos.com/1001800/319/i/950/depositphotos_3194934-Closed-dandelion-bu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08720"/>
            <a:ext cx="216804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3" grpId="1" build="p"/>
      <p:bldP spid="4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3285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Урок, оснащающий ребенка знаниями, не приближает его к счастью жизни. Урок, возвышающий ребенка до осмысления истины, способствует движению к счастью. Знания </a:t>
            </a:r>
            <a:r>
              <a:rPr lang="ru-RU" sz="3200" b="1" i="1" dirty="0" err="1" smtClean="0">
                <a:solidFill>
                  <a:srgbClr val="002060"/>
                </a:solidFill>
              </a:rPr>
              <a:t>ценностны</a:t>
            </a:r>
            <a:r>
              <a:rPr lang="ru-RU" sz="3200" b="1" i="1" dirty="0" smtClean="0">
                <a:solidFill>
                  <a:srgbClr val="002060"/>
                </a:solidFill>
              </a:rPr>
              <a:t> лишь как средство постижения тайн жизни и средство обрести свободу выбора в строительстве собственной судьбы.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                                                         Н.Е </a:t>
            </a:r>
            <a:r>
              <a:rPr lang="ru-RU" sz="3200" b="1" i="1" dirty="0" err="1" smtClean="0">
                <a:solidFill>
                  <a:srgbClr val="002060"/>
                </a:solidFill>
              </a:rPr>
              <a:t>Щуркова</a:t>
            </a:r>
            <a:r>
              <a:rPr lang="ru-RU" sz="3200" b="1" i="1" dirty="0" smtClean="0">
                <a:solidFill>
                  <a:srgbClr val="002060"/>
                </a:solidFill>
              </a:rPr>
              <a:t> 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8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hovrashok.com.ua/images/Nov/12/3285e6478a670634ec4e1eef9b2ffe71/1.jpg"/>
          <p:cNvPicPr>
            <a:picLocks noChangeAspect="1" noChangeArrowheads="1"/>
          </p:cNvPicPr>
          <p:nvPr/>
        </p:nvPicPr>
        <p:blipFill>
          <a:blip r:embed="rId2"/>
          <a:srcRect b="11491"/>
          <a:stretch>
            <a:fillRect/>
          </a:stretch>
        </p:blipFill>
        <p:spPr bwMode="auto">
          <a:xfrm>
            <a:off x="0" y="500042"/>
            <a:ext cx="885828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oncours-dessin.ru/published/publicdata/ARTSKLADMAIN/attachments/SC/products_pictures/big4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7" y="0"/>
            <a:ext cx="8352928" cy="6858000"/>
          </a:xfrm>
          <a:prstGeom prst="rect">
            <a:avLst/>
          </a:prstGeom>
          <a:noFill/>
        </p:spPr>
      </p:pic>
      <p:pic>
        <p:nvPicPr>
          <p:cNvPr id="3" name="Рисунок 2" descr="http://www.playing-field.ru/img/2015/052106/022312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461"/>
            <a:ext cx="2785110" cy="3714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easyengl.ucoz.ru/_ld/130/10188812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67" t="13889" r="2917" b="45833"/>
          <a:stretch/>
        </p:blipFill>
        <p:spPr bwMode="auto">
          <a:xfrm>
            <a:off x="3563888" y="91403"/>
            <a:ext cx="2698222" cy="36068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easyengl.ucoz.ru/_ld/130/10188812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8" t="58611" r="59376" b="5000"/>
          <a:stretch/>
        </p:blipFill>
        <p:spPr bwMode="auto">
          <a:xfrm>
            <a:off x="6548155" y="162461"/>
            <a:ext cx="2592288" cy="36068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easyengl.ucoz.ru/_ld/130/10188812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1" t="15555" r="48959" b="41389"/>
          <a:stretch/>
        </p:blipFill>
        <p:spPr bwMode="auto">
          <a:xfrm>
            <a:off x="1386577" y="3698277"/>
            <a:ext cx="2405941" cy="32790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easyengl.ucoz.ru/_ld/130/10188812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7" t="17222" r="25624" b="41111"/>
          <a:stretch/>
        </p:blipFill>
        <p:spPr bwMode="auto">
          <a:xfrm>
            <a:off x="4784674" y="3698276"/>
            <a:ext cx="2583939" cy="3279017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58204" cy="64294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Э</a:t>
            </a:r>
            <a:r>
              <a:rPr lang="ru-RU" sz="3600" b="1" dirty="0" smtClean="0">
                <a:solidFill>
                  <a:srgbClr val="002060"/>
                </a:solidFill>
              </a:rPr>
              <a:t>вристическая беседа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714357"/>
            <a:ext cx="4140230" cy="5715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преимущества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1357298"/>
            <a:ext cx="4068792" cy="4768865"/>
          </a:xfrm>
          <a:solidFill>
            <a:schemeClr val="bg2">
              <a:lumMod val="75000"/>
            </a:schemeClr>
          </a:solidFill>
          <a:ln>
            <a:solidFill>
              <a:srgbClr val="C00000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с</a:t>
            </a:r>
            <a:r>
              <a:rPr lang="ru-RU" b="1" dirty="0" smtClean="0"/>
              <a:t>пособствует усилению интеллектуальной активности</a:t>
            </a:r>
          </a:p>
          <a:p>
            <a:r>
              <a:rPr lang="ru-RU" b="1" dirty="0"/>
              <a:t>р</a:t>
            </a:r>
            <a:r>
              <a:rPr lang="ru-RU" b="1" dirty="0" smtClean="0"/>
              <a:t>азвитие мышления</a:t>
            </a:r>
          </a:p>
          <a:p>
            <a:r>
              <a:rPr lang="ru-RU" b="1" dirty="0"/>
              <a:t>г</a:t>
            </a:r>
            <a:r>
              <a:rPr lang="ru-RU" b="1" dirty="0" smtClean="0"/>
              <a:t>лубокое понимание изучаемого материала</a:t>
            </a:r>
          </a:p>
          <a:p>
            <a:r>
              <a:rPr lang="ru-RU" b="1" dirty="0"/>
              <a:t>п</a:t>
            </a:r>
            <a:r>
              <a:rPr lang="ru-RU" b="1" dirty="0" smtClean="0"/>
              <a:t>рактическое использование навыков словообразования</a:t>
            </a:r>
          </a:p>
          <a:p>
            <a:r>
              <a:rPr lang="ru-RU" b="1" dirty="0"/>
              <a:t>а</a:t>
            </a:r>
            <a:r>
              <a:rPr lang="ru-RU" b="1" dirty="0" smtClean="0"/>
              <a:t>ктивизирует словарный запас</a:t>
            </a:r>
          </a:p>
          <a:p>
            <a:r>
              <a:rPr lang="ru-RU" b="1" dirty="0"/>
              <a:t>р</a:t>
            </a:r>
            <a:r>
              <a:rPr lang="ru-RU" b="1" dirty="0" smtClean="0"/>
              <a:t>азвивает познавательную активность </a:t>
            </a:r>
          </a:p>
          <a:p>
            <a:r>
              <a:rPr lang="ru-RU" b="1" dirty="0"/>
              <a:t>в</a:t>
            </a:r>
            <a:r>
              <a:rPr lang="ru-RU" b="1" dirty="0" smtClean="0"/>
              <a:t> ходе совместного рассуждения дети устанавливают истину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785794"/>
            <a:ext cx="4041775" cy="42862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недостатки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4876" y="1357298"/>
            <a:ext cx="3971924" cy="4768865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т</a:t>
            </a:r>
            <a:r>
              <a:rPr lang="ru-RU" b="1" dirty="0" smtClean="0"/>
              <a:t>ребует большей затраты времени, чем при сообщении готовых знаний</a:t>
            </a:r>
          </a:p>
          <a:p>
            <a:r>
              <a:rPr lang="ru-RU" b="1" dirty="0"/>
              <a:t>с</a:t>
            </a:r>
            <a:r>
              <a:rPr lang="ru-RU" b="1" dirty="0" smtClean="0"/>
              <a:t>казываются индивидуальные различия учащихся. Многие из них не успевают решать поставленные проблемы</a:t>
            </a:r>
          </a:p>
          <a:p>
            <a:r>
              <a:rPr lang="ru-RU" b="1" dirty="0" smtClean="0"/>
              <a:t>активны лишь отдельные более подготовленные ученики, остальные пассивны</a:t>
            </a:r>
          </a:p>
          <a:p>
            <a:r>
              <a:rPr lang="ru-RU" b="1" dirty="0"/>
              <a:t>м</a:t>
            </a:r>
            <a:r>
              <a:rPr lang="ru-RU" b="1" dirty="0" smtClean="0"/>
              <a:t>ного времени забирает на уроке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691</Words>
  <Application>Microsoft Office PowerPoint</Application>
  <PresentationFormat>Экран (4:3)</PresentationFormat>
  <Paragraphs>93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Эвристическая беседа  как метод поисковой деятельности младших школьников </vt:lpstr>
      <vt:lpstr>Актуальность </vt:lpstr>
      <vt:lpstr>Эвристическая беседа </vt:lpstr>
      <vt:lpstr>Типы эвристических бесед</vt:lpstr>
      <vt:lpstr>Вопросы </vt:lpstr>
      <vt:lpstr>Урок, оснащающий ребенка знаниями, не приближает его к счастью жизни. Урок, возвышающий ребенка до осмысления истины, способствует движению к счастью. Знания ценностны лишь как средство постижения тайн жизни и средство обрести свободу выбора в строительстве собственной судьбы.                                                          Н.Е Щуркова  </vt:lpstr>
      <vt:lpstr>Презентация PowerPoint</vt:lpstr>
      <vt:lpstr>Презентация PowerPoint</vt:lpstr>
      <vt:lpstr>Эвристическая беседа</vt:lpstr>
      <vt:lpstr>Презентация PowerPoint</vt:lpstr>
      <vt:lpstr>Презентация PowerPoint</vt:lpstr>
      <vt:lpstr>Презентация PowerPoint</vt:lpstr>
      <vt:lpstr>Сравнительная характеристика</vt:lpstr>
      <vt:lpstr>Презентация PowerPoint</vt:lpstr>
      <vt:lpstr>         Спасибо за внимание!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Эвристическая беседа как метод поисковой деятельности младших школьников</dc:title>
  <dc:creator>comp</dc:creator>
  <cp:lastModifiedBy>Admin</cp:lastModifiedBy>
  <cp:revision>69</cp:revision>
  <dcterms:created xsi:type="dcterms:W3CDTF">2016-11-04T09:23:50Z</dcterms:created>
  <dcterms:modified xsi:type="dcterms:W3CDTF">2024-01-12T18:00:18Z</dcterms:modified>
</cp:coreProperties>
</file>