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4"/>
  </p:notesMasterIdLst>
  <p:sldIdLst>
    <p:sldId id="380" r:id="rId3"/>
    <p:sldId id="388" r:id="rId4"/>
    <p:sldId id="381" r:id="rId5"/>
    <p:sldId id="382" r:id="rId6"/>
    <p:sldId id="363" r:id="rId7"/>
    <p:sldId id="346" r:id="rId8"/>
    <p:sldId id="383" r:id="rId9"/>
    <p:sldId id="387" r:id="rId10"/>
    <p:sldId id="359" r:id="rId11"/>
    <p:sldId id="385" r:id="rId12"/>
    <p:sldId id="389" r:id="rId13"/>
    <p:sldId id="364" r:id="rId14"/>
    <p:sldId id="366" r:id="rId15"/>
    <p:sldId id="392" r:id="rId16"/>
    <p:sldId id="390" r:id="rId17"/>
    <p:sldId id="386" r:id="rId18"/>
    <p:sldId id="393" r:id="rId19"/>
    <p:sldId id="367" r:id="rId20"/>
    <p:sldId id="361" r:id="rId21"/>
    <p:sldId id="365" r:id="rId22"/>
    <p:sldId id="36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0000"/>
    <a:srgbClr val="FF0066"/>
    <a:srgbClr val="CCFFFF"/>
    <a:srgbClr val="0091EA"/>
    <a:srgbClr val="00B415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9" autoAdjust="0"/>
    <p:restoredTop sz="94660"/>
  </p:normalViewPr>
  <p:slideViewPr>
    <p:cSldViewPr>
      <p:cViewPr varScale="1">
        <p:scale>
          <a:sx n="88" d="100"/>
          <a:sy n="88" d="100"/>
        </p:scale>
        <p:origin x="90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676995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64922AF-0D9D-4F76-B8CF-C2D3119C8D4D}" type="slidenum">
              <a:rPr lang="ru-RU" altLang="ru-RU"/>
              <a:pPr eaLnBrk="1" hangingPunct="1"/>
              <a:t>8</a:t>
            </a:fld>
            <a:endParaRPr lang="ru-RU" altLang="ru-RU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Остров Вулкано</a:t>
            </a:r>
          </a:p>
        </p:txBody>
      </p:sp>
    </p:spTree>
    <p:extLst>
      <p:ext uri="{BB962C8B-B14F-4D97-AF65-F5344CB8AC3E}">
        <p14:creationId xmlns:p14="http://schemas.microsoft.com/office/powerpoint/2010/main" val="714507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866432-BA67-4EED-98CA-13A3C6AE36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0505929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100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813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54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778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37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1537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5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2382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881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8565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96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4/3/2023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362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ktotut.net/uploads/posts/2010-01/1264341444_1264156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ktotut.net/uploads/posts/2010-01/1264341444_1264156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ktotut.net/uploads/posts/2010-01/1264341444_1264156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2 Marcador de contenido"/>
          <p:cNvSpPr>
            <a:spLocks noGrp="1"/>
          </p:cNvSpPr>
          <p:nvPr>
            <p:ph idx="1"/>
          </p:nvPr>
        </p:nvSpPr>
        <p:spPr>
          <a:xfrm>
            <a:off x="421154" y="1865471"/>
            <a:ext cx="7869891" cy="4711234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Викинги – морские разбойники, державшие в страхе весь мир.</a:t>
            </a:r>
          </a:p>
          <a:p>
            <a:pPr>
              <a:buFontTx/>
              <a:buNone/>
            </a:pPr>
            <a:r>
              <a:rPr lang="ru-RU" altLang="ru-RU" dirty="0" err="1" smtClean="0">
                <a:solidFill>
                  <a:schemeClr val="bg1"/>
                </a:solidFill>
                <a:latin typeface="Constantia" panose="02030602050306030303" pitchFamily="18" charset="0"/>
              </a:rPr>
              <a:t>Драккары</a:t>
            </a:r>
            <a:r>
              <a:rPr lang="ru-RU" altLang="ru-RU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 (драконы)- корабли викингов.</a:t>
            </a:r>
          </a:p>
          <a:p>
            <a:pPr>
              <a:buFontTx/>
              <a:buNone/>
            </a:pPr>
            <a:endParaRPr lang="es-ES" altLang="ru-RU" dirty="0" smtClean="0"/>
          </a:p>
        </p:txBody>
      </p:sp>
      <p:sp>
        <p:nvSpPr>
          <p:cNvPr id="18435" name="WordArt 78"/>
          <p:cNvSpPr>
            <a:spLocks noChangeArrowheads="1" noChangeShapeType="1" noTextEdit="1"/>
          </p:cNvSpPr>
          <p:nvPr/>
        </p:nvSpPr>
        <p:spPr bwMode="auto">
          <a:xfrm>
            <a:off x="684213" y="252413"/>
            <a:ext cx="367188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Constantia" panose="02030602050306030303" pitchFamily="18" charset="0"/>
              </a:rPr>
              <a:t>Походы </a:t>
            </a:r>
          </a:p>
          <a:p>
            <a:pPr algn="ctr"/>
            <a:r>
              <a:rPr lang="ru-RU" sz="3600" kern="10" dirty="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Constantia" panose="02030602050306030303" pitchFamily="18" charset="0"/>
              </a:rPr>
              <a:t>викингов</a:t>
            </a:r>
          </a:p>
        </p:txBody>
      </p:sp>
      <p:pic>
        <p:nvPicPr>
          <p:cNvPr id="18436" name="Рисунок 4" descr="берега норвегии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85"/>
          <a:stretch/>
        </p:blipFill>
        <p:spPr bwMode="auto">
          <a:xfrm>
            <a:off x="133231" y="3508164"/>
            <a:ext cx="4500563" cy="2577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5" descr="Согне-фьорд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" r="-1526" b="12575"/>
          <a:stretch/>
        </p:blipFill>
        <p:spPr bwMode="auto">
          <a:xfrm>
            <a:off x="4705350" y="3735296"/>
            <a:ext cx="4438650" cy="2881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лилиния 6"/>
          <p:cNvSpPr/>
          <p:nvPr/>
        </p:nvSpPr>
        <p:spPr>
          <a:xfrm>
            <a:off x="5076825" y="4437063"/>
            <a:ext cx="387350" cy="371475"/>
          </a:xfrm>
          <a:custGeom>
            <a:avLst/>
            <a:gdLst>
              <a:gd name="connsiteX0" fmla="*/ 172994 w 387620"/>
              <a:gd name="connsiteY0" fmla="*/ 0 h 370703"/>
              <a:gd name="connsiteX1" fmla="*/ 107092 w 387620"/>
              <a:gd name="connsiteY1" fmla="*/ 8238 h 370703"/>
              <a:gd name="connsiteX2" fmla="*/ 57665 w 387620"/>
              <a:gd name="connsiteY2" fmla="*/ 24713 h 370703"/>
              <a:gd name="connsiteX3" fmla="*/ 32951 w 387620"/>
              <a:gd name="connsiteY3" fmla="*/ 49427 h 370703"/>
              <a:gd name="connsiteX4" fmla="*/ 16475 w 387620"/>
              <a:gd name="connsiteY4" fmla="*/ 98854 h 370703"/>
              <a:gd name="connsiteX5" fmla="*/ 0 w 387620"/>
              <a:gd name="connsiteY5" fmla="*/ 156519 h 370703"/>
              <a:gd name="connsiteX6" fmla="*/ 8238 w 387620"/>
              <a:gd name="connsiteY6" fmla="*/ 247135 h 370703"/>
              <a:gd name="connsiteX7" fmla="*/ 24713 w 387620"/>
              <a:gd name="connsiteY7" fmla="*/ 296562 h 370703"/>
              <a:gd name="connsiteX8" fmla="*/ 49427 w 387620"/>
              <a:gd name="connsiteY8" fmla="*/ 313038 h 370703"/>
              <a:gd name="connsiteX9" fmla="*/ 65902 w 387620"/>
              <a:gd name="connsiteY9" fmla="*/ 337751 h 370703"/>
              <a:gd name="connsiteX10" fmla="*/ 90616 w 387620"/>
              <a:gd name="connsiteY10" fmla="*/ 354227 h 370703"/>
              <a:gd name="connsiteX11" fmla="*/ 189470 w 387620"/>
              <a:gd name="connsiteY11" fmla="*/ 370703 h 370703"/>
              <a:gd name="connsiteX12" fmla="*/ 296562 w 387620"/>
              <a:gd name="connsiteY12" fmla="*/ 362465 h 370703"/>
              <a:gd name="connsiteX13" fmla="*/ 329513 w 387620"/>
              <a:gd name="connsiteY13" fmla="*/ 354227 h 370703"/>
              <a:gd name="connsiteX14" fmla="*/ 345989 w 387620"/>
              <a:gd name="connsiteY14" fmla="*/ 304800 h 370703"/>
              <a:gd name="connsiteX15" fmla="*/ 362465 w 387620"/>
              <a:gd name="connsiteY15" fmla="*/ 280086 h 370703"/>
              <a:gd name="connsiteX16" fmla="*/ 362465 w 387620"/>
              <a:gd name="connsiteY16" fmla="*/ 74140 h 370703"/>
              <a:gd name="connsiteX17" fmla="*/ 337751 w 387620"/>
              <a:gd name="connsiteY17" fmla="*/ 57665 h 370703"/>
              <a:gd name="connsiteX18" fmla="*/ 263611 w 387620"/>
              <a:gd name="connsiteY18" fmla="*/ 0 h 370703"/>
              <a:gd name="connsiteX19" fmla="*/ 172994 w 387620"/>
              <a:gd name="connsiteY19" fmla="*/ 0 h 37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87620" h="370703">
                <a:moveTo>
                  <a:pt x="172994" y="0"/>
                </a:moveTo>
                <a:cubicBezTo>
                  <a:pt x="151027" y="2746"/>
                  <a:pt x="128739" y="3599"/>
                  <a:pt x="107092" y="8238"/>
                </a:cubicBezTo>
                <a:cubicBezTo>
                  <a:pt x="90111" y="11877"/>
                  <a:pt x="57665" y="24713"/>
                  <a:pt x="57665" y="24713"/>
                </a:cubicBezTo>
                <a:cubicBezTo>
                  <a:pt x="49427" y="32951"/>
                  <a:pt x="38609" y="39243"/>
                  <a:pt x="32951" y="49427"/>
                </a:cubicBezTo>
                <a:cubicBezTo>
                  <a:pt x="24517" y="64608"/>
                  <a:pt x="20687" y="82006"/>
                  <a:pt x="16475" y="98854"/>
                </a:cubicBezTo>
                <a:cubicBezTo>
                  <a:pt x="6132" y="140229"/>
                  <a:pt x="11818" y="121064"/>
                  <a:pt x="0" y="156519"/>
                </a:cubicBezTo>
                <a:cubicBezTo>
                  <a:pt x="2746" y="186724"/>
                  <a:pt x="2967" y="217267"/>
                  <a:pt x="8238" y="247135"/>
                </a:cubicBezTo>
                <a:cubicBezTo>
                  <a:pt x="11256" y="264238"/>
                  <a:pt x="10263" y="286929"/>
                  <a:pt x="24713" y="296562"/>
                </a:cubicBezTo>
                <a:lnTo>
                  <a:pt x="49427" y="313038"/>
                </a:lnTo>
                <a:cubicBezTo>
                  <a:pt x="54919" y="321276"/>
                  <a:pt x="58901" y="330750"/>
                  <a:pt x="65902" y="337751"/>
                </a:cubicBezTo>
                <a:cubicBezTo>
                  <a:pt x="72903" y="344752"/>
                  <a:pt x="81760" y="349799"/>
                  <a:pt x="90616" y="354227"/>
                </a:cubicBezTo>
                <a:cubicBezTo>
                  <a:pt x="118218" y="368028"/>
                  <a:pt x="165977" y="368093"/>
                  <a:pt x="189470" y="370703"/>
                </a:cubicBezTo>
                <a:cubicBezTo>
                  <a:pt x="225167" y="367957"/>
                  <a:pt x="261004" y="366648"/>
                  <a:pt x="296562" y="362465"/>
                </a:cubicBezTo>
                <a:cubicBezTo>
                  <a:pt x="307806" y="361142"/>
                  <a:pt x="322145" y="362823"/>
                  <a:pt x="329513" y="354227"/>
                </a:cubicBezTo>
                <a:cubicBezTo>
                  <a:pt x="340815" y="341041"/>
                  <a:pt x="336356" y="319250"/>
                  <a:pt x="345989" y="304800"/>
                </a:cubicBezTo>
                <a:lnTo>
                  <a:pt x="362465" y="280086"/>
                </a:lnTo>
                <a:cubicBezTo>
                  <a:pt x="387620" y="204613"/>
                  <a:pt x="386442" y="218005"/>
                  <a:pt x="362465" y="74140"/>
                </a:cubicBezTo>
                <a:cubicBezTo>
                  <a:pt x="360837" y="64374"/>
                  <a:pt x="345357" y="64003"/>
                  <a:pt x="337751" y="57665"/>
                </a:cubicBezTo>
                <a:cubicBezTo>
                  <a:pt x="319118" y="42138"/>
                  <a:pt x="288599" y="0"/>
                  <a:pt x="263611" y="0"/>
                </a:cubicBezTo>
                <a:lnTo>
                  <a:pt x="172994" y="0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Овальная выноска 7"/>
          <p:cNvSpPr/>
          <p:nvPr/>
        </p:nvSpPr>
        <p:spPr>
          <a:xfrm rot="3388986">
            <a:off x="5650707" y="3350419"/>
            <a:ext cx="1392237" cy="1781175"/>
          </a:xfrm>
          <a:prstGeom prst="wedgeEllipseCallou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Рисунок 8" descr="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3645024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441" name="Рисунок 9" descr="drakkar-barco-vikin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833" y="19113"/>
            <a:ext cx="266382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86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4638" y="1081088"/>
            <a:ext cx="8229600" cy="4525962"/>
          </a:xfrm>
          <a:noFill/>
          <a:ln w="5715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000" b="1" i="1" dirty="0" smtClean="0"/>
              <a:t>                                                              </a:t>
            </a:r>
            <a:r>
              <a:rPr lang="ru-RU" altLang="ru-RU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Вулканы</a:t>
            </a:r>
            <a:endParaRPr lang="ru-RU" altLang="ru-RU" b="1" i="1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ru-RU" altLang="ru-RU" sz="2800" b="1" i="1" dirty="0" smtClean="0"/>
          </a:p>
          <a:p>
            <a:pPr eaLnBrk="1" hangingPunct="1">
              <a:buFontTx/>
              <a:buNone/>
            </a:pPr>
            <a:r>
              <a:rPr lang="ru-RU" altLang="ru-RU" sz="2000" b="1" i="1" dirty="0" smtClean="0">
                <a:solidFill>
                  <a:srgbClr val="FF0000"/>
                </a:solidFill>
              </a:rPr>
              <a:t>       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Действующие      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   </a:t>
            </a:r>
            <a:r>
              <a:rPr lang="ru-RU" altLang="ru-RU" sz="2000" b="1" i="1" dirty="0" smtClean="0">
                <a:solidFill>
                  <a:srgbClr val="FF0000"/>
                </a:solidFill>
              </a:rPr>
              <a:t>                                         </a:t>
            </a:r>
            <a:r>
              <a:rPr lang="ru-RU" altLang="ru-RU" sz="2800" b="1" i="1" dirty="0" smtClean="0">
                <a:solidFill>
                  <a:srgbClr val="FFFF00"/>
                </a:solidFill>
                <a:latin typeface="Constantia" panose="02030602050306030303" pitchFamily="18" charset="0"/>
              </a:rPr>
              <a:t>Уснувшие </a:t>
            </a:r>
          </a:p>
          <a:p>
            <a:pPr eaLnBrk="1" hangingPunct="1">
              <a:buFontTx/>
              <a:buNone/>
            </a:pPr>
            <a:r>
              <a:rPr lang="ru-RU" altLang="ru-RU" sz="2400" b="1" i="1" dirty="0" smtClean="0">
                <a:solidFill>
                  <a:srgbClr val="336600"/>
                </a:solidFill>
              </a:rPr>
              <a:t>                                                    </a:t>
            </a:r>
            <a:r>
              <a:rPr lang="ru-RU" altLang="ru-RU" sz="2800" b="1" i="1" dirty="0" smtClean="0">
                <a:solidFill>
                  <a:srgbClr val="FFC000"/>
                </a:solidFill>
                <a:latin typeface="Constantia" panose="02030602050306030303" pitchFamily="18" charset="0"/>
              </a:rPr>
              <a:t>Потухшие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01638" y="3061048"/>
            <a:ext cx="25923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bg2"/>
                </a:solidFill>
                <a:latin typeface="Constantia" panose="02030602050306030303" pitchFamily="18" charset="0"/>
              </a:rPr>
              <a:t>вулканы, которые извергались на памяти человечества.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bg2"/>
                </a:solidFill>
                <a:latin typeface="Constantia" panose="02030602050306030303" pitchFamily="18" charset="0"/>
              </a:rPr>
              <a:t> 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3548289" y="3106965"/>
            <a:ext cx="26638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bg2"/>
                </a:solidFill>
                <a:latin typeface="Constantia" panose="02030602050306030303" pitchFamily="18" charset="0"/>
              </a:rPr>
              <a:t>не извергавшиеся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bg2"/>
                </a:solidFill>
                <a:latin typeface="Constantia" panose="02030602050306030303" pitchFamily="18" charset="0"/>
              </a:rPr>
              <a:t>на памяти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bg2"/>
                </a:solidFill>
                <a:latin typeface="Constantia" panose="02030602050306030303" pitchFamily="18" charset="0"/>
              </a:rPr>
              <a:t>человечества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 dirty="0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6182518" y="2595563"/>
            <a:ext cx="2303463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bg2"/>
                </a:solidFill>
                <a:latin typeface="Constantia" panose="02030602050306030303" pitchFamily="18" charset="0"/>
              </a:rPr>
              <a:t>бездействуют много тысяч лет</a:t>
            </a:r>
            <a:endParaRPr lang="ru-RU" altLang="ru-RU" sz="1800" b="1" dirty="0">
              <a:solidFill>
                <a:schemeClr val="bg2"/>
              </a:solidFill>
              <a:latin typeface="Constantia" panose="02030602050306030303" pitchFamily="18" charset="0"/>
            </a:endParaRPr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H="1">
            <a:off x="2303463" y="1622425"/>
            <a:ext cx="1368425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4800600" y="1731962"/>
            <a:ext cx="0" cy="790575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5795963" y="1585913"/>
            <a:ext cx="1296987" cy="5048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3" name="WordArt 9"/>
          <p:cNvSpPr>
            <a:spLocks noChangeArrowheads="1" noChangeShapeType="1" noTextEdit="1"/>
          </p:cNvSpPr>
          <p:nvPr/>
        </p:nvSpPr>
        <p:spPr bwMode="auto">
          <a:xfrm>
            <a:off x="1547813" y="257175"/>
            <a:ext cx="60483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Классификация вулканов</a:t>
            </a:r>
          </a:p>
        </p:txBody>
      </p:sp>
      <p:pic>
        <p:nvPicPr>
          <p:cNvPr id="41994" name="Picture 11" descr="Когда сердится вулкан - фото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3884387"/>
            <a:ext cx="2849562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5" name="Picture 13" descr="Кара-Даг, хребет Лобовой и камни Кузьмичевы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025" y="3893005"/>
            <a:ext cx="2795588" cy="179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6" name="Picture 17" descr="Жизнь на вулкане (8 фото)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612" y="3893005"/>
            <a:ext cx="2587625" cy="178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900igr.net/up/datai/178643/001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5" y="152400"/>
            <a:ext cx="9025288" cy="6596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24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5"/>
          <p:cNvSpPr>
            <a:spLocks noChangeArrowheads="1"/>
          </p:cNvSpPr>
          <p:nvPr/>
        </p:nvSpPr>
        <p:spPr bwMode="gray">
          <a:xfrm>
            <a:off x="4495800" y="3415030"/>
            <a:ext cx="4561114" cy="46467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33">
                  <a:gamma/>
                  <a:tint val="2117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В</a:t>
            </a:r>
            <a:r>
              <a:rPr lang="ru-RU" sz="20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улкан</a:t>
            </a: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</a:rPr>
              <a:t> Ключевская Сопка (4754</a:t>
            </a:r>
            <a:r>
              <a:rPr kumimoji="0" lang="ru-RU" sz="2000" b="1" i="1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</a:rPr>
              <a:t> м</a:t>
            </a: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</a:rPr>
              <a:t>)</a:t>
            </a:r>
            <a:endParaRPr kumimoji="0" lang="en-US" sz="20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nstantia" panose="0203060205030603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3959677"/>
            <a:ext cx="4256314" cy="28375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7979" y="572082"/>
            <a:ext cx="4247404" cy="2825604"/>
          </a:xfrm>
          <a:prstGeom prst="rect">
            <a:avLst/>
          </a:prstGeom>
        </p:spPr>
      </p:pic>
      <p:sp>
        <p:nvSpPr>
          <p:cNvPr id="20" name="AutoShape 15"/>
          <p:cNvSpPr>
            <a:spLocks noChangeArrowheads="1"/>
          </p:cNvSpPr>
          <p:nvPr/>
        </p:nvSpPr>
        <p:spPr bwMode="gray">
          <a:xfrm>
            <a:off x="1866527" y="40716"/>
            <a:ext cx="4090307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33">
                  <a:gamma/>
                  <a:tint val="2117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</a:rPr>
              <a:t>Вулкан </a:t>
            </a:r>
            <a:r>
              <a:rPr kumimoji="0" lang="ru-RU" sz="20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</a:rPr>
              <a:t>Льюльяйльяко</a:t>
            </a: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</a:rPr>
              <a:t> (6739 м)</a:t>
            </a:r>
            <a:endParaRPr kumimoji="0" lang="en-US" sz="20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51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0"/>
          <p:cNvSpPr>
            <a:spLocks noChangeArrowheads="1"/>
          </p:cNvSpPr>
          <p:nvPr/>
        </p:nvSpPr>
        <p:spPr bwMode="gray">
          <a:xfrm>
            <a:off x="1600200" y="381000"/>
            <a:ext cx="57912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46ACD">
                  <a:gamma/>
                  <a:tint val="21176"/>
                  <a:invGamma/>
                </a:srgbClr>
              </a:gs>
              <a:gs pos="100000">
                <a:srgbClr val="E46ACD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</a:rPr>
              <a:t>Действующий вулкан Эребус (Антарктида)</a:t>
            </a:r>
            <a:endParaRPr kumimoji="0" lang="en-US" sz="20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nstantia" panose="0203060205030603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990600"/>
            <a:ext cx="7962900" cy="56844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1742" y="1219200"/>
            <a:ext cx="4680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Высота </a:t>
            </a:r>
            <a:r>
              <a:rPr lang="ru-RU" b="1" dirty="0">
                <a:solidFill>
                  <a:srgbClr val="0070C0"/>
                </a:solidFill>
                <a:latin typeface="Constantia" panose="02030602050306030303" pitchFamily="18" charset="0"/>
              </a:rPr>
              <a:t>горы составляет 3794 </a:t>
            </a:r>
            <a:r>
              <a:rPr lang="ru-RU" b="1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м, </a:t>
            </a:r>
            <a:r>
              <a:rPr lang="ru-RU" b="1" dirty="0">
                <a:solidFill>
                  <a:srgbClr val="0070C0"/>
                </a:solidFill>
                <a:latin typeface="Constantia" panose="02030602050306030303" pitchFamily="18" charset="0"/>
              </a:rPr>
              <a:t>размеры кратера – чуть больше 800 м.</a:t>
            </a:r>
          </a:p>
        </p:txBody>
      </p:sp>
    </p:spTree>
    <p:extLst>
      <p:ext uri="{BB962C8B-B14F-4D97-AF65-F5344CB8AC3E}">
        <p14:creationId xmlns:p14="http://schemas.microsoft.com/office/powerpoint/2010/main" val="337150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4638" y="1081088"/>
            <a:ext cx="8229600" cy="4525962"/>
          </a:xfrm>
          <a:noFill/>
          <a:ln w="5715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000" b="1" i="1" dirty="0" smtClean="0"/>
              <a:t>                                                              </a:t>
            </a:r>
            <a:r>
              <a:rPr lang="ru-RU" altLang="ru-RU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Вулканы</a:t>
            </a:r>
            <a:endParaRPr lang="ru-RU" altLang="ru-RU" b="1" i="1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ru-RU" altLang="ru-RU" sz="2800" b="1" i="1" dirty="0" smtClean="0"/>
          </a:p>
          <a:p>
            <a:pPr eaLnBrk="1" hangingPunct="1">
              <a:buFontTx/>
              <a:buNone/>
            </a:pPr>
            <a:r>
              <a:rPr lang="ru-RU" altLang="ru-RU" sz="2000" b="1" i="1" dirty="0" smtClean="0">
                <a:solidFill>
                  <a:srgbClr val="FF0000"/>
                </a:solidFill>
              </a:rPr>
              <a:t>       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Действующие      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   </a:t>
            </a:r>
            <a:r>
              <a:rPr lang="ru-RU" altLang="ru-RU" sz="2000" b="1" i="1" dirty="0" smtClean="0">
                <a:solidFill>
                  <a:srgbClr val="FF0000"/>
                </a:solidFill>
              </a:rPr>
              <a:t>                                         </a:t>
            </a:r>
            <a:r>
              <a:rPr lang="ru-RU" altLang="ru-RU" sz="2800" b="1" i="1" dirty="0" smtClean="0">
                <a:solidFill>
                  <a:srgbClr val="FFFF00"/>
                </a:solidFill>
                <a:latin typeface="Constantia" panose="02030602050306030303" pitchFamily="18" charset="0"/>
              </a:rPr>
              <a:t>Уснувшие </a:t>
            </a:r>
          </a:p>
          <a:p>
            <a:pPr eaLnBrk="1" hangingPunct="1">
              <a:buFontTx/>
              <a:buNone/>
            </a:pPr>
            <a:r>
              <a:rPr lang="ru-RU" altLang="ru-RU" sz="2400" b="1" i="1" dirty="0" smtClean="0">
                <a:solidFill>
                  <a:srgbClr val="336600"/>
                </a:solidFill>
              </a:rPr>
              <a:t>                                                    </a:t>
            </a:r>
            <a:r>
              <a:rPr lang="ru-RU" altLang="ru-RU" sz="2800" b="1" i="1" dirty="0" smtClean="0">
                <a:solidFill>
                  <a:srgbClr val="FFC000"/>
                </a:solidFill>
                <a:latin typeface="Constantia" panose="02030602050306030303" pitchFamily="18" charset="0"/>
              </a:rPr>
              <a:t>Потухшие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01638" y="3061048"/>
            <a:ext cx="25923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вулканы, которые извергались на памяти человечества.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 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3548289" y="3106965"/>
            <a:ext cx="26638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не извергавшиеся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на памяти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человечества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262626"/>
              </a:solidFill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6182518" y="2595563"/>
            <a:ext cx="2303463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262626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262626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бездействуют много тысяч лет</a:t>
            </a:r>
            <a:endParaRPr lang="ru-RU" altLang="ru-RU" sz="1800" b="1" dirty="0">
              <a:solidFill>
                <a:srgbClr val="FFFFFF"/>
              </a:solidFill>
              <a:latin typeface="Constantia" panose="02030602050306030303" pitchFamily="18" charset="0"/>
            </a:endParaRPr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H="1">
            <a:off x="2303463" y="1622425"/>
            <a:ext cx="1368425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262626"/>
              </a:solidFill>
            </a:endParaRPr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4800600" y="1731962"/>
            <a:ext cx="0" cy="790575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262626"/>
              </a:solidFill>
            </a:endParaRPr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5795963" y="1585913"/>
            <a:ext cx="1296987" cy="5048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262626"/>
              </a:solidFill>
            </a:endParaRPr>
          </a:p>
        </p:txBody>
      </p:sp>
      <p:sp>
        <p:nvSpPr>
          <p:cNvPr id="41993" name="WordArt 9"/>
          <p:cNvSpPr>
            <a:spLocks noChangeArrowheads="1" noChangeShapeType="1" noTextEdit="1"/>
          </p:cNvSpPr>
          <p:nvPr/>
        </p:nvSpPr>
        <p:spPr bwMode="auto">
          <a:xfrm>
            <a:off x="1547813" y="257175"/>
            <a:ext cx="60483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262626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Классификация вулканов</a:t>
            </a:r>
          </a:p>
        </p:txBody>
      </p:sp>
      <p:pic>
        <p:nvPicPr>
          <p:cNvPr id="41994" name="Picture 11" descr="Когда сердится вулкан - фото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3884387"/>
            <a:ext cx="2849562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5" name="Picture 13" descr="Кара-Даг, хребет Лобовой и камни Кузьмичевы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025" y="3893005"/>
            <a:ext cx="2795588" cy="179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6" name="Picture 17" descr="Жизнь на вулкане (8 фото)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612" y="3893005"/>
            <a:ext cx="2587625" cy="178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465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900igr.net/up/datai/178643/001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5" y="152400"/>
            <a:ext cx="9025288" cy="6596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27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5"/>
          <p:cNvSpPr>
            <a:spLocks noChangeArrowheads="1"/>
          </p:cNvSpPr>
          <p:nvPr/>
        </p:nvSpPr>
        <p:spPr bwMode="gray">
          <a:xfrm>
            <a:off x="4495800" y="3415030"/>
            <a:ext cx="4561114" cy="46467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33">
                  <a:gamma/>
                  <a:tint val="2117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kern="0" dirty="0">
                <a:solidFill>
                  <a:srgbClr val="002060"/>
                </a:solidFill>
                <a:latin typeface="Constantia" panose="02030602050306030303" pitchFamily="18" charset="0"/>
              </a:rPr>
              <a:t>В</a:t>
            </a:r>
            <a:r>
              <a:rPr lang="ru-RU" sz="20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улкан Эльбрус(5642 м)</a:t>
            </a:r>
            <a:endParaRPr lang="en-US" sz="2000" b="1" i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20" name="AutoShape 15"/>
          <p:cNvSpPr>
            <a:spLocks noChangeArrowheads="1"/>
          </p:cNvSpPr>
          <p:nvPr/>
        </p:nvSpPr>
        <p:spPr bwMode="gray">
          <a:xfrm>
            <a:off x="1866527" y="40716"/>
            <a:ext cx="4090307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33">
                  <a:gamma/>
                  <a:tint val="2117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Вулкан </a:t>
            </a:r>
            <a:r>
              <a:rPr lang="ru-RU" sz="2000" b="1" i="1" kern="0" dirty="0" err="1" smtClean="0">
                <a:solidFill>
                  <a:srgbClr val="002060"/>
                </a:solidFill>
                <a:latin typeface="Constantia" panose="02030602050306030303" pitchFamily="18" charset="0"/>
              </a:rPr>
              <a:t>Аконкагуа</a:t>
            </a:r>
            <a:r>
              <a:rPr lang="ru-RU" sz="20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(6961 м)</a:t>
            </a:r>
            <a:endParaRPr lang="en-US" sz="2000" b="1" i="1" kern="0" dirty="0" smtClean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527" y="617876"/>
            <a:ext cx="4251244" cy="27571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3919690"/>
            <a:ext cx="42672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72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4638" y="1081088"/>
            <a:ext cx="8229600" cy="4525962"/>
          </a:xfrm>
          <a:noFill/>
          <a:ln w="5715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000" b="1" i="1" dirty="0" smtClean="0"/>
              <a:t>                                                              </a:t>
            </a:r>
            <a:r>
              <a:rPr lang="ru-RU" altLang="ru-RU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Вулканы</a:t>
            </a:r>
            <a:endParaRPr lang="ru-RU" altLang="ru-RU" b="1" i="1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ru-RU" altLang="ru-RU" sz="2800" b="1" i="1" dirty="0" smtClean="0"/>
          </a:p>
          <a:p>
            <a:pPr eaLnBrk="1" hangingPunct="1">
              <a:buFontTx/>
              <a:buNone/>
            </a:pPr>
            <a:r>
              <a:rPr lang="ru-RU" altLang="ru-RU" sz="2000" b="1" i="1" dirty="0" smtClean="0">
                <a:solidFill>
                  <a:srgbClr val="FF0000"/>
                </a:solidFill>
              </a:rPr>
              <a:t>       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Действующие      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   </a:t>
            </a:r>
            <a:r>
              <a:rPr lang="ru-RU" altLang="ru-RU" sz="2000" b="1" i="1" dirty="0" smtClean="0">
                <a:solidFill>
                  <a:srgbClr val="FF0000"/>
                </a:solidFill>
              </a:rPr>
              <a:t>                                         </a:t>
            </a:r>
            <a:r>
              <a:rPr lang="ru-RU" altLang="ru-RU" sz="2800" b="1" i="1" dirty="0" smtClean="0">
                <a:solidFill>
                  <a:srgbClr val="FFFF00"/>
                </a:solidFill>
                <a:latin typeface="Constantia" panose="02030602050306030303" pitchFamily="18" charset="0"/>
              </a:rPr>
              <a:t>Уснувшие </a:t>
            </a:r>
          </a:p>
          <a:p>
            <a:pPr eaLnBrk="1" hangingPunct="1">
              <a:buFontTx/>
              <a:buNone/>
            </a:pPr>
            <a:r>
              <a:rPr lang="ru-RU" altLang="ru-RU" sz="2400" b="1" i="1" dirty="0" smtClean="0">
                <a:solidFill>
                  <a:srgbClr val="336600"/>
                </a:solidFill>
              </a:rPr>
              <a:t>                                                    </a:t>
            </a:r>
            <a:r>
              <a:rPr lang="ru-RU" altLang="ru-RU" sz="2800" b="1" i="1" dirty="0" smtClean="0">
                <a:solidFill>
                  <a:srgbClr val="FFC000"/>
                </a:solidFill>
                <a:latin typeface="Constantia" panose="02030602050306030303" pitchFamily="18" charset="0"/>
              </a:rPr>
              <a:t>Потухшие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01638" y="3061048"/>
            <a:ext cx="25923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вулканы, которые извергались на памяти человечества.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 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3548289" y="3106965"/>
            <a:ext cx="26638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не извергавшиеся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на памяти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человечества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262626"/>
              </a:solidFill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6182518" y="2595563"/>
            <a:ext cx="2303463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262626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262626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Constantia" panose="02030602050306030303" pitchFamily="18" charset="0"/>
              </a:rPr>
              <a:t>бездействуют много тысяч лет</a:t>
            </a:r>
            <a:endParaRPr lang="ru-RU" altLang="ru-RU" sz="1800" b="1" dirty="0">
              <a:solidFill>
                <a:srgbClr val="FFFFFF"/>
              </a:solidFill>
              <a:latin typeface="Constantia" panose="02030602050306030303" pitchFamily="18" charset="0"/>
            </a:endParaRPr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H="1">
            <a:off x="2303463" y="1622425"/>
            <a:ext cx="1368425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262626"/>
              </a:solidFill>
            </a:endParaRPr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4800600" y="1731962"/>
            <a:ext cx="0" cy="790575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262626"/>
              </a:solidFill>
            </a:endParaRPr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5795963" y="1585913"/>
            <a:ext cx="1296987" cy="5048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262626"/>
              </a:solidFill>
            </a:endParaRPr>
          </a:p>
        </p:txBody>
      </p:sp>
      <p:sp>
        <p:nvSpPr>
          <p:cNvPr id="41993" name="WordArt 9"/>
          <p:cNvSpPr>
            <a:spLocks noChangeArrowheads="1" noChangeShapeType="1" noTextEdit="1"/>
          </p:cNvSpPr>
          <p:nvPr/>
        </p:nvSpPr>
        <p:spPr bwMode="auto">
          <a:xfrm>
            <a:off x="1547813" y="257175"/>
            <a:ext cx="60483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262626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Классификация вулканов</a:t>
            </a:r>
          </a:p>
        </p:txBody>
      </p:sp>
      <p:pic>
        <p:nvPicPr>
          <p:cNvPr id="41994" name="Picture 11" descr="Когда сердится вулкан - фото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3884387"/>
            <a:ext cx="2849562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5" name="Picture 13" descr="Кара-Даг, хребет Лобовой и камни Кузьмичевы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025" y="3893005"/>
            <a:ext cx="2795588" cy="179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6" name="Picture 17" descr="Жизнь на вулкане (8 фото)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612" y="3893005"/>
            <a:ext cx="2587625" cy="178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5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0"/>
          <p:cNvSpPr>
            <a:spLocks noChangeArrowheads="1"/>
          </p:cNvSpPr>
          <p:nvPr/>
        </p:nvSpPr>
        <p:spPr bwMode="gray">
          <a:xfrm>
            <a:off x="2743200" y="304800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00">
                  <a:gamma/>
                  <a:tint val="21176"/>
                  <a:invGamma/>
                </a:srgbClr>
              </a:gs>
              <a:gs pos="100000">
                <a:srgbClr val="99CC00"/>
              </a:gs>
            </a:gsLst>
            <a:lin ang="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</a:rPr>
              <a:t>Спящий вулкан Везувий</a:t>
            </a:r>
            <a:endParaRPr kumimoji="0" lang="en-US" sz="24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nstantia" panose="0203060205030603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14400"/>
            <a:ext cx="8077200" cy="48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0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0"/>
            <a:ext cx="7391400" cy="1352615"/>
          </a:xfrm>
          <a:prstGeom prst="rect">
            <a:avLst/>
          </a:prstGeom>
          <a:gradFill flip="none" rotWithShape="1">
            <a:gsLst>
              <a:gs pos="0">
                <a:srgbClr val="01B59C">
                  <a:alpha val="68000"/>
                </a:srgbClr>
              </a:gs>
              <a:gs pos="100000">
                <a:srgbClr val="01B59C">
                  <a:lumMod val="50000"/>
                </a:srgbClr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Гейзер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-горячий источник,</a:t>
            </a:r>
            <a:r>
              <a:rPr kumimoji="0" lang="ru-RU" sz="2400" b="1" i="1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 периодически выбрасывающий струи воды и пара.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6209" y="1352611"/>
            <a:ext cx="3071339" cy="54291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1110" y="1352611"/>
            <a:ext cx="3002890" cy="54291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77" y="1352611"/>
            <a:ext cx="3047999" cy="5429180"/>
          </a:xfrm>
          <a:prstGeom prst="rect">
            <a:avLst/>
          </a:prstGeom>
        </p:spPr>
      </p:pic>
      <p:sp>
        <p:nvSpPr>
          <p:cNvPr id="9" name="Rectangle 95"/>
          <p:cNvSpPr>
            <a:spLocks noChangeArrowheads="1"/>
          </p:cNvSpPr>
          <p:nvPr/>
        </p:nvSpPr>
        <p:spPr bwMode="auto">
          <a:xfrm>
            <a:off x="32658" y="1439702"/>
            <a:ext cx="1522893" cy="465298"/>
          </a:xfrm>
          <a:prstGeom prst="rect">
            <a:avLst/>
          </a:prstGeom>
          <a:solidFill>
            <a:srgbClr val="66CEF6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ru-RU" altLang="zh-CN" sz="24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Пароход</a:t>
            </a:r>
            <a:endParaRPr lang="zh-CN" altLang="en-US" sz="2400" b="1" i="1" kern="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0" name="Rectangle 95"/>
          <p:cNvSpPr>
            <a:spLocks noChangeArrowheads="1"/>
          </p:cNvSpPr>
          <p:nvPr/>
        </p:nvSpPr>
        <p:spPr bwMode="auto">
          <a:xfrm>
            <a:off x="6248400" y="1446540"/>
            <a:ext cx="2819400" cy="465298"/>
          </a:xfrm>
          <a:prstGeom prst="rect">
            <a:avLst/>
          </a:prstGeom>
          <a:solidFill>
            <a:srgbClr val="66CEF6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ru-RU" altLang="zh-CN" sz="24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Старый Служака</a:t>
            </a:r>
            <a:endParaRPr lang="zh-CN" altLang="en-US" sz="2400" b="1" i="1" kern="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" name="Rectangle 95"/>
          <p:cNvSpPr>
            <a:spLocks noChangeArrowheads="1"/>
          </p:cNvSpPr>
          <p:nvPr/>
        </p:nvSpPr>
        <p:spPr bwMode="auto">
          <a:xfrm>
            <a:off x="3147539" y="1446540"/>
            <a:ext cx="1456011" cy="465298"/>
          </a:xfrm>
          <a:prstGeom prst="rect">
            <a:avLst/>
          </a:prstGeom>
          <a:solidFill>
            <a:srgbClr val="66CEF6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ru-RU" altLang="zh-CN" sz="24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Великан</a:t>
            </a:r>
            <a:endParaRPr lang="zh-CN" altLang="en-US" sz="2400" b="1" i="1" kern="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5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00150" y="649087"/>
            <a:ext cx="6867525" cy="787497"/>
          </a:xfrm>
          <a:prstGeom prst="rect">
            <a:avLst/>
          </a:prstGeom>
          <a:gradFill flip="none" rotWithShape="1">
            <a:gsLst>
              <a:gs pos="0">
                <a:srgbClr val="FF3F5F">
                  <a:alpha val="68000"/>
                </a:srgbClr>
              </a:gs>
              <a:gs pos="100000">
                <a:srgbClr val="FF3F5F">
                  <a:lumMod val="50000"/>
                </a:srgbClr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r>
              <a:rPr lang="ru-RU" sz="4400" b="1" kern="0" dirty="0" smtClean="0">
                <a:solidFill>
                  <a:srgbClr val="FFFFFF"/>
                </a:solidFill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Движение</a:t>
            </a:r>
            <a:r>
              <a:rPr lang="ru-RU" sz="4400" b="1" i="1" kern="0" dirty="0" smtClean="0">
                <a:solidFill>
                  <a:srgbClr val="FFFFFF"/>
                </a:solidFill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 земной коры</a:t>
            </a:r>
            <a:endParaRPr lang="id-ID" sz="4400" b="1" i="1" kern="0" dirty="0" smtClean="0">
              <a:solidFill>
                <a:srgbClr val="FFFFFF"/>
              </a:solidFill>
              <a:latin typeface="Constantia" panose="02030602050306030303" pitchFamily="18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2705100" y="1562100"/>
            <a:ext cx="9525" cy="981075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6762750" y="1562099"/>
            <a:ext cx="9525" cy="981075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Rectangle 1"/>
          <p:cNvSpPr/>
          <p:nvPr/>
        </p:nvSpPr>
        <p:spPr>
          <a:xfrm>
            <a:off x="866774" y="2651171"/>
            <a:ext cx="3162301" cy="787496"/>
          </a:xfrm>
          <a:prstGeom prst="rect">
            <a:avLst/>
          </a:prstGeom>
          <a:gradFill flip="none" rotWithShape="1">
            <a:gsLst>
              <a:gs pos="0">
                <a:srgbClr val="028599">
                  <a:alpha val="68000"/>
                  <a:lumMod val="100000"/>
                </a:srgbClr>
              </a:gs>
              <a:gs pos="100000">
                <a:srgbClr val="028599">
                  <a:lumMod val="75000"/>
                </a:srgbClr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r>
              <a:rPr lang="ru-RU" sz="3600" b="1" i="1" kern="0" dirty="0" smtClean="0">
                <a:solidFill>
                  <a:srgbClr val="FFFFFF"/>
                </a:solidFill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Медленные </a:t>
            </a:r>
            <a:endParaRPr lang="id-ID" sz="3600" b="1" i="1" kern="0" dirty="0" smtClean="0">
              <a:solidFill>
                <a:srgbClr val="FFFFFF"/>
              </a:solidFill>
              <a:latin typeface="Constantia" panose="02030602050306030303" pitchFamily="18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7" name="Rectangle 1"/>
          <p:cNvSpPr/>
          <p:nvPr/>
        </p:nvSpPr>
        <p:spPr>
          <a:xfrm>
            <a:off x="5367378" y="2619374"/>
            <a:ext cx="3180117" cy="787496"/>
          </a:xfrm>
          <a:prstGeom prst="rect">
            <a:avLst/>
          </a:prstGeom>
          <a:gradFill flip="none" rotWithShape="1">
            <a:gsLst>
              <a:gs pos="0">
                <a:srgbClr val="01B59C">
                  <a:alpha val="68000"/>
                </a:srgbClr>
              </a:gs>
              <a:gs pos="100000">
                <a:srgbClr val="01B59C">
                  <a:lumMod val="50000"/>
                </a:srgbClr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r>
              <a:rPr lang="ru-RU" sz="3600" b="1" i="1" kern="0" dirty="0" smtClean="0">
                <a:solidFill>
                  <a:srgbClr val="FFFFFF"/>
                </a:solidFill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Быстрые </a:t>
            </a:r>
            <a:endParaRPr lang="id-ID" sz="3600" b="1" i="1" kern="0" dirty="0" smtClean="0">
              <a:solidFill>
                <a:srgbClr val="FFFFFF"/>
              </a:solidFill>
              <a:latin typeface="Constantia" panose="02030602050306030303" pitchFamily="18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095375" y="3686175"/>
            <a:ext cx="666751" cy="695325"/>
          </a:xfrm>
          <a:prstGeom prst="straightConnector1">
            <a:avLst/>
          </a:prstGeom>
          <a:ln w="38100">
            <a:solidFill>
              <a:srgbClr val="97000B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924175" y="3686175"/>
            <a:ext cx="695325" cy="695325"/>
          </a:xfrm>
          <a:prstGeom prst="straightConnector1">
            <a:avLst/>
          </a:prstGeom>
          <a:ln w="38100">
            <a:solidFill>
              <a:srgbClr val="97000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5819775" y="3662362"/>
            <a:ext cx="666751" cy="695325"/>
          </a:xfrm>
          <a:prstGeom prst="straightConnector1">
            <a:avLst/>
          </a:prstGeom>
          <a:ln w="38100">
            <a:solidFill>
              <a:srgbClr val="97000B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591425" y="3652836"/>
            <a:ext cx="695325" cy="695325"/>
          </a:xfrm>
          <a:prstGeom prst="straightConnector1">
            <a:avLst/>
          </a:prstGeom>
          <a:ln w="38100">
            <a:solidFill>
              <a:srgbClr val="97000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"/>
          <p:cNvSpPr/>
          <p:nvPr/>
        </p:nvSpPr>
        <p:spPr>
          <a:xfrm>
            <a:off x="7575721" y="4406320"/>
            <a:ext cx="1422057" cy="787496"/>
          </a:xfrm>
          <a:prstGeom prst="rect">
            <a:avLst/>
          </a:prstGeom>
          <a:gradFill flip="none" rotWithShape="1">
            <a:gsLst>
              <a:gs pos="0">
                <a:srgbClr val="73655D">
                  <a:alpha val="68000"/>
                </a:srgbClr>
              </a:gs>
              <a:gs pos="100000">
                <a:srgbClr val="73655D">
                  <a:lumMod val="50000"/>
                </a:srgbClr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b="1" i="1" kern="0" dirty="0" smtClean="0">
                <a:solidFill>
                  <a:srgbClr val="FFFFFF"/>
                </a:solidFill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Вулканизм </a:t>
            </a:r>
            <a:endParaRPr lang="id-ID" b="1" i="1" kern="0" dirty="0" smtClean="0">
              <a:solidFill>
                <a:srgbClr val="FFFFFF"/>
              </a:solidFill>
              <a:latin typeface="Constantia" panose="02030602050306030303" pitchFamily="18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19" name="Rectangle 1"/>
          <p:cNvSpPr/>
          <p:nvPr/>
        </p:nvSpPr>
        <p:spPr>
          <a:xfrm>
            <a:off x="4981576" y="4406320"/>
            <a:ext cx="1975860" cy="78749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68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i="1" dirty="0" smtClean="0">
                <a:solidFill>
                  <a:srgbClr val="FFFFFF"/>
                </a:solidFill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Землетрясения</a:t>
            </a:r>
            <a:endParaRPr lang="id-ID" b="1" i="1" dirty="0">
              <a:solidFill>
                <a:srgbClr val="FFFFFF"/>
              </a:solidFill>
              <a:latin typeface="Constantia" panose="02030602050306030303" pitchFamily="18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20" name="Rectangle 1"/>
          <p:cNvSpPr/>
          <p:nvPr/>
        </p:nvSpPr>
        <p:spPr>
          <a:xfrm>
            <a:off x="119349" y="4498707"/>
            <a:ext cx="1919001" cy="787496"/>
          </a:xfrm>
          <a:prstGeom prst="rect">
            <a:avLst/>
          </a:prstGeom>
          <a:gradFill flip="none" rotWithShape="1">
            <a:gsLst>
              <a:gs pos="0">
                <a:srgbClr val="FEB834">
                  <a:alpha val="68000"/>
                </a:srgbClr>
              </a:gs>
              <a:gs pos="100000">
                <a:srgbClr val="FEB834">
                  <a:lumMod val="50000"/>
                </a:srgbClr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r>
              <a:rPr lang="ru-RU" b="1" i="1" kern="0" dirty="0" smtClean="0">
                <a:solidFill>
                  <a:srgbClr val="FFFFFF"/>
                </a:solidFill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Вертикальные </a:t>
            </a:r>
            <a:endParaRPr lang="id-ID" b="1" i="1" kern="0" dirty="0" smtClean="0">
              <a:solidFill>
                <a:srgbClr val="FFFFFF"/>
              </a:solidFill>
              <a:latin typeface="Constantia" panose="02030602050306030303" pitchFamily="18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21" name="Rectangle 1"/>
          <p:cNvSpPr/>
          <p:nvPr/>
        </p:nvSpPr>
        <p:spPr>
          <a:xfrm>
            <a:off x="2371725" y="4498706"/>
            <a:ext cx="1981200" cy="787497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8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1600" b="1" i="1" dirty="0" smtClean="0">
                <a:solidFill>
                  <a:srgbClr val="FFFFFF"/>
                </a:solidFill>
                <a:latin typeface="Constantia" panose="02030602050306030303" pitchFamily="18" charset="0"/>
                <a:ea typeface="Open Sans bold" panose="020B0806030504020204" pitchFamily="34" charset="0"/>
                <a:cs typeface="Open Sans bold" panose="020B0806030504020204" pitchFamily="34" charset="0"/>
              </a:rPr>
              <a:t>Горизонтальные </a:t>
            </a:r>
            <a:endParaRPr lang="id-ID" sz="1600" b="1" i="1" dirty="0">
              <a:solidFill>
                <a:srgbClr val="FFFFFF"/>
              </a:solidFill>
              <a:latin typeface="Constantia" panose="02030602050306030303" pitchFamily="18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208" y="5286203"/>
            <a:ext cx="1514475" cy="1536504"/>
          </a:xfrm>
          <a:prstGeom prst="rect">
            <a:avLst/>
          </a:prstGeom>
        </p:spPr>
      </p:pic>
      <p:pic>
        <p:nvPicPr>
          <p:cNvPr id="1026" name="Picture 2" descr="C:\Users\Admin\Downloads\5IP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843" y="5235133"/>
            <a:ext cx="2219325" cy="160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Прямая со стрелкой 23"/>
          <p:cNvCxnSpPr/>
          <p:nvPr/>
        </p:nvCxnSpPr>
        <p:spPr>
          <a:xfrm flipH="1">
            <a:off x="752475" y="5400675"/>
            <a:ext cx="28575" cy="1181100"/>
          </a:xfrm>
          <a:prstGeom prst="straightConnector1">
            <a:avLst/>
          </a:prstGeom>
          <a:ln w="76200">
            <a:solidFill>
              <a:srgbClr val="660066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447800" y="5400675"/>
            <a:ext cx="0" cy="1181100"/>
          </a:xfrm>
          <a:prstGeom prst="straightConnector1">
            <a:avLst/>
          </a:prstGeom>
          <a:ln w="5715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514600" y="5724525"/>
            <a:ext cx="1685925" cy="0"/>
          </a:xfrm>
          <a:prstGeom prst="straightConnector1">
            <a:avLst/>
          </a:prstGeom>
          <a:ln w="57150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Прямая со стрелкой 1023"/>
          <p:cNvCxnSpPr/>
          <p:nvPr/>
        </p:nvCxnSpPr>
        <p:spPr>
          <a:xfrm flipH="1" flipV="1">
            <a:off x="2447924" y="6391275"/>
            <a:ext cx="1752602" cy="9526"/>
          </a:xfrm>
          <a:prstGeom prst="straightConnector1">
            <a:avLst/>
          </a:prstGeom>
          <a:ln w="57150">
            <a:solidFill>
              <a:srgbClr val="6600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02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86" y="3465740"/>
            <a:ext cx="4495800" cy="33718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343" y="11526"/>
            <a:ext cx="2667000" cy="345421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0" y="3487511"/>
            <a:ext cx="4419600" cy="33500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937056" y="1219200"/>
            <a:ext cx="31227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onstantia" panose="02030602050306030303" pitchFamily="18" charset="0"/>
              </a:rPr>
              <a:t>Вулканологи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18" name="Picture 2" descr="C:\Users\Admin\Downloads\62b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7" y="0"/>
            <a:ext cx="2588779" cy="346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34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olcan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52800" y="4274361"/>
            <a:ext cx="2923432" cy="21925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381000"/>
            <a:ext cx="853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Домашнее задание:</a:t>
            </a:r>
            <a:endParaRPr lang="ru-RU" sz="6000" b="1" i="1" dirty="0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  <p:sp>
        <p:nvSpPr>
          <p:cNvPr id="4" name="AutoShape 30"/>
          <p:cNvSpPr>
            <a:spLocks noChangeArrowheads="1"/>
          </p:cNvSpPr>
          <p:nvPr/>
        </p:nvSpPr>
        <p:spPr bwMode="gray">
          <a:xfrm>
            <a:off x="2057400" y="1627053"/>
            <a:ext cx="5943600" cy="762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BEAC7"/>
              </a:gs>
              <a:gs pos="17999">
                <a:srgbClr val="FEE7F2">
                  <a:alpha val="82001"/>
                </a:srgbClr>
              </a:gs>
              <a:gs pos="36000">
                <a:srgbClr val="FAC77D">
                  <a:alpha val="64000"/>
                </a:srgbClr>
              </a:gs>
              <a:gs pos="61000">
                <a:srgbClr val="FBA97D">
                  <a:alpha val="39000"/>
                </a:srgbClr>
              </a:gs>
              <a:gs pos="82001">
                <a:srgbClr val="FBD49C">
                  <a:alpha val="17999"/>
                </a:srgbClr>
              </a:gs>
              <a:gs pos="100000">
                <a:srgbClr val="FEE7F2">
                  <a:alpha val="0"/>
                </a:srgbClr>
              </a:gs>
            </a:gsLst>
            <a:lin ang="540000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altLang="zh-CN" sz="2800" b="1" i="1" kern="0" dirty="0" smtClean="0">
                <a:solidFill>
                  <a:srgbClr val="CCFFFF"/>
                </a:solidFill>
                <a:latin typeface="Constantia" panose="02030602050306030303" pitchFamily="18" charset="0"/>
              </a:rPr>
              <a:t>§</a:t>
            </a:r>
            <a:r>
              <a:rPr lang="ru-RU" altLang="zh-CN" sz="2800" b="1" i="1" kern="0" dirty="0">
                <a:solidFill>
                  <a:srgbClr val="CCFFFF"/>
                </a:solidFill>
                <a:latin typeface="Constantia" panose="02030602050306030303" pitchFamily="18" charset="0"/>
              </a:rPr>
              <a:t>2</a:t>
            </a:r>
            <a:r>
              <a:rPr lang="ru-RU" altLang="zh-CN" sz="2800" b="1" i="1" kern="0" dirty="0" smtClean="0">
                <a:solidFill>
                  <a:srgbClr val="CCFFFF"/>
                </a:solidFill>
                <a:latin typeface="Constantia" panose="02030602050306030303" pitchFamily="18" charset="0"/>
              </a:rPr>
              <a:t>1, </a:t>
            </a:r>
            <a:r>
              <a:rPr lang="ru-RU" altLang="zh-CN" sz="2800" b="1" i="1" kern="0" dirty="0">
                <a:solidFill>
                  <a:srgbClr val="CCFFFF"/>
                </a:solidFill>
                <a:latin typeface="Constantia" panose="02030602050306030303" pitchFamily="18" charset="0"/>
              </a:rPr>
              <a:t>стр. </a:t>
            </a:r>
            <a:r>
              <a:rPr lang="ru-RU" altLang="zh-CN" sz="2800" b="1" i="1" kern="0" dirty="0" smtClean="0">
                <a:solidFill>
                  <a:srgbClr val="CCFFFF"/>
                </a:solidFill>
                <a:latin typeface="Constantia" panose="02030602050306030303" pitchFamily="18" charset="0"/>
              </a:rPr>
              <a:t>71-73, изучить</a:t>
            </a:r>
            <a:endParaRPr lang="ru-RU" altLang="zh-CN" sz="2800" b="1" i="1" kern="0" dirty="0">
              <a:solidFill>
                <a:srgbClr val="CCFFFF"/>
              </a:solidFill>
              <a:latin typeface="Constantia" panose="02030602050306030303" pitchFamily="18" charset="0"/>
            </a:endParaRPr>
          </a:p>
        </p:txBody>
      </p:sp>
      <p:sp>
        <p:nvSpPr>
          <p:cNvPr id="5" name="AutoShape 31"/>
          <p:cNvSpPr>
            <a:spLocks noChangeArrowheads="1"/>
          </p:cNvSpPr>
          <p:nvPr/>
        </p:nvSpPr>
        <p:spPr bwMode="gray">
          <a:xfrm>
            <a:off x="1504950" y="1474653"/>
            <a:ext cx="1104900" cy="1066800"/>
          </a:xfrm>
          <a:prstGeom prst="diamond">
            <a:avLst/>
          </a:prstGeom>
          <a:gradFill rotWithShape="1">
            <a:gsLst>
              <a:gs pos="0">
                <a:srgbClr val="FBEAC7"/>
              </a:gs>
              <a:gs pos="17999">
                <a:srgbClr val="FEE7F2">
                  <a:alpha val="82001"/>
                </a:srgbClr>
              </a:gs>
              <a:gs pos="36000">
                <a:srgbClr val="FAC77D">
                  <a:alpha val="64000"/>
                </a:srgbClr>
              </a:gs>
              <a:gs pos="61000">
                <a:srgbClr val="FBA97D">
                  <a:alpha val="39000"/>
                </a:srgbClr>
              </a:gs>
              <a:gs pos="82001">
                <a:srgbClr val="FBD49C">
                  <a:alpha val="17999"/>
                </a:srgbClr>
              </a:gs>
              <a:gs pos="100000">
                <a:srgbClr val="FEE7F2">
                  <a:alpha val="0"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 sz="2400" ker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0700" y="1592554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002060"/>
                </a:solidFill>
              </a:rPr>
              <a:t>1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gray">
          <a:xfrm>
            <a:off x="2047132" y="2931655"/>
            <a:ext cx="5943600" cy="8302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5E9EFF"/>
              </a:gs>
              <a:gs pos="39999">
                <a:srgbClr val="85C2FF">
                  <a:alpha val="60001"/>
                </a:srgbClr>
              </a:gs>
              <a:gs pos="70000">
                <a:srgbClr val="C4D6EB">
                  <a:alpha val="30000"/>
                </a:srgbClr>
              </a:gs>
              <a:gs pos="100000">
                <a:srgbClr val="FFEBFA">
                  <a:alpha val="0"/>
                </a:srgbClr>
              </a:gs>
            </a:gsLst>
            <a:lin ang="5400000" scaled="1"/>
          </a:gradFill>
          <a:ln w="12700" algn="ctr">
            <a:solidFill>
              <a:srgbClr val="FFFFFF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altLang="zh-CN" b="1" i="1" kern="0" dirty="0" smtClean="0">
                <a:solidFill>
                  <a:srgbClr val="CCFFFF"/>
                </a:solidFill>
                <a:latin typeface="Constantia" panose="02030602050306030303" pitchFamily="18" charset="0"/>
              </a:rPr>
              <a:t>          </a:t>
            </a:r>
            <a:r>
              <a:rPr lang="ru-RU" altLang="zh-CN" sz="2400" b="1" i="1" kern="0" dirty="0" smtClean="0">
                <a:solidFill>
                  <a:srgbClr val="CCFFFF"/>
                </a:solidFill>
                <a:latin typeface="Constantia" panose="02030602050306030303" pitchFamily="18" charset="0"/>
              </a:rPr>
              <a:t>Мой тренажер (МТ), стр. 34, № 16.</a:t>
            </a:r>
            <a:endParaRPr lang="zh-CN" altLang="en-US" sz="2000" b="1" i="1" kern="0" dirty="0">
              <a:solidFill>
                <a:srgbClr val="CCFFFF"/>
              </a:solidFill>
              <a:latin typeface="Constantia" panose="02030602050306030303" pitchFamily="18" charset="0"/>
            </a:endParaRP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gray">
          <a:xfrm>
            <a:off x="1504950" y="2790544"/>
            <a:ext cx="1149927" cy="1090011"/>
          </a:xfrm>
          <a:prstGeom prst="diamond">
            <a:avLst/>
          </a:prstGeom>
          <a:gradFill rotWithShape="1">
            <a:gsLst>
              <a:gs pos="0">
                <a:srgbClr val="5E9EFF"/>
              </a:gs>
              <a:gs pos="39999">
                <a:srgbClr val="85C2FF">
                  <a:alpha val="60001"/>
                </a:srgbClr>
              </a:gs>
              <a:gs pos="70000">
                <a:srgbClr val="C4D6EB">
                  <a:alpha val="30000"/>
                </a:srgbClr>
              </a:gs>
              <a:gs pos="100000">
                <a:srgbClr val="FFEBFA">
                  <a:alpha val="0"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 sz="2400" ker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8884" y="2838607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>
                <a:solidFill>
                  <a:srgbClr val="002060"/>
                </a:solidFill>
                <a:latin typeface="Constantia" panose="02030602050306030303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7545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63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9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  <p:bldP spid="4" grpId="0" animBg="1"/>
      <p:bldP spid="5" grpId="0" animBg="1"/>
      <p:bldP spid="7" grpId="0" animBg="1"/>
      <p:bldP spid="9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1295400" y="115888"/>
            <a:ext cx="6386513" cy="850900"/>
          </a:xfrm>
        </p:spPr>
        <p:txBody>
          <a:bodyPr/>
          <a:lstStyle/>
          <a:p>
            <a:pPr algn="ctr"/>
            <a:r>
              <a:rPr lang="ru-RU" altLang="ru-RU" sz="4800" b="1" dirty="0" smtClean="0">
                <a:solidFill>
                  <a:srgbClr val="FFFF00"/>
                </a:solidFill>
                <a:latin typeface="Constantia" panose="02030602050306030303" pitchFamily="18" charset="0"/>
              </a:rPr>
              <a:t>Сейсмограф</a:t>
            </a:r>
          </a:p>
        </p:txBody>
      </p:sp>
      <p:pic>
        <p:nvPicPr>
          <p:cNvPr id="35843" name="Picture 2" descr="D:\Мои рисунки\география\движение земли\earthquakes-early-warning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1219200"/>
            <a:ext cx="6945039" cy="5410200"/>
          </a:xfrm>
        </p:spPr>
      </p:pic>
    </p:spTree>
    <p:extLst>
      <p:ext uri="{BB962C8B-B14F-4D97-AF65-F5344CB8AC3E}">
        <p14:creationId xmlns:p14="http://schemas.microsoft.com/office/powerpoint/2010/main" val="344962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900igr.net/up/datai/178643/001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5" y="152400"/>
            <a:ext cx="9025288" cy="6596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47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slide-share.ru/image/63996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5835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62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0"/>
            <a:ext cx="777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Вулканы</a:t>
            </a:r>
            <a:endParaRPr lang="ru-RU" sz="8800" b="1" i="1" dirty="0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8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2057400" y="228600"/>
            <a:ext cx="632301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rgbClr val="000000"/>
                </a:solidFill>
                <a:latin typeface="Garamond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3200" b="1" kern="0" dirty="0" smtClean="0">
                <a:solidFill>
                  <a:schemeClr val="bg1"/>
                </a:solidFill>
                <a:latin typeface="Garamond"/>
              </a:rPr>
              <a:t>К.П. Брюллов </a:t>
            </a:r>
          </a:p>
          <a:p>
            <a:pPr algn="ctr" eaLnBrk="1" hangingPunct="1">
              <a:defRPr/>
            </a:pPr>
            <a:r>
              <a:rPr lang="ru-RU" sz="3200" b="1" kern="0" dirty="0" smtClean="0">
                <a:solidFill>
                  <a:schemeClr val="bg1"/>
                </a:solidFill>
                <a:latin typeface="Garamond"/>
              </a:rPr>
              <a:t>«Последний день Помпеи»</a:t>
            </a:r>
          </a:p>
        </p:txBody>
      </p:sp>
    </p:spTree>
    <p:extLst>
      <p:ext uri="{BB962C8B-B14F-4D97-AF65-F5344CB8AC3E}">
        <p14:creationId xmlns:p14="http://schemas.microsoft.com/office/powerpoint/2010/main" val="111436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3522210"/>
            <a:ext cx="4876800" cy="3244228"/>
          </a:xfrm>
          <a:ln w="28575">
            <a:solidFill>
              <a:srgbClr val="339966"/>
            </a:solidFill>
            <a:miter lim="800000"/>
            <a:headEnd/>
            <a:tailEnd/>
          </a:ln>
        </p:spPr>
      </p:pic>
      <p:pic>
        <p:nvPicPr>
          <p:cNvPr id="717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142548"/>
            <a:ext cx="4448276" cy="3164059"/>
          </a:xfrm>
          <a:noFill/>
          <a:ln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7173" name="Rectangle 17"/>
          <p:cNvSpPr>
            <a:spLocks noChangeArrowheads="1"/>
          </p:cNvSpPr>
          <p:nvPr/>
        </p:nvSpPr>
        <p:spPr bwMode="auto">
          <a:xfrm>
            <a:off x="3810000" y="6172200"/>
            <a:ext cx="3124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ru-RU" altLang="ru-RU" sz="2800" b="1" dirty="0">
                <a:solidFill>
                  <a:srgbClr val="FFFF00"/>
                </a:solidFill>
                <a:latin typeface="Constantia" panose="02030602050306030303" pitchFamily="18" charset="0"/>
              </a:rPr>
              <a:t>Остров </a:t>
            </a:r>
            <a:r>
              <a:rPr lang="ru-RU" altLang="ru-RU" sz="2800" b="1" dirty="0" err="1" smtClean="0">
                <a:solidFill>
                  <a:srgbClr val="FFFF00"/>
                </a:solidFill>
                <a:latin typeface="Constantia" panose="02030602050306030303" pitchFamily="18" charset="0"/>
              </a:rPr>
              <a:t>Волкано</a:t>
            </a:r>
            <a:endParaRPr lang="ru-RU" altLang="ru-RU" sz="2800" b="1" dirty="0">
              <a:solidFill>
                <a:srgbClr val="FFFF00"/>
              </a:solidFill>
              <a:latin typeface="Constantia" panose="0203060205030603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31903"/>
            <a:ext cx="4096714" cy="318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34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040524"/>
            <a:ext cx="6172200" cy="5048950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5139420" y="4870274"/>
            <a:ext cx="0" cy="91440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ctangle 95"/>
          <p:cNvSpPr>
            <a:spLocks noChangeArrowheads="1"/>
          </p:cNvSpPr>
          <p:nvPr/>
        </p:nvSpPr>
        <p:spPr bwMode="auto">
          <a:xfrm>
            <a:off x="4343400" y="5831855"/>
            <a:ext cx="1592040" cy="358316"/>
          </a:xfrm>
          <a:prstGeom prst="rect">
            <a:avLst/>
          </a:prstGeom>
          <a:solidFill>
            <a:srgbClr val="66CEF6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очаг</a:t>
            </a:r>
            <a:endParaRPr lang="zh-CN" altLang="en-US" sz="2800" b="1" i="1" kern="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5139420" y="3564999"/>
            <a:ext cx="2023380" cy="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Rectangle 95"/>
          <p:cNvSpPr>
            <a:spLocks noChangeArrowheads="1"/>
          </p:cNvSpPr>
          <p:nvPr/>
        </p:nvSpPr>
        <p:spPr bwMode="auto">
          <a:xfrm>
            <a:off x="7267905" y="3314819"/>
            <a:ext cx="1524000" cy="500359"/>
          </a:xfrm>
          <a:prstGeom prst="rect">
            <a:avLst/>
          </a:prstGeom>
          <a:solidFill>
            <a:srgbClr val="66CEF6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жерло</a:t>
            </a:r>
            <a:endParaRPr lang="zh-CN" altLang="en-US" sz="2800" b="1" i="1" kern="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2971800" y="2667000"/>
            <a:ext cx="2167620" cy="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Rectangle 95"/>
          <p:cNvSpPr>
            <a:spLocks noChangeArrowheads="1"/>
          </p:cNvSpPr>
          <p:nvPr/>
        </p:nvSpPr>
        <p:spPr bwMode="auto">
          <a:xfrm>
            <a:off x="1066800" y="2362200"/>
            <a:ext cx="1599093" cy="483958"/>
          </a:xfrm>
          <a:prstGeom prst="rect">
            <a:avLst/>
          </a:prstGeom>
          <a:solidFill>
            <a:srgbClr val="66CEF6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кратер</a:t>
            </a:r>
            <a:endParaRPr lang="zh-CN" altLang="en-US" sz="2800" b="1" i="1" kern="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14" name="Прямая со стрелкой 13"/>
          <p:cNvCxnSpPr>
            <a:stCxn id="21" idx="3"/>
          </p:cNvCxnSpPr>
          <p:nvPr/>
        </p:nvCxnSpPr>
        <p:spPr>
          <a:xfrm>
            <a:off x="3276600" y="4041189"/>
            <a:ext cx="1371600" cy="0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1" name="Rectangle 95"/>
          <p:cNvSpPr>
            <a:spLocks noChangeArrowheads="1"/>
          </p:cNvSpPr>
          <p:nvPr/>
        </p:nvSpPr>
        <p:spPr bwMode="auto">
          <a:xfrm>
            <a:off x="152400" y="3815178"/>
            <a:ext cx="3124200" cy="452022"/>
          </a:xfrm>
          <a:prstGeom prst="rect">
            <a:avLst/>
          </a:prstGeom>
          <a:solidFill>
            <a:srgbClr val="66CEF6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боковой кратер</a:t>
            </a:r>
            <a:endParaRPr lang="zh-CN" altLang="en-US" sz="2800" b="1" i="1" kern="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flipH="1" flipV="1">
            <a:off x="6696405" y="4267200"/>
            <a:ext cx="1142999" cy="1060274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Rectangle 95"/>
          <p:cNvSpPr>
            <a:spLocks noChangeArrowheads="1"/>
          </p:cNvSpPr>
          <p:nvPr/>
        </p:nvSpPr>
        <p:spPr bwMode="auto">
          <a:xfrm>
            <a:off x="7162800" y="5348455"/>
            <a:ext cx="1752600" cy="841715"/>
          </a:xfrm>
          <a:prstGeom prst="rect">
            <a:avLst/>
          </a:prstGeom>
          <a:solidFill>
            <a:srgbClr val="66CEF6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лавовый</a:t>
            </a:r>
          </a:p>
          <a:p>
            <a:pPr algn="ctr">
              <a:defRPr/>
            </a:pPr>
            <a:r>
              <a:rPr lang="ru-RU" altLang="zh-CN" sz="2800" b="1" i="1" kern="0" dirty="0" smtClean="0">
                <a:solidFill>
                  <a:srgbClr val="002060"/>
                </a:solidFill>
                <a:latin typeface="Constantia" panose="02030602050306030303" pitchFamily="18" charset="0"/>
              </a:rPr>
              <a:t> поток</a:t>
            </a:r>
            <a:endParaRPr lang="zh-CN" altLang="en-US" sz="2800" b="1" i="1" kern="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838200" y="115218"/>
            <a:ext cx="7696199" cy="1027782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139AFF">
              <a:alpha val="30196"/>
            </a:srgbClr>
          </a:solidFill>
          <a:ln w="101600">
            <a:solidFill>
              <a:srgbClr val="139AFF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ko-KR" sz="2200" b="1" i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Вулкан </a:t>
            </a:r>
            <a:r>
              <a:rPr lang="ru-RU" altLang="ko-KR" sz="2200" b="1" i="1" dirty="0" smtClean="0">
                <a:solidFill>
                  <a:srgbClr val="FFC000"/>
                </a:solidFill>
                <a:latin typeface="Constantia" panose="02030602050306030303" pitchFamily="18" charset="0"/>
              </a:rPr>
              <a:t>-</a:t>
            </a:r>
            <a:r>
              <a:rPr lang="ru-RU" altLang="ko-KR" sz="2200" b="1" i="1" dirty="0" smtClean="0">
                <a:solidFill>
                  <a:srgbClr val="00B0F0"/>
                </a:solidFill>
                <a:latin typeface="Constantia" panose="02030602050306030303" pitchFamily="18" charset="0"/>
              </a:rPr>
              <a:t> </a:t>
            </a:r>
            <a:r>
              <a:rPr lang="ru-RU" altLang="ko-KR" sz="2200" b="1" i="1" dirty="0" smtClean="0">
                <a:solidFill>
                  <a:srgbClr val="FFC000"/>
                </a:solidFill>
                <a:latin typeface="Constantia" panose="02030602050306030303" pitchFamily="18" charset="0"/>
              </a:rPr>
              <a:t>конусообразная гора,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ko-KR" sz="2200" b="1" i="1" dirty="0" smtClean="0">
                <a:solidFill>
                  <a:srgbClr val="FFC000"/>
                </a:solidFill>
                <a:latin typeface="Constantia" panose="02030602050306030303" pitchFamily="18" charset="0"/>
              </a:rPr>
              <a:t>образованная застывшей лавой, с кратером наверху</a:t>
            </a:r>
            <a:endParaRPr lang="ko-KR" altLang="en-US" sz="2200" b="1" i="1" dirty="0">
              <a:solidFill>
                <a:srgbClr val="FFC000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21" grpId="0" animBg="1"/>
      <p:bldP spid="27" grpId="0" animBg="1"/>
      <p:bldP spid="31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Другая 0">
      <a:dk1>
        <a:srgbClr val="262626"/>
      </a:dk1>
      <a:lt1>
        <a:srgbClr val="FFFFFF"/>
      </a:lt1>
      <a:dk2>
        <a:srgbClr val="4E4E4E"/>
      </a:dk2>
      <a:lt2>
        <a:srgbClr val="FFFFFF"/>
      </a:lt2>
      <a:accent1>
        <a:srgbClr val="AFCAF7"/>
      </a:accent1>
      <a:accent2>
        <a:srgbClr val="ADF23C"/>
      </a:accent2>
      <a:accent3>
        <a:srgbClr val="CE793A"/>
      </a:accent3>
      <a:accent4>
        <a:srgbClr val="E9C4A5"/>
      </a:accent4>
      <a:accent5>
        <a:srgbClr val="AFCAF7"/>
      </a:accent5>
      <a:accent6>
        <a:srgbClr val="ADF23C"/>
      </a:accent6>
      <a:hlink>
        <a:srgbClr val="CE793A"/>
      </a:hlink>
      <a:folHlink>
        <a:srgbClr val="B8B8B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2203</TotalTime>
  <Words>233</Words>
  <Application>Microsoft Office PowerPoint</Application>
  <PresentationFormat>Экран (4:3)</PresentationFormat>
  <Paragraphs>83</Paragraphs>
  <Slides>21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맑은 고딕</vt:lpstr>
      <vt:lpstr>宋体</vt:lpstr>
      <vt:lpstr>Arial</vt:lpstr>
      <vt:lpstr>Calibri</vt:lpstr>
      <vt:lpstr>Calibri Light</vt:lpstr>
      <vt:lpstr>Constantia</vt:lpstr>
      <vt:lpstr>Garamond</vt:lpstr>
      <vt:lpstr>Open Sans bold</vt:lpstr>
      <vt:lpstr>Times New Roman</vt:lpstr>
      <vt:lpstr>1_Office Theme</vt:lpstr>
      <vt:lpstr>Office Theme</vt:lpstr>
      <vt:lpstr>Презентация PowerPoint</vt:lpstr>
      <vt:lpstr>Презентация PowerPoint</vt:lpstr>
      <vt:lpstr>Сейсмограф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Светлана Люшакова</cp:lastModifiedBy>
  <cp:revision>279</cp:revision>
  <dcterms:created xsi:type="dcterms:W3CDTF">2012-04-26T17:06:14Z</dcterms:created>
  <dcterms:modified xsi:type="dcterms:W3CDTF">2023-04-03T19:45:35Z</dcterms:modified>
</cp:coreProperties>
</file>