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61" r:id="rId3"/>
    <p:sldId id="274" r:id="rId4"/>
    <p:sldId id="262" r:id="rId5"/>
    <p:sldId id="260" r:id="rId6"/>
    <p:sldId id="264" r:id="rId7"/>
    <p:sldId id="265" r:id="rId8"/>
    <p:sldId id="267" r:id="rId9"/>
    <p:sldId id="268" r:id="rId10"/>
    <p:sldId id="269" r:id="rId11"/>
    <p:sldId id="263" r:id="rId12"/>
    <p:sldId id="272" r:id="rId13"/>
    <p:sldId id="273" r:id="rId14"/>
    <p:sldId id="271" r:id="rId15"/>
    <p:sldId id="275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Nunito" panose="020B0604020202020204" charset="-52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27C1001-7A7E-44A4-BC92-DAFFE680C5F5}">
          <p14:sldIdLst>
            <p14:sldId id="256"/>
            <p14:sldId id="261"/>
            <p14:sldId id="274"/>
            <p14:sldId id="262"/>
            <p14:sldId id="260"/>
            <p14:sldId id="264"/>
            <p14:sldId id="265"/>
            <p14:sldId id="267"/>
            <p14:sldId id="268"/>
            <p14:sldId id="269"/>
            <p14:sldId id="263"/>
            <p14:sldId id="272"/>
            <p14:sldId id="273"/>
            <p14:sldId id="271"/>
          </p14:sldIdLst>
        </p14:section>
        <p14:section name="Раздел без заголовка" id="{E56C4F1A-9778-4C87-BB57-105FC4945497}">
          <p14:sldIdLst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041606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1525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01862cffc6_0_5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01862cffc6_0_5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976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1788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04" y="220337"/>
            <a:ext cx="8777019" cy="4704203"/>
          </a:xfrm>
          <a:prstGeom prst="rect">
            <a:avLst/>
          </a:prstGeom>
          <a:solidFill>
            <a:schemeClr val="dk1">
              <a:alpha val="8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75E9C9-B600-564A-42B8-0EC29A3E2C66}"/>
              </a:ext>
            </a:extLst>
          </p:cNvPr>
          <p:cNvSpPr/>
          <p:nvPr/>
        </p:nvSpPr>
        <p:spPr>
          <a:xfrm>
            <a:off x="373770" y="1606821"/>
            <a:ext cx="8426086" cy="1542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мероприятию по психолого-педагогическому 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просвещению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взаимодействия классного руководителя с 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(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законными представителями) обучающихся </a:t>
            </a:r>
            <a:endParaRPr lang="ru-RU" sz="32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964" y="292722"/>
            <a:ext cx="87880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</a:t>
            </a:r>
            <a:b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ДОНЕЦКОЙ НАРОДНОЙ РЕСПУБЛИКИ</a:t>
            </a:r>
            <a:b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«МАКЕЕВСКИЙ ПЕДАГОГИЧЕСКИЙ КОЛЛЕДЖ»</a:t>
            </a:r>
            <a:b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48250" y="3531715"/>
            <a:ext cx="3733801" cy="129936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48250" y="3581234"/>
            <a:ext cx="373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lvl="0" algn="r"/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Студентка IV курса 42 группы</a:t>
            </a:r>
          </a:p>
          <a:p>
            <a:pPr lvl="0" algn="r"/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Специальность: 44.02.02 </a:t>
            </a:r>
            <a:endParaRPr lang="ru-RU" sz="1600" dirty="0" smtClean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начальных классах</a:t>
            </a:r>
            <a:endParaRPr lang="ru-RU"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6249" y="380999"/>
            <a:ext cx="8124825" cy="9667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AD1207A-F89A-B7DB-62E1-D4FD15FA2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11" y="424209"/>
            <a:ext cx="7505700" cy="923539"/>
          </a:xfrm>
        </p:spPr>
        <p:txBody>
          <a:bodyPr anchor="ctr">
            <a:no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ДОРОЖНО-ТРАНСПОРТНАЯ БЕЗОПАСНОСТЬ</a:t>
            </a:r>
          </a:p>
        </p:txBody>
      </p:sp>
      <p:sp>
        <p:nvSpPr>
          <p:cNvPr id="6" name="Google Shape;741;p35">
            <a:extLst>
              <a:ext uri="{FF2B5EF4-FFF2-40B4-BE49-F238E27FC236}">
                <a16:creationId xmlns:a16="http://schemas.microsoft.com/office/drawing/2014/main" id="{C36F2822-9A4A-9ED0-198F-3C1EFB6A387B}"/>
              </a:ext>
            </a:extLst>
          </p:cNvPr>
          <p:cNvSpPr txBox="1">
            <a:spLocks/>
          </p:cNvSpPr>
          <p:nvPr/>
        </p:nvSpPr>
        <p:spPr>
          <a:xfrm>
            <a:off x="476249" y="1464137"/>
            <a:ext cx="8124825" cy="740219"/>
          </a:xfrm>
          <a:prstGeom prst="rect">
            <a:avLst/>
          </a:prstGeom>
          <a:solidFill>
            <a:schemeClr val="tx1"/>
          </a:solidFill>
          <a:ln w="254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46050" indent="0" algn="just">
              <a:buNone/>
            </a:pPr>
            <a:r>
              <a:rPr lang="ru-RU" sz="2000" i="1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Младшие школьники (6–10 лет) должны обладать следующими навыками безопасного поведения на дороге:</a:t>
            </a:r>
            <a:endParaRPr lang="ru-RU" sz="2000" i="1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3">
            <a:extLst>
              <a:ext uri="{FF2B5EF4-FFF2-40B4-BE49-F238E27FC236}">
                <a16:creationId xmlns:a16="http://schemas.microsoft.com/office/drawing/2014/main" id="{B4D9647B-DB16-D8EA-E04B-756A33108DC7}"/>
              </a:ext>
            </a:extLst>
          </p:cNvPr>
          <p:cNvSpPr/>
          <p:nvPr/>
        </p:nvSpPr>
        <p:spPr>
          <a:xfrm>
            <a:off x="476249" y="2274447"/>
            <a:ext cx="2400301" cy="1279705"/>
          </a:xfrm>
          <a:prstGeom prst="round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Выделять среди объектов окружающей среды знаки дорожного движения, узнавать их, знать назначение.</a:t>
            </a:r>
          </a:p>
        </p:txBody>
      </p:sp>
      <p:sp>
        <p:nvSpPr>
          <p:cNvPr id="8" name="Прямоугольник: скругленные углы 9">
            <a:extLst>
              <a:ext uri="{FF2B5EF4-FFF2-40B4-BE49-F238E27FC236}">
                <a16:creationId xmlns:a16="http://schemas.microsoft.com/office/drawing/2014/main" id="{34B28232-7E26-6D1C-BA33-8BB2E489C116}"/>
              </a:ext>
            </a:extLst>
          </p:cNvPr>
          <p:cNvSpPr/>
          <p:nvPr/>
        </p:nvSpPr>
        <p:spPr>
          <a:xfrm>
            <a:off x="3334289" y="2274447"/>
            <a:ext cx="2408743" cy="1282552"/>
          </a:xfrm>
          <a:prstGeom prst="round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Различать и объяснять сигналы светофора, действовать в соответствии с ними; находить места переходов по дорожным знакам.</a:t>
            </a:r>
          </a:p>
        </p:txBody>
      </p:sp>
      <p:sp>
        <p:nvSpPr>
          <p:cNvPr id="9" name="Прямоугольник: скругленные углы 13">
            <a:extLst>
              <a:ext uri="{FF2B5EF4-FFF2-40B4-BE49-F238E27FC236}">
                <a16:creationId xmlns:a16="http://schemas.microsoft.com/office/drawing/2014/main" id="{98FF1414-3657-1C08-5C7B-2A1BCB54C5FE}"/>
              </a:ext>
            </a:extLst>
          </p:cNvPr>
          <p:cNvSpPr/>
          <p:nvPr/>
        </p:nvSpPr>
        <p:spPr>
          <a:xfrm>
            <a:off x="6192331" y="2304824"/>
            <a:ext cx="2408743" cy="1224643"/>
          </a:xfrm>
          <a:prstGeom prst="round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Различать, сравнивать, группировать транспортные средства по видам и принадлежности.</a:t>
            </a:r>
          </a:p>
        </p:txBody>
      </p:sp>
      <p:sp>
        <p:nvSpPr>
          <p:cNvPr id="10" name="Прямоугольник: скругленные углы 11">
            <a:extLst>
              <a:ext uri="{FF2B5EF4-FFF2-40B4-BE49-F238E27FC236}">
                <a16:creationId xmlns:a16="http://schemas.microsoft.com/office/drawing/2014/main" id="{E43EF6EE-BEFF-BB1C-DA24-1205888E4C9F}"/>
              </a:ext>
            </a:extLst>
          </p:cNvPr>
          <p:cNvSpPr/>
          <p:nvPr/>
        </p:nvSpPr>
        <p:spPr>
          <a:xfrm>
            <a:off x="1938875" y="3629937"/>
            <a:ext cx="2408743" cy="1224643"/>
          </a:xfrm>
          <a:prstGeom prst="round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Самостоятельно выбирать маршруты безопасного движения по рисункам и личным наблюдениям.</a:t>
            </a:r>
          </a:p>
        </p:txBody>
      </p:sp>
      <p:sp>
        <p:nvSpPr>
          <p:cNvPr id="11" name="Прямоугольник: скругленные углы 5">
            <a:extLst>
              <a:ext uri="{FF2B5EF4-FFF2-40B4-BE49-F238E27FC236}">
                <a16:creationId xmlns:a16="http://schemas.microsoft.com/office/drawing/2014/main" id="{D867357B-1E67-4825-5F08-24A772316F3A}"/>
              </a:ext>
            </a:extLst>
          </p:cNvPr>
          <p:cNvSpPr/>
          <p:nvPr/>
        </p:nvSpPr>
        <p:spPr>
          <a:xfrm>
            <a:off x="4882322" y="3629937"/>
            <a:ext cx="2408743" cy="1224643"/>
          </a:xfrm>
          <a:prstGeom prst="round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Переходить проезжую часть дороги под прямым углом (не по диагонали).</a:t>
            </a:r>
          </a:p>
        </p:txBody>
      </p:sp>
    </p:spTree>
    <p:extLst>
      <p:ext uri="{BB962C8B-B14F-4D97-AF65-F5344CB8AC3E}">
        <p14:creationId xmlns:p14="http://schemas.microsoft.com/office/powerpoint/2010/main" val="278981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6BF6C-4C79-29D4-7602-FC00EED26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50" y="227474"/>
            <a:ext cx="7505700" cy="954600"/>
          </a:xfrm>
        </p:spPr>
        <p:txBody>
          <a:bodyPr anchor="ctr">
            <a:no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ДЕТЕЙ В СЕТИ ИНТЕРНЕТ</a:t>
            </a:r>
          </a:p>
        </p:txBody>
      </p:sp>
      <p:pic>
        <p:nvPicPr>
          <p:cNvPr id="4" name="1000013917.mp4">
            <a:hlinkClick r:id="" action="ppaction://media"/>
            <a:extLst>
              <a:ext uri="{FF2B5EF4-FFF2-40B4-BE49-F238E27FC236}">
                <a16:creationId xmlns:a16="http://schemas.microsoft.com/office/drawing/2014/main" id="{B7EFF4FF-99E6-F846-146A-937F27CC1E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9150" y="1182074"/>
            <a:ext cx="7505700" cy="325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8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6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D8C87D2-378D-28CE-9609-A301CAE5F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650" y="227475"/>
            <a:ext cx="7505700" cy="9546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ДИСКУССИОННАЯ ИГРА</a:t>
            </a:r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БЫ ВЫ СДЕЛАЛИ?»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C5315755-DB27-FB6D-9D02-0075D6725B11}"/>
              </a:ext>
            </a:extLst>
          </p:cNvPr>
          <p:cNvSpPr/>
          <p:nvPr/>
        </p:nvSpPr>
        <p:spPr>
          <a:xfrm>
            <a:off x="628650" y="1243122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Ваш ребенок хочет поехать к другу, которого вы никогда не встречали. Как бы вы проверили, что это безопасно?</a:t>
            </a: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5194721-0DC9-1221-9668-74A96C1E3338}"/>
              </a:ext>
            </a:extLst>
          </p:cNvPr>
          <p:cNvSpPr/>
          <p:nvPr/>
        </p:nvSpPr>
        <p:spPr>
          <a:xfrm>
            <a:off x="628650" y="1938833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Ваш ребенок получает запрос в социальных сетях от незнакомого человека, который предлагает встретиться. Что бы вы сделали?</a:t>
            </a: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C02D199-8D0B-CA17-D221-38A33CA9816C}"/>
              </a:ext>
            </a:extLst>
          </p:cNvPr>
          <p:cNvSpPr/>
          <p:nvPr/>
        </p:nvSpPr>
        <p:spPr>
          <a:xfrm>
            <a:off x="628650" y="2634544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Ваши дети хотят пойти в парк, которые находится далеко от вашего дома. Как бы вы обеспечили их безопасность в пути?</a:t>
            </a: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804C7B7-34BB-78D1-F120-D32E5C815F3E}"/>
              </a:ext>
            </a:extLst>
          </p:cNvPr>
          <p:cNvSpPr/>
          <p:nvPr/>
        </p:nvSpPr>
        <p:spPr>
          <a:xfrm>
            <a:off x="628650" y="3330255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Что бы вы сделали, если ваш ребенок заблудился в городе или в толпе?</a:t>
            </a: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DB98CE3-4BE6-F253-013A-FA97E5420FA6}"/>
              </a:ext>
            </a:extLst>
          </p:cNvPr>
          <p:cNvSpPr/>
          <p:nvPr/>
        </p:nvSpPr>
        <p:spPr>
          <a:xfrm>
            <a:off x="628650" y="4025966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Как бы вы научили своего ребенка быть осторожным в интернете и защищать личные данные?</a:t>
            </a: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6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5" grpId="0" animBg="1"/>
      <p:bldP spid="8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82850634-B396-C1A7-0D46-93BDFA6C2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650" y="227475"/>
            <a:ext cx="7505700" cy="9546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ДИСКУССИОННАЯ ИГРА</a:t>
            </a:r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БЫ ВЫ СДЕЛАЛИ?»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AFFA0C4-764D-64F3-FDEE-3F6A469FDD59}"/>
              </a:ext>
            </a:extLst>
          </p:cNvPr>
          <p:cNvSpPr/>
          <p:nvPr/>
        </p:nvSpPr>
        <p:spPr>
          <a:xfrm>
            <a:off x="628650" y="1243122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Какие факторы и угрозы безопасности детей в современном мире стоит учитывать?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9DDD568C-1C19-05E9-1E4A-4D864AEAE0DE}"/>
              </a:ext>
            </a:extLst>
          </p:cNvPr>
          <p:cNvSpPr/>
          <p:nvPr/>
        </p:nvSpPr>
        <p:spPr>
          <a:xfrm>
            <a:off x="628650" y="1938833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Ваш ребенок постоянно проводит много времени в интернете. Какие меры безопасности вы бы приняли, чтобы защитить его от онлайн-угроз?</a:t>
            </a:r>
          </a:p>
          <a:p>
            <a:pPr algn="just"/>
            <a:endParaRPr lang="ru-RU" sz="18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8B3B2D04-74FC-BF95-95F4-A2F2EE03AD04}"/>
              </a:ext>
            </a:extLst>
          </p:cNvPr>
          <p:cNvSpPr/>
          <p:nvPr/>
        </p:nvSpPr>
        <p:spPr>
          <a:xfrm>
            <a:off x="628650" y="2634544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Ваш ребенок хочет самостоятельно ходить в магазин. Какие меры безопасности вы бы предприняли?</a:t>
            </a:r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13809BF8-73AB-9E0E-0919-5B2729C5141C}"/>
              </a:ext>
            </a:extLst>
          </p:cNvPr>
          <p:cNvSpPr/>
          <p:nvPr/>
        </p:nvSpPr>
        <p:spPr>
          <a:xfrm>
            <a:off x="628650" y="3330255"/>
            <a:ext cx="7769678" cy="890059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Как вы общаетесь со своими детьми о безопасности? Какие методы или инициативы вы используете, чтобы поддерживать открытый диалог на эту тему?</a:t>
            </a:r>
            <a:endParaRPr lang="ru-RU" sz="18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0BF8F146-60A3-7A72-CDC6-C4742648BB81}"/>
              </a:ext>
            </a:extLst>
          </p:cNvPr>
          <p:cNvSpPr/>
          <p:nvPr/>
        </p:nvSpPr>
        <p:spPr>
          <a:xfrm>
            <a:off x="628650" y="4220314"/>
            <a:ext cx="7769678" cy="695711"/>
          </a:xfrm>
          <a:prstGeom prst="roundRect">
            <a:avLst>
              <a:gd name="adj" fmla="val 1153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20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Какую поддержку или помощь вы ищете в обеспечении безопасности ваших детей?</a:t>
            </a: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97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6249" y="381000"/>
            <a:ext cx="8124825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ADAA046-7CEC-9F66-7909-77C0F1BBA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628" y="402193"/>
            <a:ext cx="7505700" cy="588407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ПОДВЕДЕМ ИТОГИ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8B02933-8C41-F6B2-F552-CFCBCE184D8A}"/>
              </a:ext>
            </a:extLst>
          </p:cNvPr>
          <p:cNvSpPr/>
          <p:nvPr/>
        </p:nvSpPr>
        <p:spPr>
          <a:xfrm>
            <a:off x="206828" y="4095307"/>
            <a:ext cx="8671358" cy="739200"/>
          </a:xfrm>
          <a:prstGeom prst="roundRect">
            <a:avLst>
              <a:gd name="adj" fmla="val 11538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родительского собрания будут отправлены вам в РОДИТЕЛЬСКИЙ ЧАТ!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E7290DC-081C-D29E-D3B0-2C5860AF83C4}"/>
              </a:ext>
            </a:extLst>
          </p:cNvPr>
          <p:cNvSpPr/>
          <p:nvPr/>
        </p:nvSpPr>
        <p:spPr>
          <a:xfrm>
            <a:off x="628650" y="3020196"/>
            <a:ext cx="7769678" cy="1066651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Мы, взрослые, своим личным положительным примером должны научить детей соблюдать правила и совместно с детьми применять эти правила в жизни! 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3EDF6DF-FA1E-0E51-2F90-08218C9DC5F1}"/>
              </a:ext>
            </a:extLst>
          </p:cNvPr>
          <p:cNvSpPr/>
          <p:nvPr/>
        </p:nvSpPr>
        <p:spPr>
          <a:xfrm>
            <a:off x="628650" y="1073325"/>
            <a:ext cx="7769678" cy="8633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Не пренебрегайте правилами безопасности!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7EC3F06-B8FD-5720-3F38-855CBEF07849}"/>
              </a:ext>
            </a:extLst>
          </p:cNvPr>
          <p:cNvSpPr/>
          <p:nvPr/>
        </p:nvSpPr>
        <p:spPr>
          <a:xfrm>
            <a:off x="628650" y="1945085"/>
            <a:ext cx="7769678" cy="1066651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Если вы не станете сами соблюдать элементарные правила безопасности, то и ваши дети не станут этого выполнять, как бы вы ни старались. </a:t>
            </a:r>
          </a:p>
        </p:txBody>
      </p:sp>
    </p:spTree>
    <p:extLst>
      <p:ext uri="{BB962C8B-B14F-4D97-AF65-F5344CB8AC3E}">
        <p14:creationId xmlns:p14="http://schemas.microsoft.com/office/powerpoint/2010/main" val="360462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04" y="220337"/>
            <a:ext cx="8777019" cy="4704203"/>
          </a:xfrm>
          <a:prstGeom prst="rect">
            <a:avLst/>
          </a:prstGeom>
          <a:solidFill>
            <a:schemeClr val="dk1">
              <a:alpha val="8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75E9C9-B600-564A-42B8-0EC29A3E2C66}"/>
              </a:ext>
            </a:extLst>
          </p:cNvPr>
          <p:cNvSpPr/>
          <p:nvPr/>
        </p:nvSpPr>
        <p:spPr>
          <a:xfrm>
            <a:off x="373770" y="1606821"/>
            <a:ext cx="8426086" cy="1542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мероприятию по психолого-педагогическому 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просвещению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взаимодействия классного руководителя с 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(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законными представителями) обучающихся </a:t>
            </a:r>
            <a:endParaRPr lang="ru-RU" sz="32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964" y="292722"/>
            <a:ext cx="87880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</a:t>
            </a:r>
            <a:b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ДОНЕЦКОЙ НАРОДНОЙ РЕСПУБЛИКИ</a:t>
            </a:r>
            <a:b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«МАКЕЕВСКИЙ ПЕДАГОГИЧЕСКИЙ КОЛЛЕДЖ»</a:t>
            </a:r>
            <a:b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48250" y="3531715"/>
            <a:ext cx="3733801" cy="129936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48250" y="3581234"/>
            <a:ext cx="373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lvl="0" algn="r"/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Студентка IV курса 42 группы</a:t>
            </a:r>
          </a:p>
          <a:p>
            <a:pPr lvl="0" algn="r"/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Специальность: 44.02.02 </a:t>
            </a:r>
            <a:endParaRPr lang="ru-RU" sz="1600" dirty="0" smtClean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Преподавание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начальных классах</a:t>
            </a:r>
            <a:endParaRPr lang="ru-RU"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00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5336F-FA22-1E9F-1994-226D2E0E3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49" y="1428749"/>
            <a:ext cx="3686101" cy="561975"/>
          </a:xfrm>
          <a:ln w="38100">
            <a:solidFill>
              <a:schemeClr val="tx1">
                <a:lumMod val="10000"/>
              </a:schemeClr>
            </a:solidFill>
          </a:ln>
        </p:spPr>
        <p:txBody>
          <a:bodyPr anchor="ctr"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B451FA-873E-8284-DF34-088C4EB88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>
            <a:solidFill>
              <a:schemeClr val="tx1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pPr marL="488950" indent="-342900" algn="just">
              <a:buFont typeface="+mj-lt"/>
              <a:buAutoNum type="arabicPeriod"/>
            </a:pP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ea typeface="Abadi" panose="02000000000000000000" pitchFamily="2" charset="0"/>
                <a:cs typeface="Times New Roman" panose="02020603050405020304" pitchFamily="18" charset="0"/>
              </a:rPr>
              <a:t>Повышение педагогической грамотности родителей в вопросах безопасности жизнедеятельности детей.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863E8A-FFD1-4F3D-3352-33E7F7F383C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638674" y="1990725"/>
            <a:ext cx="3752849" cy="2448000"/>
          </a:xfrm>
          <a:ln>
            <a:solidFill>
              <a:schemeClr val="tx1">
                <a:lumMod val="10000"/>
              </a:schemeClr>
            </a:solidFill>
          </a:ln>
        </p:spPr>
        <p:txBody>
          <a:bodyPr>
            <a:normAutofit/>
          </a:bodyPr>
          <a:lstStyle/>
          <a:p>
            <a:pPr marL="488950" indent="-342900" algn="just">
              <a:buFont typeface="+mj-lt"/>
              <a:buAutoNum type="arabicPeriod"/>
            </a:pPr>
            <a:r>
              <a:rPr lang="ru-RU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родителей о возможных опасностях для ребёнка школьного возраста;
Сохранение жизни и здоровья детей;
Формирование у родителей чувства ответственности за безопасность своего ребёнка.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4A0D219-F82A-8DF0-AD46-2BDC50F49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675" y="1428749"/>
            <a:ext cx="3752849" cy="561976"/>
          </a:xfrm>
          <a:ln w="38100">
            <a:solidFill>
              <a:schemeClr val="tx1">
                <a:lumMod val="10000"/>
              </a:schemeClr>
            </a:solidFill>
          </a:ln>
        </p:spPr>
        <p:txBody>
          <a:bodyPr anchor="ctr"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5725" y="390524"/>
            <a:ext cx="7991550" cy="847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6761" y="407252"/>
            <a:ext cx="7743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«Формирование у младших школьников навыков безопасного поведения»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636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76250" y="381000"/>
            <a:ext cx="299085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2925" y="344269"/>
            <a:ext cx="3524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250" y="1190625"/>
            <a:ext cx="8239125" cy="355282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95325" y="1352550"/>
            <a:ext cx="31908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Актуальность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648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6249" y="381000"/>
            <a:ext cx="8124825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09775" y="344269"/>
            <a:ext cx="7134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</a:t>
            </a:r>
            <a:endParaRPr lang="ru-RU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6248" y="1193304"/>
            <a:ext cx="8124825" cy="3581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6247" y="1245066"/>
            <a:ext cx="812482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мире дети сталкиваются с различными опасностями, такими как дорожно-транспортные происшествия, контакт с незнакомцами, пожары, </a:t>
            </a:r>
            <a:r>
              <a:rPr lang="ru-RU" sz="20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кибербуллинг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другие угрозы. Недостаточное знание и понимание правил безопасного поведения может привести к серьезным последствиям для детей, поэтому важно формировать у младших школьников навыки безопасного поведения из-за необходимости обеспечения их защиты и благополучия. 
      Формирование у младших школьников навыков безопасного поведения является важной задачей, поскольку помогает им осознать опасности и научиться правильно реагировать в различных ситуациях. Эти навыки могут спасти жизни детей и предотвратить травмы.</a:t>
            </a:r>
            <a:endParaRPr lang="ru-RU" sz="20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48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6248" y="1193304"/>
            <a:ext cx="8124825" cy="3581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Google Shape;153;p17"/>
          <p:cNvSpPr txBox="1">
            <a:spLocks noGrp="1"/>
          </p:cNvSpPr>
          <p:nvPr>
            <p:ph type="title"/>
          </p:nvPr>
        </p:nvSpPr>
        <p:spPr>
          <a:xfrm>
            <a:off x="538159" y="1066207"/>
            <a:ext cx="8001002" cy="29628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4450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Бе</a:t>
            </a:r>
            <a:r>
              <a:rPr lang="ru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зопасность</a:t>
            </a:r>
            <a:r>
              <a:rPr lang="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ru" sz="2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/>
              </a:rPr>
              <a:t>– это не заучивание правил, а формирование безопасного образа жизни – он учится правильно существовать в огромном мире, познавая его, избегать опасностей, а не провоцировать их. </a:t>
            </a:r>
            <a:endParaRPr sz="2800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2800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4" name="Google Shape;15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7750" y="3201761"/>
            <a:ext cx="2385926" cy="1427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6248" y="393059"/>
            <a:ext cx="8124825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50015" y="393059"/>
            <a:ext cx="7205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u="sng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БЕЗОПАСНОСТЬ?</a:t>
            </a:r>
            <a:endParaRPr lang="ru-RU" sz="3200" b="1" u="sng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6249" y="381000"/>
            <a:ext cx="8124825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DF10C-DF78-EA4C-22B8-CDFA2C0E0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50" y="367327"/>
            <a:ext cx="7505700" cy="646331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ОДИН ДОМА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A43FEC-AD46-65EB-6117-6CF4C27A6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0524" y="1082253"/>
            <a:ext cx="8210549" cy="3011560"/>
          </a:xfrm>
        </p:spPr>
        <p:txBody>
          <a:bodyPr>
            <a:noAutofit/>
          </a:bodyPr>
          <a:lstStyle/>
          <a:p>
            <a:pPr marL="146050" indent="0" algn="just">
              <a:buNone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должны быть уверены в том, что он точно знает и умеет правильно поступать в следующих ситуациях: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
1. Ребёнок точно знает, как и кому из соседей подать сигнал об опасности.
2. Пожар дома или у соседей (сверху, снизу). </a:t>
            </a:r>
          </a:p>
          <a:p>
            <a:pPr marL="14605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Необходимость вызова экстренной помощи.</a:t>
            </a:r>
          </a:p>
          <a:p>
            <a:pPr marL="14605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Звонок в дверь незнакомца.
5. Вход и выход из своей квартиры. 
6. Внезапное ухудшение здоровья.
7. Заблудился на улице.
8. Необходимость перехода на другую сторону проезжей части дороги.
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768F2B-4B87-246A-C4AF-A35A9B8AA7DC}"/>
              </a:ext>
            </a:extLst>
          </p:cNvPr>
          <p:cNvSpPr txBox="1"/>
          <p:nvPr/>
        </p:nvSpPr>
        <p:spPr>
          <a:xfrm>
            <a:off x="217714" y="4093812"/>
            <a:ext cx="87085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это не так, то прежде чем оставлять детей одних дома, вы просто обязаны практически отработать с ними все эти и подобные им ситуации. </a:t>
            </a:r>
            <a:endParaRPr lang="ru-RU" sz="1800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6ED646-D087-F1A3-63D3-2DA70B91F0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73"/>
          <a:stretch/>
        </p:blipFill>
        <p:spPr>
          <a:xfrm>
            <a:off x="6838948" y="2154159"/>
            <a:ext cx="1762125" cy="151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6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76249" y="381000"/>
            <a:ext cx="8124825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72DE-6185-AE61-D593-53848DBC6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50" y="227475"/>
            <a:ext cx="7505700" cy="954600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С ПОСТОРОННИМИ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89EF57-F7DC-E06B-3681-1B3C69455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535" y="1851214"/>
            <a:ext cx="5440136" cy="2475857"/>
          </a:xfrm>
        </p:spPr>
        <p:txBody>
          <a:bodyPr>
            <a:noAutofit/>
          </a:bodyPr>
          <a:lstStyle/>
          <a:p>
            <a:pPr marL="14605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Приучите ребенка не доверять ключи от квартиры посторонним
2. Ваш ребенок никогда не должен уходить из учебного заведения с людьми, которых он не знает, даже если они сослались на вас.
3. Если ребенка доставили в милицию, он должен сообщить свой адрес, телефон родителей и свое имя.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E6B09F-1A2D-31C8-1859-85F5AEE991D1}"/>
              </a:ext>
            </a:extLst>
          </p:cNvPr>
          <p:cNvSpPr txBox="1"/>
          <p:nvPr/>
        </p:nvSpPr>
        <p:spPr>
          <a:xfrm>
            <a:off x="258535" y="1020217"/>
            <a:ext cx="86269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необходимо объяснить, что все люди, не являющиеся его родными, будут для него посторонними.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AFC260-47B4-0559-F325-8A8F618E5E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13"/>
          <a:stretch/>
        </p:blipFill>
        <p:spPr>
          <a:xfrm>
            <a:off x="5740852" y="1818677"/>
            <a:ext cx="3102430" cy="2947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77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76249" y="381000"/>
            <a:ext cx="8124825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78B3528-DFB8-F21E-0F3C-B6E8F5C8D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50" y="424095"/>
            <a:ext cx="7505700" cy="945757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И УЛИЦА</a:t>
            </a:r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tx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B9944437-EBBE-1C0F-1F9E-46FC4E19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" y="940254"/>
            <a:ext cx="8820150" cy="843643"/>
          </a:xfrm>
          <a:noFill/>
          <a:ln>
            <a:noFill/>
          </a:ln>
        </p:spPr>
        <p:txBody>
          <a:bodyPr>
            <a:noAutofit/>
          </a:bodyPr>
          <a:lstStyle/>
          <a:p>
            <a:pPr marL="146050" indent="0" algn="just">
              <a:buNone/>
            </a:pP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Находясь с ребёнком на улице, объясняйте ему все, что происходит на дороге с транспортом, пешеходами, учите анализировать встречающиеся дорожные ситуации, видеть в них опасные элементы, безошибочно действовать в различных обстоятельствах: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1E797CD2-1330-6A9A-0025-BC539C6E2003}"/>
              </a:ext>
            </a:extLst>
          </p:cNvPr>
          <p:cNvSpPr/>
          <p:nvPr/>
        </p:nvSpPr>
        <p:spPr>
          <a:xfrm>
            <a:off x="442912" y="1930490"/>
            <a:ext cx="8291513" cy="4487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ребенку дорожные знаки, расскажите об их назначении.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1F296859-E869-EE0D-F3ED-B002184CD963}"/>
              </a:ext>
            </a:extLst>
          </p:cNvPr>
          <p:cNvSpPr/>
          <p:nvPr/>
        </p:nvSpPr>
        <p:spPr>
          <a:xfrm>
            <a:off x="442912" y="2379232"/>
            <a:ext cx="8291512" cy="52589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Понаблюдайте за работой светофора, обратите внимание ребенка на связь между цветами светофора и движением машин и пешеходов.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9D6D03D0-5AFF-569D-795D-D4CFA46B9506}"/>
              </a:ext>
            </a:extLst>
          </p:cNvPr>
          <p:cNvSpPr/>
          <p:nvPr/>
        </p:nvSpPr>
        <p:spPr>
          <a:xfrm>
            <a:off x="442912" y="2905125"/>
            <a:ext cx="8291512" cy="5827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Abadi" panose="02000000000000000000" pitchFamily="2" charset="0"/>
                <a:cs typeface="Times New Roman" panose="02020603050405020304" pitchFamily="18" charset="0"/>
              </a:rPr>
              <a:t>Укажите на нарушителей, отметьте, что они нарушают правила, рискуя попасть под транспорт.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C2231969-BA0A-D6CE-695F-2A005F03E9B2}"/>
              </a:ext>
            </a:extLst>
          </p:cNvPr>
          <p:cNvSpPr/>
          <p:nvPr/>
        </p:nvSpPr>
        <p:spPr>
          <a:xfrm>
            <a:off x="442912" y="3487920"/>
            <a:ext cx="8291512" cy="44590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Abadi" panose="02000000000000000000" pitchFamily="2" charset="0"/>
                <a:cs typeface="Times New Roman" panose="02020603050405020304" pitchFamily="18" charset="0"/>
              </a:rPr>
              <a:t>Спрашивайте у ребенка, как следует поступить на улице в той или иной ситуации.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35083955-80AA-CFA9-D3D6-61A8AA13398F}"/>
              </a:ext>
            </a:extLst>
          </p:cNvPr>
          <p:cNvSpPr/>
          <p:nvPr/>
        </p:nvSpPr>
        <p:spPr>
          <a:xfrm>
            <a:off x="442912" y="3933825"/>
            <a:ext cx="8291512" cy="7657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Abadi" panose="02000000000000000000" pitchFamily="2" charset="0"/>
                <a:cs typeface="Times New Roman" panose="02020603050405020304" pitchFamily="18" charset="0"/>
              </a:rPr>
              <a:t>Проверьте, умеет ли ребенок использовать свои знания в реальных дорожных ситуациях: попробуйте переходить дорогу с односторонним и двусторонним движением, через регулируемый и нерегулируемый перекрестки.</a:t>
            </a:r>
          </a:p>
        </p:txBody>
      </p:sp>
    </p:spTree>
    <p:extLst>
      <p:ext uri="{BB962C8B-B14F-4D97-AF65-F5344CB8AC3E}">
        <p14:creationId xmlns:p14="http://schemas.microsoft.com/office/powerpoint/2010/main" val="355837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6" grpId="0" animBg="1"/>
      <p:bldP spid="52" grpId="0" animBg="1"/>
      <p:bldP spid="56" grpId="0" animBg="1"/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76249" y="381000"/>
            <a:ext cx="8124825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6004EF-BE28-5B15-1D73-020850632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149" y="1524000"/>
            <a:ext cx="7505700" cy="3048000"/>
          </a:xfrm>
          <a:noFill/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при пожаре (Ваш дом –ваша крепость);
Правила пользования бытовыми приборами;
Телефон пожарной службы: должен быть в телефоне любого члена семьи;
Соседи.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86F2972-2247-CAF1-42C5-8CC502FCC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11" y="513300"/>
            <a:ext cx="7505700" cy="9546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ПОЖАРНАЯ</a:t>
            </a:r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  <a: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знать вашему ребенку? </a:t>
            </a:r>
          </a:p>
        </p:txBody>
      </p:sp>
      <p:pic>
        <p:nvPicPr>
          <p:cNvPr id="2" name="_Чрезвычайная ситуация_ - Пожарная безопасность - дети.mp3">
            <a:hlinkClick r:id="" action="ppaction://media"/>
            <a:extLst>
              <a:ext uri="{FF2B5EF4-FFF2-40B4-BE49-F238E27FC236}">
                <a16:creationId xmlns:a16="http://schemas.microsoft.com/office/drawing/2014/main" id="{595B0B90-A852-CF72-6BEE-61B8C905BD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05700" y="4000499"/>
            <a:ext cx="1076324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5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809</Words>
  <Application>Microsoft Office PowerPoint</Application>
  <PresentationFormat>Экран (16:9)</PresentationFormat>
  <Paragraphs>65</Paragraphs>
  <Slides>15</Slides>
  <Notes>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Times New Roman</vt:lpstr>
      <vt:lpstr>Calibri</vt:lpstr>
      <vt:lpstr>Abadi</vt:lpstr>
      <vt:lpstr>Nunito</vt:lpstr>
      <vt:lpstr>Shift</vt:lpstr>
      <vt:lpstr>Презентация PowerPoint</vt:lpstr>
      <vt:lpstr>ЦЕЛЬ:</vt:lpstr>
      <vt:lpstr>Презентация PowerPoint</vt:lpstr>
      <vt:lpstr>Презентация PowerPoint</vt:lpstr>
      <vt:lpstr>Безопасность – это не заучивание правил, а формирование безопасного образа жизни – он учится правильно существовать в огромном мире, познавая его, избегать опасностей, а не провоцировать их.  </vt:lpstr>
      <vt:lpstr>РЕБЕНОК ОДИН ДОМА</vt:lpstr>
      <vt:lpstr>ОБЩЕНИЕ С ПОСТОРОННИМИ</vt:lpstr>
      <vt:lpstr>РЕБЕНОК И УЛИЦА </vt:lpstr>
      <vt:lpstr>ПОЖАРНАЯ БЕЗОПАСНОСТЬ Что нужно знать вашему ребенку? </vt:lpstr>
      <vt:lpstr>ДОРОЖНО-ТРАНСПОРТНАЯ БЕЗОПАСНОСТЬ</vt:lpstr>
      <vt:lpstr>БЕЗОПАСНОСТЬ ДЕТЕЙ В СЕТИ ИНТЕРНЕТ</vt:lpstr>
      <vt:lpstr>ДИСКУССИОННАЯ ИГРА «ЧТО БЫ ВЫ СДЕЛАЛИ?»</vt:lpstr>
      <vt:lpstr>ДИСКУССИОННАЯ ИГРА «ЧТО БЫ ВЫ СДЕЛАЛИ?»</vt:lpstr>
      <vt:lpstr>ПОДВЕДЕМ ИТОГИ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“Безопасность младших школьников в урочной и внеурочной деятельности.”</dc:title>
  <dc:creator>Tanya</dc:creator>
  <cp:lastModifiedBy>Пользователь Windows</cp:lastModifiedBy>
  <cp:revision>52</cp:revision>
  <dcterms:modified xsi:type="dcterms:W3CDTF">2024-05-22T19:24:00Z</dcterms:modified>
</cp:coreProperties>
</file>