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DDA8FA97-15A9-3466-DA82-ED1FC39AE6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24" name="Овал 23">
            <a:extLst>
              <a:ext uri="{FF2B5EF4-FFF2-40B4-BE49-F238E27FC236}">
                <a16:creationId xmlns="" xmlns:a16="http://schemas.microsoft.com/office/drawing/2014/main" id="{BFA71C9A-C121-A93C-9BCD-69BF387716AD}"/>
              </a:ext>
            </a:extLst>
          </p:cNvPr>
          <p:cNvSpPr/>
          <p:nvPr/>
        </p:nvSpPr>
        <p:spPr>
          <a:xfrm>
            <a:off x="441614" y="371184"/>
            <a:ext cx="4594514" cy="5985167"/>
          </a:xfrm>
          <a:prstGeom prst="ellipse">
            <a:avLst/>
          </a:prstGeom>
          <a:solidFill>
            <a:schemeClr val="bg1"/>
          </a:solidFill>
          <a:ln w="127000" cmpd="thinThick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BD6470-F61C-040D-40DD-BC69C2E68D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7868" y="1973701"/>
            <a:ext cx="4262004" cy="2910598"/>
          </a:xfrm>
          <a:ln cmpd="thickThin">
            <a:noFill/>
          </a:ln>
        </p:spPr>
        <p:txBody>
          <a:bodyPr anchor="ctr" anchorCtr="0">
            <a:normAutofit/>
          </a:bodyPr>
          <a:lstStyle>
            <a:lvl1pPr algn="ctr">
              <a:defRPr sz="7200" b="1">
                <a:solidFill>
                  <a:srgbClr val="DA77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x-none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031EE35D-95DA-D6F2-C08D-2E77295CEA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1273" y="4908497"/>
            <a:ext cx="3830782" cy="818048"/>
          </a:xfrm>
        </p:spPr>
        <p:txBody>
          <a:bodyPr anchor="ctr" anchorCtr="0"/>
          <a:lstStyle>
            <a:lvl1pPr marL="0" indent="0" algn="ctr">
              <a:buNone/>
              <a:defRPr sz="2400" b="1">
                <a:solidFill>
                  <a:srgbClr val="4A689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x-none" dirty="0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FA884DA-4409-F87A-7F41-0E74E11F7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25F7A99-9094-E884-17B8-1798D02C4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D24CF71-E0B1-9E10-3027-CF491754C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057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7FC5B7D-A141-B94A-F882-D7EA626EE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93A1937B-8005-6102-9667-486842679D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81FAAF1-8D94-5412-E7DD-17D810630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374CFCC-63D0-12F5-585B-40F607AFD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D27407-58C4-A0DB-0EEC-D78E61387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321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E2E7A7CE-02E5-0FAF-259F-B85805B6D6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2152D7E6-ADFA-AFEA-5988-94A49A1C7F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8319809-5ECB-B653-CB48-001A4C818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86BFDE7-FB1E-7EFD-085D-A0F635992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6D2F52E-54E4-92B2-AA85-95931D076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433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545B39C-897F-B29B-3A9B-B93CB8FFD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132D506-28CD-A6F6-DC71-2D6146B9F5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2CAD2E9-6B49-BE3D-6516-62A0647E0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91CDA43-4D7F-1CCE-4092-F0939E2E6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C27BB7D-FDD2-0CDA-002C-A0944FC22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590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876B2C-53B1-4908-5DEB-88F41B6B7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A9ADAB4-B710-B568-CBE9-62075E9BFC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C00D50A-C0D4-F62C-FFEC-AFE0426C7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B121D00-D7D0-AD2B-09F4-041064C4C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1916EA3-585C-F6A1-5EA3-8206C287B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383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B9FA68-A8D0-8371-ADAE-1196661C0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EB936A8-ED61-202A-BF5B-E3F665C611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09BDB334-77DF-40FA-523A-81FF369966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3166052D-7790-95F1-1BAE-F22B09CB0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5DDE8DD-FCF7-80FB-0E01-8D8D47E77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DEA20A46-78A5-F513-6295-4D28D267F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324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A0C3683-3291-218C-FB64-7C73E35A3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044588C-81A2-2F12-84E3-87B4D04B8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9F8E5B7-78C9-E27D-6BC5-6362B6DC76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E02F89FF-1639-10EE-C2BB-A42914F972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1E9C513E-F9E1-A630-6641-20F70D227B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30D5E92F-3512-F55C-7019-D8EFF9CBB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4949BA05-86FF-D24D-8108-7F99B3DE3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8F0FCD86-0BDA-2B9A-F73A-B72606567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34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E868D18-369A-B96B-6B44-38DF4B3B4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D21D376D-AA45-BBD8-1255-CE1F75F61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E38EDBBE-C756-CFB6-7521-3A1AA8F5E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8C255829-F004-78A0-E7DB-6B90FE169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940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9B3C6D6A-8B41-B05A-FF68-A9A7741D4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DD222F43-F695-B2FF-5849-EA89CB46D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A32F1F62-6C8A-EE34-DBD8-A5CAA4D8C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148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703DE9B-0C4B-B728-92BE-1A717FF7F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441E0C3-117E-9E30-1DF6-9FC274D21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B48B25E9-DD3D-3880-F0D5-C0D748FE61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FCE63C0-6F26-8F8B-D454-B3E44F9C0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D02317B-9506-0F6B-6C1E-66E202015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AEBA452-0D83-5407-7185-99E626CEF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531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3F48A49-B6F0-BB9A-A780-0C50BCC8D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A7D01071-0055-6D5E-4F74-DC70BC21DD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F097E95-4FDA-4029-6278-5D8CED4692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B2AA213-3E7E-5DDC-791F-63CDFF0A3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E7F7D76-628D-7ADB-86B0-67FE9BBD1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A9714FF-1C3E-BA91-8880-FF1CF4A45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038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C87DD40C-87AB-CB7A-C9C8-33161E4B054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23531C84-8049-698F-35C3-6418DE128782}"/>
              </a:ext>
            </a:extLst>
          </p:cNvPr>
          <p:cNvSpPr/>
          <p:nvPr/>
        </p:nvSpPr>
        <p:spPr>
          <a:xfrm>
            <a:off x="256309" y="304800"/>
            <a:ext cx="8666018" cy="6253018"/>
          </a:xfrm>
          <a:prstGeom prst="rect">
            <a:avLst/>
          </a:prstGeom>
          <a:solidFill>
            <a:schemeClr val="bg1"/>
          </a:solidFill>
          <a:ln w="63500" cmpd="thinThick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A059B09-89E7-8D22-6092-7F856CDAF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15" y="503667"/>
            <a:ext cx="7886700" cy="5769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x-none" dirty="0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FDE0E1A6-D1C4-98F4-97CB-7B6EA45CDA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  <a:endParaRPr lang="x-none" dirty="0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8450C98-299E-988E-7356-F70A1248C2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72EB9D8-51AA-9DF8-94AF-C3E8291AFB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869A88B-D107-BFE5-3F3D-6152E57C9A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083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4102224" cy="2808312"/>
          </a:xfrm>
        </p:spPr>
        <p:txBody>
          <a:bodyPr>
            <a:normAutofit fontScale="90000"/>
          </a:bodyPr>
          <a:lstStyle/>
          <a:p>
            <a:r>
              <a:rPr lang="ru-RU" smtClean="0">
                <a:solidFill>
                  <a:srgbClr val="FF0000"/>
                </a:solidFill>
              </a:rPr>
              <a:t>Изменения ФОП ДО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для детей 2-3 лет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Подготовила воспитатель </a:t>
            </a:r>
            <a:r>
              <a:rPr lang="ru-RU" dirty="0" err="1" smtClean="0">
                <a:solidFill>
                  <a:schemeClr val="tx1"/>
                </a:solidFill>
              </a:rPr>
              <a:t>Трочина</a:t>
            </a:r>
            <a:r>
              <a:rPr lang="ru-RU" dirty="0" smtClean="0">
                <a:solidFill>
                  <a:schemeClr val="tx1"/>
                </a:solidFill>
              </a:rPr>
              <a:t> Е.П.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1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1" y="503666"/>
            <a:ext cx="7864963" cy="90910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Социально-коммуникативное развитие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25625"/>
            <a:ext cx="8496944" cy="4351338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задачами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социально-коммуникативного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: поддержка  эмоционально- положительного состояния детей в период адаптации, развитие игрового опыта, поддержка доброжелательных отношений, формирование элементарных представлений о людях, формирование первичных представлений о себе, возрасте, поле и т.д.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концу 3го года жизни ребёнок позитивен, эмоционально отзывчив, охотно посещает детский сад, придумывает игровой сюжет и т.д.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подробно см стр. 10-12, 32-33 ФОП ДО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6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7815" y="503666"/>
            <a:ext cx="7886700" cy="155718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деятельность разных видов и культурные практики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276872"/>
            <a:ext cx="7886700" cy="3684067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деятельность включает в себя различные виды детской деятельности(предметной, игровой, трудовой, коммуникативной, продуктивной и т.д.)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культурным практикам относят игровую, продуктивную, , исследовательскую, коммуникативную практики, чтение художественной литературы.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роль принадлежит игре , выступает в качестве основы для интеграции всех видов деятельности ребёнка дошкольного возраста.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148-151 ФОП ДО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788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7815" y="764704"/>
            <a:ext cx="788670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результаты в раннем возрасте (к трем годам): 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556792"/>
            <a:ext cx="8352928" cy="5184576"/>
          </a:xfrm>
        </p:spPr>
        <p:txBody>
          <a:bodyPr>
            <a:normAutofit fontScale="62500" lnSpcReduction="20000"/>
          </a:bodyPr>
          <a:lstStyle/>
          <a:p>
            <a:r>
              <a:rPr lang="ru-RU" sz="3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развита крупная моторика, </a:t>
            </a:r>
            <a:r>
              <a:rPr lang="ru-RU" sz="3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понимает </a:t>
            </a: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указания взрослого, выполняет движения по зрительному и звуковому ориентирам</a:t>
            </a:r>
            <a:r>
              <a:rPr lang="ru-RU" sz="3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желанием играет в подвижные </a:t>
            </a:r>
            <a:r>
              <a:rPr lang="ru-RU" sz="3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игры;</a:t>
            </a:r>
          </a:p>
          <a:p>
            <a:r>
              <a:rPr lang="ru-RU" sz="3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</a:t>
            </a: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демонстрирует элементарные культурно-гигиенические навыки, владеет простейшими навыками самообслуживания (одевание, раздевание, самостоятельно ест и тому подобное);</a:t>
            </a:r>
          </a:p>
          <a:p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стремится к общению со взрослыми, реагирует на их настроение;</a:t>
            </a:r>
          </a:p>
          <a:p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проявляет интерес к сверстникам; наблюдает за их действиями и подражает им</a:t>
            </a:r>
            <a:r>
              <a:rPr lang="ru-RU" sz="3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играет </a:t>
            </a:r>
            <a:r>
              <a:rPr lang="ru-RU" sz="3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рядом</a:t>
            </a:r>
            <a:endParaRPr lang="ru-RU" sz="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понимает и выполняет простые поручения взрослого;</a:t>
            </a:r>
          </a:p>
          <a:p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стремится проявлять самостоятельность в бытовом и игровом поведении;</a:t>
            </a:r>
          </a:p>
          <a:p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способен направлять свои действия на достижение простой, самостоятельно поставленной цели; </a:t>
            </a:r>
            <a:endParaRPr lang="ru-RU" sz="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58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0"/>
            <a:ext cx="8280920" cy="5616624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проявляет интерес к стихам, сказкам, повторяет отдельные слова и фразы за взрослым;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различает и называет основные цвета, формы предметов, ориентируется в основных пространственных и временных отношениях;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знает основные особенности внешнего облика человека, его деятельности; свое имя, имена близких; демонстрирует первоначальные представления о населенном пункте, в котором живет (город, село и так далее);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с удовольствием слушает музыку, подпевает, выполняет простые танцевальные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движения; откликается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красоту природы и произведения искусства;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 действует с окружающими его предметами, знает названия, свойства и назначение многих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предметов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играх отображает действия окружающих ("готовит обед", "ухаживает за больным" и другое), воспроизводит не только их последовательность и взаимосвязь но и социальные отношения (ласково обращается с куклой, делает ей замечания), заранее определяет цель ("Я буду лечить куклу").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26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 дня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908203"/>
          </a:xfrm>
        </p:spPr>
        <p:txBody>
          <a:bodyPr/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завтраку, завтрак 8.30-9.00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по подгруппам в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половине дня 9.30-9.40, 9.50-10.00 и 16.00 – 16.10 и 16.10-16.20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Дневной сон 12.30-15.30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87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развитие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0"/>
            <a:ext cx="8119814" cy="5268243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задачами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деятельности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физического развития являются: развитие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-физических качеств, координация рук и ног, интерес к физическим упражнениям, охрана и укрепление здоровья ребёнка средствами физического воспитания, приобщение к ЗОЖ и др.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концу 3 года жизни ребёнок умеет выполнять основные виды движения. Ходит в заданном направлении, реагирует на сигналы, активно участвует в несложных подвижных играх( см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123-124 ФОП ДО)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38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Познавательное развитие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712968" cy="583264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Вместо сенсорного развития появились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Сенсорные эталоны и познавательные действия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ФЭМП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стало Математические представления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Педагог: поощряет, демонстрирует, организует, включает, подводит к освоению, используем </a:t>
            </a:r>
            <a:r>
              <a:rPr lang="ru-RU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предэталонные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представления (о шаре и т.д.), поддерживаем интерес- 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вместо-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работу, упражнять, помогать, привлекать, учить различать предметы по форме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Окружающий мир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объединил предметное и социальное окружение.  Природа(вместо природного окружения).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Расширяем представления, развиваем представления о себе.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концу 3 года жизни интересуется окружающим: знает названия предметов, игрушек, исследует их свойства, проявляет интерес к сверстникам, проявляет настойчивость в достижении результата своих действий и т.д.(стр. 52 ФОП ДО)</a:t>
            </a:r>
          </a:p>
        </p:txBody>
      </p:sp>
    </p:spTree>
    <p:extLst>
      <p:ext uri="{BB962C8B-B14F-4D97-AF65-F5344CB8AC3E}">
        <p14:creationId xmlns:p14="http://schemas.microsoft.com/office/powerpoint/2010/main" val="56683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Речевое развитие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047806" cy="4980211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области речевого развития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задачами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являются: формирование словаря, ЗКР, грамматический строй речи, связная речь и интерес к художественной литературе.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результате, к концу 3го года жизни ребёнок активен, инициативен в речевых контактах с педагогом и детьми, проявляет интерес и доброжелательность при общении со сверстниками, легко понимает речь взрослого , самостоятельно использует элементарные этикетные формы общения, употребляет в речи существительные,  глаголы, отвечает на вопросы и т.д.(стр.67 ФОП ДО)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727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7815" y="503666"/>
            <a:ext cx="7886700" cy="76509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 эстетическое развитие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8208912" cy="4692179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области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художественно-эстетического развития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деятельности являются: приобщение к искусству, изобразительная деятельность, конструктивная деятельность, музыкальная деятельность, театрализованная деятельность, культурно-досуговая деятельность.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концу 3 года жизни ребёнок любит смотреть, слушать, испытывать радость от произведений музыкального, изобразительного искусства, природы. Проявляет интерес к театрализованной деятельности, смотрит кукольные спектакли, использует в игре различные атрибуты. Различает цвета, лепит несложные предметы и т.д.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подробно можно ознакомиться  (стр.82-85 ФОП ДО)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155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7815" y="503666"/>
            <a:ext cx="7870609" cy="335738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Примерный перечень произведений художественной литературы, произведений  изобразительного искусства, музыкальных произведений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4149080"/>
            <a:ext cx="7200800" cy="2027882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подробный список можно посмотреть на страницах 158-159, 167, 173 ФОП ДО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74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Тема11</Template>
  <TotalTime>194</TotalTime>
  <Words>846</Words>
  <Application>Microsoft Office PowerPoint</Application>
  <PresentationFormat>Экран (4:3)</PresentationFormat>
  <Paragraphs>50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Тема11</vt:lpstr>
      <vt:lpstr>Изменения ФОП ДО для детей 2-3 лет</vt:lpstr>
      <vt:lpstr>Планируемые результаты в раннем возрасте (к трем годам): . </vt:lpstr>
      <vt:lpstr>Презентация PowerPoint</vt:lpstr>
      <vt:lpstr>Режим дня</vt:lpstr>
      <vt:lpstr>Физическое развитие</vt:lpstr>
      <vt:lpstr>Познавательное развитие</vt:lpstr>
      <vt:lpstr>Речевое развитие</vt:lpstr>
      <vt:lpstr>Художественно- эстетическое развитие</vt:lpstr>
      <vt:lpstr>Примерный перечень произведений художественной литературы, произведений  изобразительного искусства, музыкальных произведений  </vt:lpstr>
      <vt:lpstr>Социально-коммуникативное развитие</vt:lpstr>
      <vt:lpstr>Образовательная деятельность разных видов и культурные практики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Изменения ФОП ДОО  для детей 2-3 лет</dc:title>
  <dc:creator>1</dc:creator>
  <cp:lastModifiedBy>1</cp:lastModifiedBy>
  <cp:revision>18</cp:revision>
  <dcterms:created xsi:type="dcterms:W3CDTF">2023-03-29T17:51:22Z</dcterms:created>
  <dcterms:modified xsi:type="dcterms:W3CDTF">2023-03-29T21:17:21Z</dcterms:modified>
</cp:coreProperties>
</file>