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9" r:id="rId4"/>
    <p:sldId id="260" r:id="rId5"/>
    <p:sldId id="272" r:id="rId6"/>
    <p:sldId id="269" r:id="rId7"/>
    <p:sldId id="268" r:id="rId8"/>
    <p:sldId id="263" r:id="rId9"/>
    <p:sldId id="265" r:id="rId10"/>
    <p:sldId id="266" r:id="rId11"/>
    <p:sldId id="270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1052736"/>
            <a:ext cx="7776864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6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6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Возвратные</a:t>
            </a:r>
            <a:r>
              <a:rPr kumimoji="0" lang="ru-RU" sz="660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глаголы.</a:t>
            </a:r>
            <a:endParaRPr kumimoji="0" lang="ru-RU" sz="44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4293096"/>
            <a:ext cx="5000660" cy="144075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2857496"/>
            <a:ext cx="5877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Презентация к уроку русского языка 4 класс </a:t>
            </a:r>
          </a:p>
          <a:p>
            <a:pPr algn="ctr"/>
            <a:r>
              <a:rPr lang="ru-RU" sz="2000" dirty="0" smtClean="0"/>
              <a:t>УМК «Школа России» (урок  №138)</a:t>
            </a:r>
          </a:p>
          <a:p>
            <a:pPr algn="ctr"/>
            <a:r>
              <a:rPr lang="ru-RU" sz="2000" dirty="0" smtClean="0"/>
              <a:t>Учебник В.П. </a:t>
            </a:r>
            <a:r>
              <a:rPr lang="ru-RU" sz="2000" dirty="0" err="1" smtClean="0"/>
              <a:t>Канакина</a:t>
            </a:r>
            <a:r>
              <a:rPr lang="ru-RU" sz="2000" dirty="0" smtClean="0"/>
              <a:t> «Русский язык 4 класс»</a:t>
            </a:r>
          </a:p>
          <a:p>
            <a:pPr algn="ctr"/>
            <a:r>
              <a:rPr lang="ru-RU" sz="2000" dirty="0" smtClean="0"/>
              <a:t>Номинация «Слайд – лекция»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142984"/>
            <a:ext cx="785818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  Выборочный диктант</a:t>
            </a:r>
          </a:p>
          <a:p>
            <a:pPr algn="ctr"/>
            <a:r>
              <a:rPr lang="ru-RU" sz="4400" b="1" dirty="0" smtClean="0"/>
              <a:t>Чтобы из ручья напиться , надо наклониться. Любишь кататься – люби и саночки возить. Станешь лениться – будешь с сумой волочиться.   </a:t>
            </a:r>
          </a:p>
          <a:p>
            <a:pPr algn="ctr"/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928934"/>
            <a:ext cx="72152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  </a:t>
            </a:r>
            <a:r>
              <a:rPr lang="ru-RU" sz="4000" b="1" u="sng" dirty="0" smtClean="0">
                <a:solidFill>
                  <a:srgbClr val="7030A0"/>
                </a:solidFill>
              </a:rPr>
              <a:t>Проверка.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Напит</a:t>
            </a:r>
            <a:r>
              <a:rPr lang="ru-RU" sz="4000" b="1" u="sng" dirty="0" smtClean="0">
                <a:solidFill>
                  <a:srgbClr val="7030A0"/>
                </a:solidFill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</a:rPr>
              <a:t>ся, наклонит</a:t>
            </a:r>
            <a:r>
              <a:rPr lang="ru-RU" sz="4000" b="1" u="sng" dirty="0" smtClean="0">
                <a:solidFill>
                  <a:srgbClr val="7030A0"/>
                </a:solidFill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</a:rPr>
              <a:t>ся, катат</a:t>
            </a:r>
            <a:r>
              <a:rPr lang="ru-RU" sz="4000" b="1" u="sng" dirty="0" smtClean="0">
                <a:solidFill>
                  <a:srgbClr val="7030A0"/>
                </a:solidFill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</a:rPr>
              <a:t>ся, ленит</a:t>
            </a:r>
            <a:r>
              <a:rPr lang="ru-RU" sz="4000" b="1" u="sng" dirty="0" smtClean="0">
                <a:solidFill>
                  <a:srgbClr val="7030A0"/>
                </a:solidFill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</a:rPr>
              <a:t>ся, волочит</a:t>
            </a:r>
            <a:r>
              <a:rPr lang="ru-RU" sz="4000" b="1" u="sng" dirty="0" smtClean="0">
                <a:solidFill>
                  <a:srgbClr val="7030A0"/>
                </a:solidFill>
              </a:rPr>
              <a:t>ь</a:t>
            </a:r>
            <a:r>
              <a:rPr lang="ru-RU" sz="4000" b="1" dirty="0" smtClean="0">
                <a:solidFill>
                  <a:srgbClr val="7030A0"/>
                </a:solidFill>
              </a:rPr>
              <a:t>ся. 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71480"/>
            <a:ext cx="735811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Закончи предложение</a:t>
            </a:r>
            <a:endParaRPr lang="ru-RU" sz="4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уроке я узнал(а)….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Я  научился ….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повторил(а) ….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Мне стало понятно….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771530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Спасибо за работу </a:t>
            </a:r>
          </a:p>
          <a:p>
            <a:r>
              <a:rPr lang="ru-RU" sz="6000" dirty="0" smtClean="0"/>
              <a:t>Д/</a:t>
            </a:r>
            <a:r>
              <a:rPr lang="ru-RU" sz="6000" dirty="0" err="1" smtClean="0"/>
              <a:t>з</a:t>
            </a:r>
            <a:r>
              <a:rPr lang="ru-RU" sz="6000" dirty="0" smtClean="0"/>
              <a:t>. упр. 213 стр. 103,</a:t>
            </a:r>
          </a:p>
          <a:p>
            <a:r>
              <a:rPr lang="ru-RU" sz="3200" dirty="0" smtClean="0"/>
              <a:t>Записать слово </a:t>
            </a:r>
            <a:r>
              <a:rPr lang="ru-RU" sz="3200" b="1" dirty="0" smtClean="0">
                <a:solidFill>
                  <a:srgbClr val="7030A0"/>
                </a:solidFill>
              </a:rPr>
              <a:t>к</a:t>
            </a:r>
            <a:r>
              <a:rPr lang="ru-RU" sz="3200" b="1" dirty="0" smtClean="0">
                <a:solidFill>
                  <a:srgbClr val="C00000"/>
                </a:solidFill>
              </a:rPr>
              <a:t>о</a:t>
            </a:r>
            <a:r>
              <a:rPr lang="ru-RU" sz="3200" b="1" dirty="0" smtClean="0">
                <a:solidFill>
                  <a:srgbClr val="7030A0"/>
                </a:solidFill>
              </a:rPr>
              <a:t>м</a:t>
            </a:r>
            <a:r>
              <a:rPr lang="ru-RU" sz="3200" b="1" dirty="0" smtClean="0">
                <a:solidFill>
                  <a:srgbClr val="C00000"/>
                </a:solidFill>
              </a:rPr>
              <a:t>а</a:t>
            </a:r>
            <a:r>
              <a:rPr lang="ru-RU" sz="3200" b="1" dirty="0" smtClean="0">
                <a:solidFill>
                  <a:srgbClr val="7030A0"/>
                </a:solidFill>
              </a:rPr>
              <a:t>ндир</a:t>
            </a:r>
            <a:r>
              <a:rPr lang="ru-RU" sz="3200" dirty="0" smtClean="0"/>
              <a:t> в словарик и составить с ним предложение.   </a:t>
            </a:r>
          </a:p>
          <a:p>
            <a:r>
              <a:rPr lang="ru-RU" sz="6000" smtClean="0"/>
              <a:t>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Дидактические задачи: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268760"/>
            <a:ext cx="756084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осознания и усвоения понятия  возвратные глаголы.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 умения  обосновывать правильность написания слов с изученными орфограммами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Закрепление знаний о спряжении  глагола.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Формирование УУД: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Познавательные УУД : самостоятельное выделение и формулирование познавательной цели; осознанное и произвольное построение речевого высказывания в устной и письменной  форме. Определение темы и главной мысли текста.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Регулятивные УУД: Составление плана    и последовательности действий,  сличение способа действий с его результата с заданным эталоном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Личностные УУД: нравственно-этическое оценивание усваиваемого содержания.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42860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Проверка домашнего задания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857232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Как   определить спряжение глаголов? Расскажите алгоритм определения спряжения. Назовите глаголы </a:t>
            </a:r>
            <a:r>
              <a:rPr lang="en-US" sz="3600" b="1" dirty="0" smtClean="0">
                <a:solidFill>
                  <a:srgbClr val="FF0000"/>
                </a:solidFill>
              </a:rPr>
              <a:t>– </a:t>
            </a:r>
            <a:r>
              <a:rPr lang="ru-RU" sz="3600" b="1" dirty="0" smtClean="0">
                <a:solidFill>
                  <a:srgbClr val="FF0000"/>
                </a:solidFill>
              </a:rPr>
              <a:t>исключения</a:t>
            </a:r>
            <a:r>
              <a:rPr lang="en-US" sz="3600" b="1" dirty="0" smtClean="0">
                <a:solidFill>
                  <a:srgbClr val="FF0000"/>
                </a:solidFill>
              </a:rPr>
              <a:t>.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3357562"/>
            <a:ext cx="81439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Устно определи спряжение глаголов: 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  сеять (…</a:t>
            </a:r>
            <a:r>
              <a:rPr lang="ru-RU" sz="2800" b="1" dirty="0" err="1" smtClean="0">
                <a:solidFill>
                  <a:srgbClr val="7030A0"/>
                </a:solidFill>
              </a:rPr>
              <a:t>спр</a:t>
            </a:r>
            <a:r>
              <a:rPr lang="ru-RU" sz="2800" b="1" dirty="0" smtClean="0">
                <a:solidFill>
                  <a:srgbClr val="7030A0"/>
                </a:solidFill>
              </a:rPr>
              <a:t>)- ты се…- мы се…;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Резать (…</a:t>
            </a:r>
            <a:r>
              <a:rPr lang="ru-RU" sz="2800" b="1" dirty="0" err="1" smtClean="0">
                <a:solidFill>
                  <a:srgbClr val="7030A0"/>
                </a:solidFill>
              </a:rPr>
              <a:t>спр</a:t>
            </a:r>
            <a:r>
              <a:rPr lang="ru-RU" sz="2800" b="1" dirty="0" smtClean="0">
                <a:solidFill>
                  <a:srgbClr val="7030A0"/>
                </a:solidFill>
              </a:rPr>
              <a:t>) ты </a:t>
            </a:r>
            <a:r>
              <a:rPr lang="ru-RU" sz="2800" b="1" dirty="0" err="1" smtClean="0">
                <a:solidFill>
                  <a:srgbClr val="7030A0"/>
                </a:solidFill>
              </a:rPr>
              <a:t>реж</a:t>
            </a:r>
            <a:r>
              <a:rPr lang="ru-RU" sz="2800" b="1" dirty="0" smtClean="0">
                <a:solidFill>
                  <a:srgbClr val="7030A0"/>
                </a:solidFill>
              </a:rPr>
              <a:t>…, - мы </a:t>
            </a:r>
            <a:r>
              <a:rPr lang="ru-RU" sz="2800" b="1" dirty="0" err="1" smtClean="0">
                <a:solidFill>
                  <a:srgbClr val="7030A0"/>
                </a:solidFill>
              </a:rPr>
              <a:t>реж</a:t>
            </a:r>
            <a:r>
              <a:rPr lang="ru-RU" sz="2800" b="1" dirty="0" smtClean="0">
                <a:solidFill>
                  <a:srgbClr val="7030A0"/>
                </a:solidFill>
              </a:rPr>
              <a:t>…;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Смотреть (…</a:t>
            </a:r>
            <a:r>
              <a:rPr lang="ru-RU" sz="2800" b="1" dirty="0" err="1" smtClean="0">
                <a:solidFill>
                  <a:srgbClr val="7030A0"/>
                </a:solidFill>
              </a:rPr>
              <a:t>спр</a:t>
            </a:r>
            <a:r>
              <a:rPr lang="ru-RU" sz="2800" b="1" dirty="0" smtClean="0">
                <a:solidFill>
                  <a:srgbClr val="7030A0"/>
                </a:solidFill>
              </a:rPr>
              <a:t>)-ты смотр… -мы смотр…;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Клеить –ты </a:t>
            </a:r>
            <a:r>
              <a:rPr lang="ru-RU" sz="2800" b="1" dirty="0" err="1" smtClean="0">
                <a:solidFill>
                  <a:srgbClr val="7030A0"/>
                </a:solidFill>
              </a:rPr>
              <a:t>кле</a:t>
            </a:r>
            <a:r>
              <a:rPr lang="ru-RU" sz="2800" b="1" dirty="0" smtClean="0">
                <a:solidFill>
                  <a:srgbClr val="7030A0"/>
                </a:solidFill>
              </a:rPr>
              <a:t>…,мы </a:t>
            </a:r>
            <a:r>
              <a:rPr lang="ru-RU" sz="2800" b="1" dirty="0" err="1" smtClean="0">
                <a:solidFill>
                  <a:srgbClr val="7030A0"/>
                </a:solidFill>
              </a:rPr>
              <a:t>кле</a:t>
            </a:r>
            <a:r>
              <a:rPr lang="ru-RU" sz="2800" b="1" dirty="0" smtClean="0">
                <a:solidFill>
                  <a:srgbClr val="7030A0"/>
                </a:solidFill>
              </a:rPr>
              <a:t>…;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Рыть (…</a:t>
            </a:r>
            <a:r>
              <a:rPr lang="ru-RU" sz="2800" b="1" dirty="0" err="1" smtClean="0">
                <a:solidFill>
                  <a:srgbClr val="7030A0"/>
                </a:solidFill>
              </a:rPr>
              <a:t>спр</a:t>
            </a:r>
            <a:r>
              <a:rPr lang="ru-RU" sz="2800" b="1" dirty="0" smtClean="0">
                <a:solidFill>
                  <a:srgbClr val="7030A0"/>
                </a:solidFill>
              </a:rPr>
              <a:t>)-ты </a:t>
            </a:r>
            <a:r>
              <a:rPr lang="ru-RU" sz="2800" b="1" dirty="0" err="1" smtClean="0">
                <a:solidFill>
                  <a:srgbClr val="7030A0"/>
                </a:solidFill>
              </a:rPr>
              <a:t>ро</a:t>
            </a:r>
            <a:r>
              <a:rPr lang="ru-RU" sz="2800" b="1" dirty="0" smtClean="0">
                <a:solidFill>
                  <a:srgbClr val="7030A0"/>
                </a:solidFill>
              </a:rPr>
              <a:t>…, мы </a:t>
            </a:r>
            <a:r>
              <a:rPr lang="ru-RU" sz="2800" b="1" dirty="0" err="1" smtClean="0">
                <a:solidFill>
                  <a:srgbClr val="7030A0"/>
                </a:solidFill>
              </a:rPr>
              <a:t>ро</a:t>
            </a:r>
            <a:r>
              <a:rPr lang="ru-RU" sz="2800" b="1" dirty="0" smtClean="0">
                <a:solidFill>
                  <a:srgbClr val="7030A0"/>
                </a:solidFill>
              </a:rPr>
              <a:t>…;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14290"/>
            <a:ext cx="74295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 Спишите, вставьте пропущенные окончания имён существительных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Дружить с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Игор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…, написать на забор…, сгорели в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печ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…, гнездо на берёз…, сел у ел…, в белой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шапочк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…, пошёл по алле.., прочитал в книг…,  поздороваться с к...м...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ндир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36" y="5143512"/>
            <a:ext cx="6072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Выделите окончания. Укажите падеж.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836712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Словарная работа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544598"/>
            <a:ext cx="3873765" cy="25324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4437112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ru-RU" sz="7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</a:t>
            </a:r>
            <a:r>
              <a:rPr lang="ru-RU" sz="72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7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</a:t>
            </a:r>
            <a:r>
              <a:rPr lang="ru-RU" sz="72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7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ндир </a:t>
            </a:r>
            <a:endParaRPr lang="ru-RU" sz="7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flipH="1" flipV="1">
            <a:off x="6372200" y="4188132"/>
            <a:ext cx="216024" cy="497959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700808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…Я </a:t>
            </a:r>
            <a:r>
              <a:rPr lang="ru-RU" dirty="0"/>
              <a:t>скажу как солдату солдат!</a:t>
            </a:r>
            <a:br>
              <a:rPr lang="ru-RU" dirty="0"/>
            </a:br>
            <a:r>
              <a:rPr lang="ru-RU" dirty="0"/>
              <a:t>К</a:t>
            </a:r>
            <a:r>
              <a:rPr lang="ru-RU" dirty="0">
                <a:solidFill>
                  <a:srgbClr val="FF0000"/>
                </a:solidFill>
              </a:rPr>
              <a:t>о</a:t>
            </a:r>
            <a:r>
              <a:rPr lang="ru-RU" dirty="0"/>
              <a:t>м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/>
              <a:t>ндир, послушай меня!</a:t>
            </a:r>
            <a:br>
              <a:rPr lang="ru-RU" dirty="0"/>
            </a:br>
            <a:r>
              <a:rPr lang="ru-RU" dirty="0"/>
              <a:t>Ты, по сути, мне старший Брат!</a:t>
            </a:r>
            <a:br>
              <a:rPr lang="ru-RU" dirty="0"/>
            </a:br>
            <a:r>
              <a:rPr lang="ru-RU" dirty="0"/>
              <a:t>По </a:t>
            </a:r>
            <a:r>
              <a:rPr lang="ru-RU" dirty="0" err="1"/>
              <a:t>Афгану</a:t>
            </a:r>
            <a:r>
              <a:rPr lang="ru-RU" dirty="0"/>
              <a:t> с тобой мы родня</a:t>
            </a:r>
            <a:r>
              <a:rPr lang="ru-RU" dirty="0" smtClean="0"/>
              <a:t>....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721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500174"/>
            <a:ext cx="4071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ru-RU" sz="2800" dirty="0" smtClean="0"/>
              <a:t> 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714876" y="1500174"/>
            <a:ext cx="4071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643050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умывает – умывается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одевает – одевается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моет - моется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7148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Прочитайте глаголы, сравните их.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1397000"/>
          <a:ext cx="7358114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8594"/>
                <a:gridCol w="3939520"/>
              </a:tblGrid>
              <a:tr h="40692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Что</a:t>
                      </a:r>
                      <a:r>
                        <a:rPr lang="ru-RU" sz="2800" b="1" baseline="0" dirty="0" smtClean="0">
                          <a:solidFill>
                            <a:srgbClr val="FF0000"/>
                          </a:solidFill>
                        </a:rPr>
                        <a:t> делать ?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 что сделать ?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25014">
                <a:tc>
                  <a:txBody>
                    <a:bodyPr/>
                    <a:lstStyle/>
                    <a:p>
                      <a:pPr algn="ctr"/>
                      <a:r>
                        <a:rPr lang="ru-RU" sz="4400" b="1" i="1" dirty="0" smtClean="0"/>
                        <a:t> </a:t>
                      </a:r>
                    </a:p>
                    <a:p>
                      <a:pPr algn="ctr"/>
                      <a:r>
                        <a:rPr lang="ru-RU" sz="4400" b="1" i="1" dirty="0" smtClean="0"/>
                        <a:t> -</a:t>
                      </a:r>
                      <a:r>
                        <a:rPr lang="ru-RU" sz="4400" b="1" i="1" dirty="0" err="1" smtClean="0"/>
                        <a:t>ться</a:t>
                      </a:r>
                      <a:r>
                        <a:rPr lang="ru-RU" sz="4400" b="1" i="1" dirty="0" smtClean="0"/>
                        <a:t> </a:t>
                      </a:r>
                      <a:endParaRPr lang="ru-RU" sz="4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400" b="1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1" i="1" dirty="0" smtClean="0">
                          <a:solidFill>
                            <a:schemeClr val="tx1"/>
                          </a:solidFill>
                        </a:rPr>
                        <a:t> -</a:t>
                      </a:r>
                      <a:r>
                        <a:rPr lang="ru-RU" sz="4400" b="1" i="1" dirty="0" err="1" smtClean="0">
                          <a:solidFill>
                            <a:schemeClr val="tx1"/>
                          </a:solidFill>
                        </a:rPr>
                        <a:t>ться</a:t>
                      </a:r>
                      <a:r>
                        <a:rPr lang="ru-RU" sz="4400" b="1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4400" b="1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57554" y="357166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Упр. 210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3714752"/>
            <a:ext cx="764386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На кого направлено действие, обозначенное возвратным глаголом?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142984"/>
            <a:ext cx="6643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  </a:t>
            </a:r>
          </a:p>
          <a:p>
            <a:pPr algn="ctr"/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2428860" y="2857496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Физ.минутка 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214422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1142984"/>
            <a:ext cx="72866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Упр.  211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Выполните упражнение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по заданию 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142984"/>
            <a:ext cx="792961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Упр. </a:t>
            </a:r>
            <a:r>
              <a:rPr lang="ru-RU" sz="4800" b="1" dirty="0" smtClean="0">
                <a:solidFill>
                  <a:srgbClr val="7030A0"/>
                </a:solidFill>
              </a:rPr>
              <a:t> 212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 Определите тему и главную мысль текста.  </a:t>
            </a:r>
            <a:r>
              <a:rPr lang="ru-RU" sz="4800" dirty="0" smtClean="0"/>
              <a:t>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Озаглавьте текст.</a:t>
            </a:r>
          </a:p>
          <a:p>
            <a:pPr algn="ctr"/>
            <a:r>
              <a:rPr lang="ru-RU" sz="4800" dirty="0" smtClean="0"/>
              <a:t>Выполнение упражнения </a:t>
            </a:r>
          </a:p>
          <a:p>
            <a:pPr algn="ctr"/>
            <a:r>
              <a:rPr lang="ru-RU" sz="4800" dirty="0" smtClean="0"/>
              <a:t>  по заданию </a:t>
            </a:r>
          </a:p>
          <a:p>
            <a:endParaRPr lang="ru-RU" dirty="0" smtClean="0"/>
          </a:p>
          <a:p>
            <a:pPr algn="ctr"/>
            <a:r>
              <a:rPr lang="ru-RU" sz="4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9321" y="404664"/>
            <a:ext cx="2234645" cy="16759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548680"/>
            <a:ext cx="756084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Самопроверка.</a:t>
            </a:r>
          </a:p>
          <a:p>
            <a:pPr algn="ctr"/>
            <a:r>
              <a:rPr lang="ru-RU" sz="4000" dirty="0" smtClean="0"/>
              <a:t>Удивительное животное пума.</a:t>
            </a:r>
          </a:p>
          <a:p>
            <a:r>
              <a:rPr lang="ru-RU" sz="4000" dirty="0" smtClean="0"/>
              <a:t> </a:t>
            </a:r>
          </a:p>
          <a:p>
            <a:pPr algn="ctr"/>
            <a:r>
              <a:rPr lang="ru-RU" sz="5400" b="1" dirty="0"/>
              <a:t>с</a:t>
            </a:r>
            <a:r>
              <a:rPr lang="ru-RU" sz="5400" b="1" dirty="0" smtClean="0"/>
              <a:t>еребристым </a:t>
            </a:r>
          </a:p>
          <a:p>
            <a:pPr algn="ctr"/>
            <a:r>
              <a:rPr lang="ru-RU" sz="4800" b="1" dirty="0" smtClean="0"/>
              <a:t>Прыгает – глаг. (что делает?) </a:t>
            </a:r>
            <a:r>
              <a:rPr lang="ru-RU" sz="4800" b="1" dirty="0" err="1" smtClean="0"/>
              <a:t>Н.ф</a:t>
            </a:r>
            <a:r>
              <a:rPr lang="ru-RU" sz="4800" b="1" dirty="0" smtClean="0"/>
              <a:t>. прыгать, </a:t>
            </a:r>
            <a:r>
              <a:rPr lang="ru-RU" sz="4800" b="1" dirty="0" err="1" smtClean="0"/>
              <a:t>наст.вр</a:t>
            </a:r>
            <a:r>
              <a:rPr lang="ru-RU" sz="4800" b="1" dirty="0" smtClean="0"/>
              <a:t>., </a:t>
            </a:r>
            <a:r>
              <a:rPr lang="ru-RU" sz="4800" b="1" dirty="0" err="1" smtClean="0"/>
              <a:t>ед.ч</a:t>
            </a:r>
            <a:r>
              <a:rPr lang="ru-RU" sz="4800" b="1" dirty="0" smtClean="0"/>
              <a:t>., 3-е лицо, 1 </a:t>
            </a:r>
            <a:r>
              <a:rPr lang="ru-RU" sz="4800" b="1" dirty="0" err="1" smtClean="0"/>
              <a:t>спр</a:t>
            </a:r>
            <a:r>
              <a:rPr lang="ru-RU" sz="4800" b="1" dirty="0" smtClean="0"/>
              <a:t>., сказ.</a:t>
            </a:r>
            <a:endParaRPr lang="ru-RU" sz="4800" b="1" dirty="0"/>
          </a:p>
        </p:txBody>
      </p:sp>
      <p:sp>
        <p:nvSpPr>
          <p:cNvPr id="5" name="Половина рамки 4"/>
          <p:cNvSpPr/>
          <p:nvPr/>
        </p:nvSpPr>
        <p:spPr>
          <a:xfrm rot="2705059">
            <a:off x="4958279" y="2249086"/>
            <a:ext cx="697467" cy="699522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816393" y="2576196"/>
            <a:ext cx="1131871" cy="74247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2621217" y="2319236"/>
            <a:ext cx="2113309" cy="559222"/>
          </a:xfrm>
          <a:prstGeom prst="blockArc">
            <a:avLst>
              <a:gd name="adj1" fmla="val 10799998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456</Words>
  <Application>Microsoft Office PowerPoint</Application>
  <PresentationFormat>Экран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Дидактические задачи: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24</cp:revision>
  <dcterms:created xsi:type="dcterms:W3CDTF">2013-08-18T07:43:00Z</dcterms:created>
  <dcterms:modified xsi:type="dcterms:W3CDTF">2024-05-22T20:07:13Z</dcterms:modified>
</cp:coreProperties>
</file>