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3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>
    <p:restoredLeft sz="11431"/>
    <p:restoredTop sz="94150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orient="horz" pos="3951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viewProps" Target="viewProps.xml"  /><Relationship Id="rId11" Type="http://schemas.openxmlformats.org/officeDocument/2006/relationships/theme" Target="theme/theme1.xml"  /><Relationship Id="rId12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presProps" Target="presProps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Титульный слайд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"/>
          <p:cNvSpPr/>
          <p:nvPr/>
        </p:nvSpPr>
        <p:spPr>
          <a:xfrm>
            <a:off x="0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"/>
          <p:cNvSpPr/>
          <p:nvPr/>
        </p:nvSpPr>
        <p:spPr>
          <a:xfrm>
            <a:off x="-486879" y="-20662"/>
            <a:ext cx="4857750" cy="6356350"/>
          </a:xfrm>
          <a:custGeom>
            <a:avLst/>
            <a:gd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8000"/>
                </a:schemeClr>
              </a:gs>
              <a:gs pos="5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"/>
          <p:cNvSpPr/>
          <p:nvPr/>
        </p:nvSpPr>
        <p:spPr>
          <a:xfrm>
            <a:off x="3076774" y="-71462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1000"/>
                </a:schemeClr>
              </a:gs>
              <a:gs pos="5000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"/>
          <p:cNvSpPr/>
          <p:nvPr/>
        </p:nvSpPr>
        <p:spPr>
          <a:xfrm>
            <a:off x="-42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1" name="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" name=""/>
          <p:cNvSpPr/>
          <p:nvPr/>
        </p:nvSpPr>
        <p:spPr>
          <a:xfrm>
            <a:off x="4000499" y="1079500"/>
            <a:ext cx="8191499" cy="5778500"/>
          </a:xfrm>
          <a:custGeom>
            <a:avLst/>
            <a:gd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>
            <a:gsLst>
              <a:gs pos="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914399" y="2500306"/>
            <a:ext cx="10363199" cy="1171582"/>
          </a:xfrm>
        </p:spPr>
        <p:txBody>
          <a:bodyPr/>
          <a:lstStyle>
            <a:lvl1pPr algn="ct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subTitle" idx="1"/>
          </p:nvPr>
        </p:nvSpPr>
        <p:spPr>
          <a:xfrm>
            <a:off x="1828799" y="3714752"/>
            <a:ext cx="8534399" cy="571504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Вставить" type="objOnly" preserve="1">
  <p:cSld name="Вставит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"/>
          <p:cNvSpPr>
            <a:spLocks noChangeArrowheads="1"/>
          </p:cNvSpPr>
          <p:nvPr/>
        </p:nvSpPr>
        <p:spPr>
          <a:xfrm>
            <a:off x="0" y="2643182"/>
            <a:ext cx="12191999" cy="42148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27000">
                <a:schemeClr val="bg2">
                  <a:lumMod val="50000"/>
                  <a:alpha val="0"/>
                </a:schemeClr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 w="9525" algn="ctr">
            <a:noFill/>
            <a:miter/>
          </a:ln>
          <a:effectLst/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"/>
          <p:cNvSpPr/>
          <p:nvPr/>
        </p:nvSpPr>
        <p:spPr>
          <a:xfrm flipH="1">
            <a:off x="0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8" name=""/>
          <p:cNvGrpSpPr/>
          <p:nvPr/>
        </p:nvGrpSpPr>
        <p:grpSpPr>
          <a:xfrm rot="0" flipH="1">
            <a:off x="0" y="-49690"/>
            <a:ext cx="4857750" cy="6907690"/>
            <a:chOff x="-365160" y="-49690"/>
            <a:chExt cx="3643313" cy="6907690"/>
          </a:xfrm>
        </p:grpSpPr>
        <p:sp>
          <p:nvSpPr>
            <p:cNvPr id="9" name=""/>
            <p:cNvSpPr/>
            <p:nvPr/>
          </p:nvSpPr>
          <p:spPr>
            <a:xfrm>
              <a:off x="-365160" y="-49690"/>
              <a:ext cx="3643313" cy="6356350"/>
            </a:xfrm>
            <a:custGeom>
              <a:avLst/>
              <a:gdLst/>
              <a:cxnLst>
                <a:cxn ang="0">
                  <a:pos x="0" y="4004"/>
                </a:cxn>
                <a:cxn ang="0">
                  <a:pos x="94" y="3938"/>
                </a:cxn>
                <a:cxn ang="0">
                  <a:pos x="203" y="3856"/>
                </a:cxn>
                <a:cxn ang="0">
                  <a:pos x="345" y="3743"/>
                </a:cxn>
                <a:cxn ang="0">
                  <a:pos x="512" y="3598"/>
                </a:cxn>
                <a:cxn ang="0">
                  <a:pos x="701" y="3421"/>
                </a:cxn>
                <a:cxn ang="0">
                  <a:pos x="852" y="3267"/>
                </a:cxn>
                <a:cxn ang="0">
                  <a:pos x="955" y="3157"/>
                </a:cxn>
                <a:cxn ang="0">
                  <a:pos x="1059" y="3037"/>
                </a:cxn>
                <a:cxn ang="0">
                  <a:pos x="1164" y="2910"/>
                </a:cxn>
                <a:cxn ang="0">
                  <a:pos x="1270" y="2776"/>
                </a:cxn>
                <a:cxn ang="0">
                  <a:pos x="1373" y="2634"/>
                </a:cxn>
                <a:cxn ang="0">
                  <a:pos x="1476" y="2485"/>
                </a:cxn>
                <a:cxn ang="0">
                  <a:pos x="1576" y="2328"/>
                </a:cxn>
                <a:cxn ang="0">
                  <a:pos x="1673" y="2163"/>
                </a:cxn>
                <a:cxn ang="0">
                  <a:pos x="1766" y="1992"/>
                </a:cxn>
                <a:cxn ang="0">
                  <a:pos x="1854" y="1812"/>
                </a:cxn>
                <a:cxn ang="0">
                  <a:pos x="1936" y="1626"/>
                </a:cxn>
                <a:cxn ang="0">
                  <a:pos x="2013" y="1433"/>
                </a:cxn>
                <a:cxn ang="0">
                  <a:pos x="2081" y="1231"/>
                </a:cxn>
                <a:cxn ang="0">
                  <a:pos x="2141" y="1023"/>
                </a:cxn>
                <a:cxn ang="0">
                  <a:pos x="2193" y="808"/>
                </a:cxn>
                <a:cxn ang="0">
                  <a:pos x="2237" y="586"/>
                </a:cxn>
                <a:cxn ang="0">
                  <a:pos x="2268" y="357"/>
                </a:cxn>
                <a:cxn ang="0">
                  <a:pos x="2289" y="121"/>
                </a:cxn>
                <a:cxn ang="0">
                  <a:pos x="598" y="24"/>
                </a:cxn>
                <a:cxn ang="0">
                  <a:pos x="611" y="55"/>
                </a:cxn>
                <a:cxn ang="0">
                  <a:pos x="669" y="208"/>
                </a:cxn>
                <a:cxn ang="0">
                  <a:pos x="726" y="371"/>
                </a:cxn>
                <a:cxn ang="0">
                  <a:pos x="789" y="575"/>
                </a:cxn>
                <a:cxn ang="0">
                  <a:pos x="852" y="814"/>
                </a:cxn>
                <a:cxn ang="0">
                  <a:pos x="896" y="1014"/>
                </a:cxn>
                <a:cxn ang="0">
                  <a:pos x="923" y="1155"/>
                </a:cxn>
                <a:cxn ang="0">
                  <a:pos x="946" y="1301"/>
                </a:cxn>
                <a:cxn ang="0">
                  <a:pos x="965" y="1452"/>
                </a:cxn>
                <a:cxn ang="0">
                  <a:pos x="979" y="1606"/>
                </a:cxn>
                <a:cxn ang="0">
                  <a:pos x="988" y="1763"/>
                </a:cxn>
                <a:cxn ang="0">
                  <a:pos x="991" y="1923"/>
                </a:cxn>
                <a:cxn ang="0">
                  <a:pos x="985" y="2083"/>
                </a:cxn>
                <a:cxn ang="0">
                  <a:pos x="973" y="2244"/>
                </a:cxn>
                <a:cxn ang="0">
                  <a:pos x="952" y="2405"/>
                </a:cxn>
                <a:cxn ang="0">
                  <a:pos x="920" y="2565"/>
                </a:cxn>
                <a:cxn ang="0">
                  <a:pos x="880" y="2724"/>
                </a:cxn>
                <a:cxn ang="0">
                  <a:pos x="828" y="2879"/>
                </a:cxn>
                <a:cxn ang="0">
                  <a:pos x="764" y="3031"/>
                </a:cxn>
                <a:cxn ang="0">
                  <a:pos x="687" y="3179"/>
                </a:cxn>
                <a:cxn ang="0">
                  <a:pos x="622" y="3288"/>
                </a:cxn>
                <a:cxn ang="0">
                  <a:pos x="574" y="3359"/>
                </a:cxn>
                <a:cxn ang="0">
                  <a:pos x="521" y="3427"/>
                </a:cxn>
                <a:cxn ang="0">
                  <a:pos x="466" y="3495"/>
                </a:cxn>
                <a:cxn ang="0">
                  <a:pos x="408" y="3559"/>
                </a:cxn>
                <a:cxn ang="0">
                  <a:pos x="345" y="3623"/>
                </a:cxn>
                <a:cxn ang="0">
                  <a:pos x="278" y="3684"/>
                </a:cxn>
                <a:cxn ang="0">
                  <a:pos x="208" y="3744"/>
                </a:cxn>
                <a:cxn ang="0">
                  <a:pos x="133" y="3802"/>
                </a:cxn>
                <a:cxn ang="0">
                  <a:pos x="54" y="3858"/>
                </a:cxn>
                <a:cxn ang="0">
                  <a:pos x="0" y="4004"/>
                </a:cxn>
              </a:cxnLst>
              <a:rect l="0" t="0" r="r" b="b"/>
              <a:pathLst>
                <a:path w="2295" h="4004">
                  <a:moveTo>
                    <a:pt x="0" y="4004"/>
                  </a:moveTo>
                  <a:lnTo>
                    <a:pt x="0" y="4004"/>
                  </a:lnTo>
                  <a:lnTo>
                    <a:pt x="25" y="3988"/>
                  </a:lnTo>
                  <a:lnTo>
                    <a:pt x="94" y="3938"/>
                  </a:lnTo>
                  <a:lnTo>
                    <a:pt x="145" y="3901"/>
                  </a:lnTo>
                  <a:lnTo>
                    <a:pt x="203" y="3856"/>
                  </a:lnTo>
                  <a:lnTo>
                    <a:pt x="270" y="3804"/>
                  </a:lnTo>
                  <a:lnTo>
                    <a:pt x="345" y="3743"/>
                  </a:lnTo>
                  <a:lnTo>
                    <a:pt x="426" y="3674"/>
                  </a:lnTo>
                  <a:lnTo>
                    <a:pt x="512" y="3598"/>
                  </a:lnTo>
                  <a:lnTo>
                    <a:pt x="605" y="3514"/>
                  </a:lnTo>
                  <a:lnTo>
                    <a:pt x="701" y="3421"/>
                  </a:lnTo>
                  <a:lnTo>
                    <a:pt x="801" y="3321"/>
                  </a:lnTo>
                  <a:lnTo>
                    <a:pt x="852" y="3267"/>
                  </a:lnTo>
                  <a:lnTo>
                    <a:pt x="902" y="3214"/>
                  </a:lnTo>
                  <a:lnTo>
                    <a:pt x="955" y="3157"/>
                  </a:lnTo>
                  <a:lnTo>
                    <a:pt x="1007" y="3097"/>
                  </a:lnTo>
                  <a:lnTo>
                    <a:pt x="1059" y="3037"/>
                  </a:lnTo>
                  <a:lnTo>
                    <a:pt x="1112" y="2975"/>
                  </a:lnTo>
                  <a:lnTo>
                    <a:pt x="1164" y="2910"/>
                  </a:lnTo>
                  <a:lnTo>
                    <a:pt x="1218" y="2845"/>
                  </a:lnTo>
                  <a:lnTo>
                    <a:pt x="1270" y="2776"/>
                  </a:lnTo>
                  <a:lnTo>
                    <a:pt x="1322" y="2706"/>
                  </a:lnTo>
                  <a:lnTo>
                    <a:pt x="1373" y="2634"/>
                  </a:lnTo>
                  <a:lnTo>
                    <a:pt x="1425" y="2559"/>
                  </a:lnTo>
                  <a:lnTo>
                    <a:pt x="1476" y="2485"/>
                  </a:lnTo>
                  <a:lnTo>
                    <a:pt x="1527" y="2407"/>
                  </a:lnTo>
                  <a:lnTo>
                    <a:pt x="1576" y="2328"/>
                  </a:lnTo>
                  <a:lnTo>
                    <a:pt x="1626" y="2246"/>
                  </a:lnTo>
                  <a:lnTo>
                    <a:pt x="1673" y="2163"/>
                  </a:lnTo>
                  <a:lnTo>
                    <a:pt x="1720" y="2078"/>
                  </a:lnTo>
                  <a:lnTo>
                    <a:pt x="1766" y="1992"/>
                  </a:lnTo>
                  <a:lnTo>
                    <a:pt x="1811" y="1902"/>
                  </a:lnTo>
                  <a:lnTo>
                    <a:pt x="1854" y="1812"/>
                  </a:lnTo>
                  <a:lnTo>
                    <a:pt x="1896" y="1720"/>
                  </a:lnTo>
                  <a:lnTo>
                    <a:pt x="1936" y="1626"/>
                  </a:lnTo>
                  <a:lnTo>
                    <a:pt x="1975" y="1530"/>
                  </a:lnTo>
                  <a:lnTo>
                    <a:pt x="2013" y="1433"/>
                  </a:lnTo>
                  <a:lnTo>
                    <a:pt x="2047" y="1333"/>
                  </a:lnTo>
                  <a:lnTo>
                    <a:pt x="2081" y="1231"/>
                  </a:lnTo>
                  <a:lnTo>
                    <a:pt x="2113" y="1128"/>
                  </a:lnTo>
                  <a:lnTo>
                    <a:pt x="2141" y="1023"/>
                  </a:lnTo>
                  <a:lnTo>
                    <a:pt x="2169" y="917"/>
                  </a:lnTo>
                  <a:lnTo>
                    <a:pt x="2193" y="808"/>
                  </a:lnTo>
                  <a:lnTo>
                    <a:pt x="2216" y="698"/>
                  </a:lnTo>
                  <a:lnTo>
                    <a:pt x="2237" y="586"/>
                  </a:lnTo>
                  <a:lnTo>
                    <a:pt x="2253" y="472"/>
                  </a:lnTo>
                  <a:lnTo>
                    <a:pt x="2268" y="357"/>
                  </a:lnTo>
                  <a:lnTo>
                    <a:pt x="2280" y="239"/>
                  </a:lnTo>
                  <a:lnTo>
                    <a:pt x="2289" y="121"/>
                  </a:lnTo>
                  <a:lnTo>
                    <a:pt x="2295" y="0"/>
                  </a:lnTo>
                  <a:lnTo>
                    <a:pt x="598" y="24"/>
                  </a:lnTo>
                  <a:lnTo>
                    <a:pt x="598" y="24"/>
                  </a:lnTo>
                  <a:lnTo>
                    <a:pt x="611" y="55"/>
                  </a:lnTo>
                  <a:lnTo>
                    <a:pt x="645" y="143"/>
                  </a:lnTo>
                  <a:lnTo>
                    <a:pt x="669" y="208"/>
                  </a:lnTo>
                  <a:lnTo>
                    <a:pt x="696" y="282"/>
                  </a:lnTo>
                  <a:lnTo>
                    <a:pt x="726" y="371"/>
                  </a:lnTo>
                  <a:lnTo>
                    <a:pt x="756" y="468"/>
                  </a:lnTo>
                  <a:lnTo>
                    <a:pt x="789" y="575"/>
                  </a:lnTo>
                  <a:lnTo>
                    <a:pt x="820" y="690"/>
                  </a:lnTo>
                  <a:lnTo>
                    <a:pt x="852" y="814"/>
                  </a:lnTo>
                  <a:lnTo>
                    <a:pt x="882" y="946"/>
                  </a:lnTo>
                  <a:lnTo>
                    <a:pt x="896" y="1014"/>
                  </a:lnTo>
                  <a:lnTo>
                    <a:pt x="910" y="1083"/>
                  </a:lnTo>
                  <a:lnTo>
                    <a:pt x="923" y="1155"/>
                  </a:lnTo>
                  <a:lnTo>
                    <a:pt x="935" y="1228"/>
                  </a:lnTo>
                  <a:lnTo>
                    <a:pt x="946" y="1301"/>
                  </a:lnTo>
                  <a:lnTo>
                    <a:pt x="956" y="1376"/>
                  </a:lnTo>
                  <a:lnTo>
                    <a:pt x="965" y="1452"/>
                  </a:lnTo>
                  <a:lnTo>
                    <a:pt x="973" y="1528"/>
                  </a:lnTo>
                  <a:lnTo>
                    <a:pt x="979" y="1606"/>
                  </a:lnTo>
                  <a:lnTo>
                    <a:pt x="985" y="1684"/>
                  </a:lnTo>
                  <a:lnTo>
                    <a:pt x="988" y="1763"/>
                  </a:lnTo>
                  <a:lnTo>
                    <a:pt x="989" y="1842"/>
                  </a:lnTo>
                  <a:lnTo>
                    <a:pt x="991" y="1923"/>
                  </a:lnTo>
                  <a:lnTo>
                    <a:pt x="989" y="2003"/>
                  </a:lnTo>
                  <a:lnTo>
                    <a:pt x="985" y="2083"/>
                  </a:lnTo>
                  <a:lnTo>
                    <a:pt x="980" y="2163"/>
                  </a:lnTo>
                  <a:lnTo>
                    <a:pt x="973" y="2244"/>
                  </a:lnTo>
                  <a:lnTo>
                    <a:pt x="964" y="2325"/>
                  </a:lnTo>
                  <a:lnTo>
                    <a:pt x="952" y="2405"/>
                  </a:lnTo>
                  <a:lnTo>
                    <a:pt x="937" y="2486"/>
                  </a:lnTo>
                  <a:lnTo>
                    <a:pt x="920" y="2565"/>
                  </a:lnTo>
                  <a:lnTo>
                    <a:pt x="901" y="2646"/>
                  </a:lnTo>
                  <a:lnTo>
                    <a:pt x="880" y="2724"/>
                  </a:lnTo>
                  <a:lnTo>
                    <a:pt x="855" y="2803"/>
                  </a:lnTo>
                  <a:lnTo>
                    <a:pt x="828" y="2879"/>
                  </a:lnTo>
                  <a:lnTo>
                    <a:pt x="798" y="2957"/>
                  </a:lnTo>
                  <a:lnTo>
                    <a:pt x="764" y="3031"/>
                  </a:lnTo>
                  <a:lnTo>
                    <a:pt x="728" y="3106"/>
                  </a:lnTo>
                  <a:lnTo>
                    <a:pt x="687" y="3179"/>
                  </a:lnTo>
                  <a:lnTo>
                    <a:pt x="645" y="3253"/>
                  </a:lnTo>
                  <a:lnTo>
                    <a:pt x="622" y="3288"/>
                  </a:lnTo>
                  <a:lnTo>
                    <a:pt x="598" y="3323"/>
                  </a:lnTo>
                  <a:lnTo>
                    <a:pt x="574" y="3359"/>
                  </a:lnTo>
                  <a:lnTo>
                    <a:pt x="548" y="3393"/>
                  </a:lnTo>
                  <a:lnTo>
                    <a:pt x="521" y="3427"/>
                  </a:lnTo>
                  <a:lnTo>
                    <a:pt x="495" y="3460"/>
                  </a:lnTo>
                  <a:lnTo>
                    <a:pt x="466" y="3495"/>
                  </a:lnTo>
                  <a:lnTo>
                    <a:pt x="438" y="3527"/>
                  </a:lnTo>
                  <a:lnTo>
                    <a:pt x="408" y="3559"/>
                  </a:lnTo>
                  <a:lnTo>
                    <a:pt x="377" y="3592"/>
                  </a:lnTo>
                  <a:lnTo>
                    <a:pt x="345" y="3623"/>
                  </a:lnTo>
                  <a:lnTo>
                    <a:pt x="312" y="3654"/>
                  </a:lnTo>
                  <a:lnTo>
                    <a:pt x="278" y="3684"/>
                  </a:lnTo>
                  <a:lnTo>
                    <a:pt x="244" y="3714"/>
                  </a:lnTo>
                  <a:lnTo>
                    <a:pt x="208" y="3744"/>
                  </a:lnTo>
                  <a:lnTo>
                    <a:pt x="170" y="3774"/>
                  </a:lnTo>
                  <a:lnTo>
                    <a:pt x="133" y="3802"/>
                  </a:lnTo>
                  <a:lnTo>
                    <a:pt x="93" y="3831"/>
                  </a:lnTo>
                  <a:lnTo>
                    <a:pt x="54" y="3858"/>
                  </a:lnTo>
                  <a:lnTo>
                    <a:pt x="12" y="3884"/>
                  </a:lnTo>
                  <a:lnTo>
                    <a:pt x="0" y="4004"/>
                  </a:lnTo>
                </a:path>
              </a:pathLst>
            </a:custGeom>
            <a:gradFill flip="none" rotWithShape="1">
              <a:gsLst>
                <a:gs pos="0">
                  <a:schemeClr val="tx1">
                    <a:alpha val="8000"/>
                  </a:schemeClr>
                </a:gs>
                <a:gs pos="50000">
                  <a:schemeClr val="tx1">
                    <a:alpha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"/>
            <p:cNvSpPr/>
            <p:nvPr/>
          </p:nvSpPr>
          <p:spPr>
            <a:xfrm>
              <a:off x="-108636" y="0"/>
              <a:ext cx="3159125" cy="6858000"/>
            </a:xfrm>
            <a:custGeom>
              <a:avLst/>
              <a:gdLst/>
              <a:cxnLst>
                <a:cxn ang="0">
                  <a:pos x="585" y="0"/>
                </a:cxn>
                <a:cxn ang="0">
                  <a:pos x="716" y="272"/>
                </a:cxn>
                <a:cxn ang="0">
                  <a:pos x="912" y="704"/>
                </a:cxn>
                <a:cxn ang="0">
                  <a:pos x="1030" y="976"/>
                </a:cxn>
                <a:cxn ang="0">
                  <a:pos x="1156" y="1276"/>
                </a:cxn>
                <a:cxn ang="0">
                  <a:pos x="1288" y="1601"/>
                </a:cxn>
                <a:cxn ang="0">
                  <a:pos x="1419" y="1942"/>
                </a:cxn>
                <a:cxn ang="0">
                  <a:pos x="1545" y="2293"/>
                </a:cxn>
                <a:cxn ang="0">
                  <a:pos x="1664" y="2649"/>
                </a:cxn>
                <a:cxn ang="0">
                  <a:pos x="1771" y="3003"/>
                </a:cxn>
                <a:cxn ang="0">
                  <a:pos x="1817" y="3177"/>
                </a:cxn>
                <a:cxn ang="0">
                  <a:pos x="1860" y="3348"/>
                </a:cxn>
                <a:cxn ang="0">
                  <a:pos x="1898" y="3517"/>
                </a:cxn>
                <a:cxn ang="0">
                  <a:pos x="1930" y="3679"/>
                </a:cxn>
                <a:cxn ang="0">
                  <a:pos x="1955" y="3837"/>
                </a:cxn>
                <a:cxn ang="0">
                  <a:pos x="1974" y="3989"/>
                </a:cxn>
                <a:cxn ang="0">
                  <a:pos x="1986" y="4136"/>
                </a:cxn>
                <a:cxn ang="0">
                  <a:pos x="1990" y="4273"/>
                </a:cxn>
                <a:cxn ang="0">
                  <a:pos x="0" y="4320"/>
                </a:cxn>
                <a:cxn ang="0">
                  <a:pos x="40" y="4279"/>
                </a:cxn>
                <a:cxn ang="0">
                  <a:pos x="101" y="4206"/>
                </a:cxn>
                <a:cxn ang="0">
                  <a:pos x="186" y="4098"/>
                </a:cxn>
                <a:cxn ang="0">
                  <a:pos x="284" y="3956"/>
                </a:cxn>
                <a:cxn ang="0">
                  <a:pos x="364" y="3827"/>
                </a:cxn>
                <a:cxn ang="0">
                  <a:pos x="420" y="3730"/>
                </a:cxn>
                <a:cxn ang="0">
                  <a:pos x="474" y="3626"/>
                </a:cxn>
                <a:cxn ang="0">
                  <a:pos x="528" y="3514"/>
                </a:cxn>
                <a:cxn ang="0">
                  <a:pos x="581" y="3392"/>
                </a:cxn>
                <a:cxn ang="0">
                  <a:pos x="632" y="3263"/>
                </a:cxn>
                <a:cxn ang="0">
                  <a:pos x="679" y="3127"/>
                </a:cxn>
                <a:cxn ang="0">
                  <a:pos x="721" y="2982"/>
                </a:cxn>
                <a:cxn ang="0">
                  <a:pos x="761" y="2830"/>
                </a:cxn>
                <a:cxn ang="0">
                  <a:pos x="793" y="2671"/>
                </a:cxn>
                <a:cxn ang="0">
                  <a:pos x="819" y="2504"/>
                </a:cxn>
                <a:cxn ang="0">
                  <a:pos x="838" y="2328"/>
                </a:cxn>
                <a:cxn ang="0">
                  <a:pos x="850" y="2147"/>
                </a:cxn>
                <a:cxn ang="0">
                  <a:pos x="852" y="1958"/>
                </a:cxn>
                <a:cxn ang="0">
                  <a:pos x="844" y="1762"/>
                </a:cxn>
                <a:cxn ang="0">
                  <a:pos x="827" y="1559"/>
                </a:cxn>
                <a:cxn ang="0">
                  <a:pos x="797" y="1348"/>
                </a:cxn>
                <a:cxn ang="0">
                  <a:pos x="756" y="1130"/>
                </a:cxn>
                <a:cxn ang="0">
                  <a:pos x="701" y="906"/>
                </a:cxn>
                <a:cxn ang="0">
                  <a:pos x="634" y="676"/>
                </a:cxn>
                <a:cxn ang="0">
                  <a:pos x="552" y="439"/>
                </a:cxn>
                <a:cxn ang="0">
                  <a:pos x="454" y="195"/>
                </a:cxn>
                <a:cxn ang="0">
                  <a:pos x="585" y="0"/>
                </a:cxn>
              </a:cxnLst>
              <a:rect l="0" t="0" r="r" b="b"/>
              <a:pathLst>
                <a:path w="1990" h="4320">
                  <a:moveTo>
                    <a:pt x="585" y="0"/>
                  </a:moveTo>
                  <a:lnTo>
                    <a:pt x="585" y="0"/>
                  </a:lnTo>
                  <a:lnTo>
                    <a:pt x="645" y="124"/>
                  </a:lnTo>
                  <a:lnTo>
                    <a:pt x="716" y="272"/>
                  </a:lnTo>
                  <a:lnTo>
                    <a:pt x="805" y="467"/>
                  </a:lnTo>
                  <a:lnTo>
                    <a:pt x="912" y="704"/>
                  </a:lnTo>
                  <a:lnTo>
                    <a:pt x="969" y="836"/>
                  </a:lnTo>
                  <a:lnTo>
                    <a:pt x="1030" y="976"/>
                  </a:lnTo>
                  <a:lnTo>
                    <a:pt x="1093" y="1122"/>
                  </a:lnTo>
                  <a:lnTo>
                    <a:pt x="1156" y="1276"/>
                  </a:lnTo>
                  <a:lnTo>
                    <a:pt x="1222" y="1437"/>
                  </a:lnTo>
                  <a:lnTo>
                    <a:pt x="1288" y="1601"/>
                  </a:lnTo>
                  <a:lnTo>
                    <a:pt x="1353" y="1769"/>
                  </a:lnTo>
                  <a:lnTo>
                    <a:pt x="1419" y="1942"/>
                  </a:lnTo>
                  <a:lnTo>
                    <a:pt x="1482" y="2116"/>
                  </a:lnTo>
                  <a:lnTo>
                    <a:pt x="1545" y="2293"/>
                  </a:lnTo>
                  <a:lnTo>
                    <a:pt x="1607" y="2472"/>
                  </a:lnTo>
                  <a:lnTo>
                    <a:pt x="1664" y="2649"/>
                  </a:lnTo>
                  <a:lnTo>
                    <a:pt x="1719" y="2827"/>
                  </a:lnTo>
                  <a:lnTo>
                    <a:pt x="1771" y="3003"/>
                  </a:lnTo>
                  <a:lnTo>
                    <a:pt x="1795" y="3091"/>
                  </a:lnTo>
                  <a:lnTo>
                    <a:pt x="1817" y="3177"/>
                  </a:lnTo>
                  <a:lnTo>
                    <a:pt x="1839" y="3263"/>
                  </a:lnTo>
                  <a:lnTo>
                    <a:pt x="1860" y="3348"/>
                  </a:lnTo>
                  <a:lnTo>
                    <a:pt x="1880" y="3433"/>
                  </a:lnTo>
                  <a:lnTo>
                    <a:pt x="1898" y="3517"/>
                  </a:lnTo>
                  <a:lnTo>
                    <a:pt x="1914" y="3599"/>
                  </a:lnTo>
                  <a:lnTo>
                    <a:pt x="1930" y="3679"/>
                  </a:lnTo>
                  <a:lnTo>
                    <a:pt x="1943" y="3760"/>
                  </a:lnTo>
                  <a:lnTo>
                    <a:pt x="1955" y="3837"/>
                  </a:lnTo>
                  <a:lnTo>
                    <a:pt x="1965" y="3915"/>
                  </a:lnTo>
                  <a:lnTo>
                    <a:pt x="1974" y="3989"/>
                  </a:lnTo>
                  <a:lnTo>
                    <a:pt x="1981" y="4064"/>
                  </a:lnTo>
                  <a:lnTo>
                    <a:pt x="1986" y="4136"/>
                  </a:lnTo>
                  <a:lnTo>
                    <a:pt x="1989" y="4206"/>
                  </a:lnTo>
                  <a:lnTo>
                    <a:pt x="1990" y="4273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18" y="4301"/>
                  </a:lnTo>
                  <a:lnTo>
                    <a:pt x="40" y="4279"/>
                  </a:lnTo>
                  <a:lnTo>
                    <a:pt x="67" y="4247"/>
                  </a:lnTo>
                  <a:lnTo>
                    <a:pt x="101" y="4206"/>
                  </a:lnTo>
                  <a:lnTo>
                    <a:pt x="140" y="4156"/>
                  </a:lnTo>
                  <a:lnTo>
                    <a:pt x="186" y="4098"/>
                  </a:lnTo>
                  <a:lnTo>
                    <a:pt x="234" y="4032"/>
                  </a:lnTo>
                  <a:lnTo>
                    <a:pt x="284" y="3956"/>
                  </a:lnTo>
                  <a:lnTo>
                    <a:pt x="338" y="3872"/>
                  </a:lnTo>
                  <a:lnTo>
                    <a:pt x="364" y="3827"/>
                  </a:lnTo>
                  <a:lnTo>
                    <a:pt x="392" y="3780"/>
                  </a:lnTo>
                  <a:lnTo>
                    <a:pt x="420" y="3730"/>
                  </a:lnTo>
                  <a:lnTo>
                    <a:pt x="446" y="3679"/>
                  </a:lnTo>
                  <a:lnTo>
                    <a:pt x="474" y="3626"/>
                  </a:lnTo>
                  <a:lnTo>
                    <a:pt x="502" y="3571"/>
                  </a:lnTo>
                  <a:lnTo>
                    <a:pt x="528" y="3514"/>
                  </a:lnTo>
                  <a:lnTo>
                    <a:pt x="555" y="3454"/>
                  </a:lnTo>
                  <a:lnTo>
                    <a:pt x="581" y="3392"/>
                  </a:lnTo>
                  <a:lnTo>
                    <a:pt x="607" y="3329"/>
                  </a:lnTo>
                  <a:lnTo>
                    <a:pt x="632" y="3263"/>
                  </a:lnTo>
                  <a:lnTo>
                    <a:pt x="656" y="3196"/>
                  </a:lnTo>
                  <a:lnTo>
                    <a:pt x="679" y="3127"/>
                  </a:lnTo>
                  <a:lnTo>
                    <a:pt x="701" y="3056"/>
                  </a:lnTo>
                  <a:lnTo>
                    <a:pt x="721" y="2982"/>
                  </a:lnTo>
                  <a:lnTo>
                    <a:pt x="742" y="2908"/>
                  </a:lnTo>
                  <a:lnTo>
                    <a:pt x="761" y="2830"/>
                  </a:lnTo>
                  <a:lnTo>
                    <a:pt x="777" y="2751"/>
                  </a:lnTo>
                  <a:lnTo>
                    <a:pt x="793" y="2671"/>
                  </a:lnTo>
                  <a:lnTo>
                    <a:pt x="808" y="2587"/>
                  </a:lnTo>
                  <a:lnTo>
                    <a:pt x="819" y="2504"/>
                  </a:lnTo>
                  <a:lnTo>
                    <a:pt x="830" y="2418"/>
                  </a:lnTo>
                  <a:lnTo>
                    <a:pt x="838" y="2328"/>
                  </a:lnTo>
                  <a:lnTo>
                    <a:pt x="846" y="2239"/>
                  </a:lnTo>
                  <a:lnTo>
                    <a:pt x="850" y="2147"/>
                  </a:lnTo>
                  <a:lnTo>
                    <a:pt x="852" y="2053"/>
                  </a:lnTo>
                  <a:lnTo>
                    <a:pt x="852" y="1958"/>
                  </a:lnTo>
                  <a:lnTo>
                    <a:pt x="850" y="1860"/>
                  </a:lnTo>
                  <a:lnTo>
                    <a:pt x="844" y="1762"/>
                  </a:lnTo>
                  <a:lnTo>
                    <a:pt x="837" y="1661"/>
                  </a:lnTo>
                  <a:lnTo>
                    <a:pt x="827" y="1559"/>
                  </a:lnTo>
                  <a:lnTo>
                    <a:pt x="814" y="1453"/>
                  </a:lnTo>
                  <a:lnTo>
                    <a:pt x="797" y="1348"/>
                  </a:lnTo>
                  <a:lnTo>
                    <a:pt x="778" y="1240"/>
                  </a:lnTo>
                  <a:lnTo>
                    <a:pt x="756" y="1130"/>
                  </a:lnTo>
                  <a:lnTo>
                    <a:pt x="730" y="1019"/>
                  </a:lnTo>
                  <a:lnTo>
                    <a:pt x="701" y="906"/>
                  </a:lnTo>
                  <a:lnTo>
                    <a:pt x="669" y="792"/>
                  </a:lnTo>
                  <a:lnTo>
                    <a:pt x="634" y="676"/>
                  </a:lnTo>
                  <a:lnTo>
                    <a:pt x="594" y="558"/>
                  </a:lnTo>
                  <a:lnTo>
                    <a:pt x="552" y="439"/>
                  </a:lnTo>
                  <a:lnTo>
                    <a:pt x="503" y="318"/>
                  </a:lnTo>
                  <a:lnTo>
                    <a:pt x="454" y="195"/>
                  </a:lnTo>
                  <a:lnTo>
                    <a:pt x="398" y="70"/>
                  </a:lnTo>
                  <a:lnTo>
                    <a:pt x="585" y="0"/>
                  </a:lnTo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11" name="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431799" y="2959108"/>
            <a:ext cx="11302999" cy="939784"/>
          </a:xfrm>
        </p:spPr>
        <p:txBody>
          <a:bodyPr/>
          <a:lstStyle>
            <a:lvl1pPr algn="ct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Оглавление" type="clipArtAndTx" preserve="1">
  <p:cSld name="Оглавление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"/>
          <p:cNvSpPr/>
          <p:nvPr/>
        </p:nvSpPr>
        <p:spPr>
          <a:xfrm rot="10800000">
            <a:off x="380959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alpha val="0"/>
                </a:schemeClr>
              </a:gs>
              <a:gs pos="50000">
                <a:schemeClr val="tx1">
                  <a:lumMod val="95000"/>
                  <a:alpha val="32000"/>
                </a:schemeClr>
              </a:gs>
              <a:gs pos="100000">
                <a:schemeClr val="tx1">
                  <a:lumMod val="95000"/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"/>
          <p:cNvSpPr/>
          <p:nvPr/>
        </p:nvSpPr>
        <p:spPr>
          <a:xfrm rot="20911628">
            <a:off x="-340446" y="1805607"/>
            <a:ext cx="8001013" cy="450057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alpha val="0"/>
                </a:schemeClr>
              </a:gs>
              <a:gs pos="50000">
                <a:schemeClr val="tx1">
                  <a:lumMod val="95000"/>
                  <a:alpha val="32000"/>
                </a:schemeClr>
              </a:gs>
              <a:gs pos="100000">
                <a:schemeClr val="tx1">
                  <a:lumMod val="95000"/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"/>
          <p:cNvSpPr/>
          <p:nvPr/>
        </p:nvSpPr>
        <p:spPr>
          <a:xfrm>
            <a:off x="2857477" y="0"/>
            <a:ext cx="9334522" cy="6858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3238479" y="1571612"/>
            <a:ext cx="8477266" cy="939784"/>
          </a:xfrm>
        </p:spPr>
        <p:txBody>
          <a:bodyPr/>
          <a:lstStyle>
            <a:lvl1pPr>
              <a:defRPr sz="4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13" name=""/>
          <p:cNvSpPr>
            <a:spLocks noGrp="1"/>
          </p:cNvSpPr>
          <p:nvPr>
            <p:ph type="body" sz="quarter" idx="14"/>
          </p:nvPr>
        </p:nvSpPr>
        <p:spPr>
          <a:xfrm>
            <a:off x="3238479" y="2571750"/>
            <a:ext cx="8380799" cy="3071813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orient="vert" idx="0"/>
          </p:nvPr>
        </p:nvSpPr>
        <p:spPr>
          <a:xfrm>
            <a:off x="9715525" y="274638"/>
            <a:ext cx="1866874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9010674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9F0A873F-4CB5-45D8-B83F-B5FD90E8894C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Заголовок раздела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"/>
          <p:cNvSpPr/>
          <p:nvPr/>
        </p:nvSpPr>
        <p:spPr>
          <a:xfrm rot="20783988">
            <a:off x="-755507" y="224473"/>
            <a:ext cx="7942774" cy="5603043"/>
          </a:xfrm>
          <a:custGeom>
            <a:avLst/>
            <a:gd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"/>
                </a:schemeClr>
              </a:gs>
            </a:gsLst>
            <a:lin ang="108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"/>
          <p:cNvSpPr/>
          <p:nvPr/>
        </p:nvSpPr>
        <p:spPr>
          <a:xfrm flipV="1">
            <a:off x="3042907" y="-57150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"/>
          <p:cNvSpPr/>
          <p:nvPr/>
        </p:nvSpPr>
        <p:spPr>
          <a:xfrm>
            <a:off x="35375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"/>
          <p:cNvSpPr/>
          <p:nvPr/>
        </p:nvSpPr>
        <p:spPr>
          <a:xfrm rot="516954" flipV="1">
            <a:off x="7370171" y="22697"/>
            <a:ext cx="4857750" cy="6356350"/>
          </a:xfrm>
          <a:custGeom>
            <a:avLst/>
            <a:gd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1" name=""/>
          <p:cNvSpPr/>
          <p:nvPr/>
        </p:nvSpPr>
        <p:spPr>
          <a:xfrm flipH="1" flipV="1">
            <a:off x="571461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666711" y="4567255"/>
            <a:ext cx="10363199" cy="1362075"/>
          </a:xfrm>
        </p:spPr>
        <p:txBody>
          <a:bodyPr anchor="t"/>
          <a:lstStyle>
            <a:lvl1pPr algn="l">
              <a:defRPr xmlns:mc="http://schemas.openxmlformats.org/markup-compatibility/2006" xmlns:hp="http://schemas.haansoft.com/office/presentation/8.0" sz="5400" b="0" cap="all" mc:Ignorable="hp" hp:hslEmbossed="0"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666711" y="3946545"/>
            <a:ext cx="10363199" cy="620710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half" idx="1"/>
          </p:nvPr>
        </p:nvSpPr>
        <p:spPr>
          <a:xfrm>
            <a:off x="444499" y="1222376"/>
            <a:ext cx="5549899" cy="50641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half" idx="2"/>
          </p:nvPr>
        </p:nvSpPr>
        <p:spPr>
          <a:xfrm>
            <a:off x="6197598" y="1222376"/>
            <a:ext cx="5549899" cy="50641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>
              <a:defRPr sz="36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7" name=""/>
          <p:cNvSpPr>
            <a:spLocks noGrp="1" noTextEdit="1"/>
          </p:cNvSpPr>
          <p:nvPr>
            <p:ph type="tbl" sz="quarter" idx="13"/>
          </p:nvPr>
        </p:nvSpPr>
        <p:spPr>
          <a:xfrm>
            <a:off x="476250" y="1285875"/>
            <a:ext cx="11239499" cy="4929188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sz="quarter" idx="13"/>
          </p:nvPr>
        </p:nvSpPr>
        <p:spPr>
          <a:xfrm>
            <a:off x="461735" y="1231446"/>
            <a:ext cx="5524498" cy="2415268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sz="quarter" idx="15"/>
          </p:nvPr>
        </p:nvSpPr>
        <p:spPr>
          <a:xfrm>
            <a:off x="6223018" y="1231446"/>
            <a:ext cx="5524498" cy="2415268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8" name=""/>
          <p:cNvSpPr>
            <a:spLocks noGrp="1"/>
          </p:cNvSpPr>
          <p:nvPr>
            <p:ph sz="quarter" idx="14"/>
          </p:nvPr>
        </p:nvSpPr>
        <p:spPr>
          <a:xfrm>
            <a:off x="461735" y="3799112"/>
            <a:ext cx="5524498" cy="2460172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10" name=""/>
          <p:cNvSpPr>
            <a:spLocks noGrp="1"/>
          </p:cNvSpPr>
          <p:nvPr>
            <p:ph sz="quarter" idx="16"/>
          </p:nvPr>
        </p:nvSpPr>
        <p:spPr>
          <a:xfrm>
            <a:off x="6223018" y="3799112"/>
            <a:ext cx="5524498" cy="2460172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8" name=""/>
          <p:cNvSpPr>
            <a:spLocks noGrp="1" noTextEdit="1"/>
          </p:cNvSpPr>
          <p:nvPr>
            <p:ph type="pic" idx="1"/>
          </p:nvPr>
        </p:nvSpPr>
        <p:spPr>
          <a:xfrm>
            <a:off x="1904970" y="1357298"/>
            <a:ext cx="7905805" cy="4114800"/>
          </a:xfrm>
          <a:solidFill>
            <a:schemeClr val="bg2">
              <a:lumMod val="50000"/>
              <a:alpha val="24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type="body" sz="half" idx="2"/>
          </p:nvPr>
        </p:nvSpPr>
        <p:spPr>
          <a:xfrm>
            <a:off x="1904970" y="5500702"/>
            <a:ext cx="7905805" cy="67149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Гармония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"/>
          <p:cNvSpPr/>
          <p:nvPr/>
        </p:nvSpPr>
        <p:spPr>
          <a:xfrm>
            <a:off x="0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6" name=""/>
          <p:cNvSpPr/>
          <p:nvPr/>
        </p:nvSpPr>
        <p:spPr>
          <a:xfrm>
            <a:off x="-486879" y="-20662"/>
            <a:ext cx="4857750" cy="6356350"/>
          </a:xfrm>
          <a:custGeom>
            <a:avLst/>
            <a:gd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8000"/>
                </a:schemeClr>
              </a:gs>
              <a:gs pos="5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7" name=""/>
          <p:cNvSpPr/>
          <p:nvPr/>
        </p:nvSpPr>
        <p:spPr>
          <a:xfrm>
            <a:off x="3076774" y="-71462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1000"/>
                </a:schemeClr>
              </a:gs>
              <a:gs pos="5000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8" name=""/>
          <p:cNvSpPr/>
          <p:nvPr/>
        </p:nvSpPr>
        <p:spPr>
          <a:xfrm>
            <a:off x="-42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9" name="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0" name=""/>
          <p:cNvSpPr/>
          <p:nvPr/>
        </p:nvSpPr>
        <p:spPr>
          <a:xfrm>
            <a:off x="4000499" y="1079500"/>
            <a:ext cx="8191499" cy="5778500"/>
          </a:xfrm>
          <a:custGeom>
            <a:avLst/>
            <a:gd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>
            <a:gsLst>
              <a:gs pos="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431799" y="1222376"/>
            <a:ext cx="11302999" cy="5046664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22-05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xmlns:mc="http://schemas.openxmlformats.org/markup-compatibility/2006" xmlns:hp="http://schemas.haansoft.com/office/presentation/8.0" sz="3600" kern="1200" mc:Ignorable="hp" hp:hslEmbossed="0">
          <a:solidFill>
            <a:schemeClr val="tx1"/>
          </a:solidFill>
          <a:effectLst>
            <a:outerShdw blurRad="38100" dist="38100" dir="2700000" algn="tl">
              <a:srgbClr val="000000">
                <a:alpha val="4314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1884" indent="-341884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Wingdings"/>
        <a:buChar char="v"/>
        <a:defRPr xmlns:mc="http://schemas.openxmlformats.org/markup-compatibility/2006" xmlns:hp="http://schemas.haansoft.com/office/presentation/8.0" sz="2400" b="0" i="0" u="none" strike="noStrike" kern="1200" baseline="0" mc:Ignorable="hp" hp:hslEmbossed="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447675" indent="-2571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Wingdings"/>
        <a:buChar char="§"/>
        <a:defRPr sz="20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•"/>
        <a:defRPr sz="18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–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990600" indent="-171450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1160463" indent="-173038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6pPr>
      <a:lvl7pPr marL="1349375" indent="-188913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tabLst>
          <a:tab pos="1349375" algn="l"/>
        </a:tabLst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7pPr>
      <a:lvl8pPr marL="1524000" indent="-17462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8pPr>
      <a:lvl9pPr marL="1698625" indent="-17462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 txBox="1"/>
          <p:nvPr/>
        </p:nvSpPr>
        <p:spPr>
          <a:xfrm>
            <a:off x="1842038" y="413202"/>
            <a:ext cx="8992246" cy="727892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Государственное бюджетное профессиональное образовательное учреждение</a:t>
            </a:r>
            <a:endParaRPr lang="ru-RU" altLang="en-US" sz="2400"/>
          </a:p>
          <a:p>
            <a:pPr algn="ctr">
              <a:defRPr/>
            </a:pPr>
            <a:r>
              <a:rPr lang="ru-RU" altLang="en-US" sz="2400"/>
              <a:t>Нижегородский Губернский колледж</a:t>
            </a:r>
            <a:endParaRPr lang="ru-RU" altLang="en-US" sz="2400"/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34313" y="1141095"/>
            <a:ext cx="1895238" cy="1485714"/>
          </a:xfrm>
          <a:prstGeom prst="rect">
            <a:avLst/>
          </a:prstGeom>
        </p:spPr>
      </p:pic>
      <p:sp>
        <p:nvSpPr>
          <p:cNvPr id="6" name=""/>
          <p:cNvSpPr txBox="1"/>
          <p:nvPr/>
        </p:nvSpPr>
        <p:spPr>
          <a:xfrm>
            <a:off x="2329551" y="2221339"/>
            <a:ext cx="8504733" cy="1358156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/>
              <a:t>Дошкольное образование как структурный </a:t>
            </a:r>
            <a:endParaRPr lang="ru-RU" altLang="en-US" sz="2800"/>
          </a:p>
          <a:p>
            <a:pPr algn="ctr">
              <a:defRPr/>
            </a:pPr>
            <a:r>
              <a:rPr lang="ru-RU" altLang="en-US" sz="2800"/>
              <a:t>компонент образовательной системы</a:t>
            </a:r>
            <a:endParaRPr lang="ru-RU" altLang="en-US" sz="2800"/>
          </a:p>
          <a:p>
            <a:pPr algn="ctr">
              <a:defRPr/>
            </a:pPr>
            <a:r>
              <a:rPr lang="ru-RU" altLang="en-US" sz="2800"/>
              <a:t>России</a:t>
            </a:r>
            <a:endParaRPr lang="ru-RU" altLang="en-US" sz="2800"/>
          </a:p>
        </p:txBody>
      </p:sp>
      <p:sp>
        <p:nvSpPr>
          <p:cNvPr id="7" name=""/>
          <p:cNvSpPr txBox="1"/>
          <p:nvPr/>
        </p:nvSpPr>
        <p:spPr>
          <a:xfrm>
            <a:off x="7379452" y="4271636"/>
            <a:ext cx="4294324" cy="90805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Выполнила</a:t>
            </a:r>
            <a:r>
              <a:rPr lang="en-US" altLang="ru-RU"/>
              <a:t>:</a:t>
            </a:r>
            <a:r>
              <a:rPr lang="ru-RU" altLang="en-US"/>
              <a:t> Закарияева Камилла </a:t>
            </a:r>
            <a:endParaRPr lang="ru-RU" altLang="en-US"/>
          </a:p>
          <a:p>
            <a:pPr>
              <a:defRPr/>
            </a:pPr>
            <a:r>
              <a:rPr lang="ru-RU" altLang="en-US"/>
              <a:t>группы </a:t>
            </a:r>
            <a:r>
              <a:rPr lang="en-US" altLang="ru-RU"/>
              <a:t>244</a:t>
            </a:r>
            <a:r>
              <a:rPr lang="ru-RU" altLang="en-US"/>
              <a:t>К </a:t>
            </a:r>
            <a:endParaRPr lang="ru-RU" altLang="en-US"/>
          </a:p>
          <a:p>
            <a:pPr>
              <a:defRPr/>
            </a:pPr>
            <a:r>
              <a:rPr lang="ru-RU" altLang="en-US"/>
              <a:t>Преподователь</a:t>
            </a:r>
            <a:r>
              <a:rPr lang="en-US" altLang="ru-RU"/>
              <a:t>:</a:t>
            </a:r>
            <a:r>
              <a:rPr lang="ru-RU" altLang="en-US"/>
              <a:t> Шоронова О</a:t>
            </a:r>
            <a:r>
              <a:rPr lang="en-US" altLang="ru-RU"/>
              <a:t>.</a:t>
            </a:r>
            <a:r>
              <a:rPr lang="ru-RU" altLang="en-US"/>
              <a:t>В</a:t>
            </a:r>
            <a:endParaRPr lang="ru-RU" altLang="en-US"/>
          </a:p>
        </p:txBody>
      </p:sp>
      <p:sp>
        <p:nvSpPr>
          <p:cNvPr id="8" name=""/>
          <p:cNvSpPr txBox="1"/>
          <p:nvPr/>
        </p:nvSpPr>
        <p:spPr>
          <a:xfrm>
            <a:off x="4166784" y="5724602"/>
            <a:ext cx="2415134" cy="636192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/>
              <a:t>Нижний Новгород</a:t>
            </a:r>
            <a:endParaRPr lang="ru-RU" altLang="en-US"/>
          </a:p>
          <a:p>
            <a:pPr algn="ctr">
              <a:defRPr/>
            </a:pPr>
            <a:r>
              <a:rPr lang="en-US" altLang="ru-RU"/>
              <a:t>2024</a:t>
            </a:r>
            <a:r>
              <a:rPr lang="ru-RU" altLang="en-US"/>
              <a:t>г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 txBox="1"/>
          <p:nvPr/>
        </p:nvSpPr>
        <p:spPr>
          <a:xfrm>
            <a:off x="2875259" y="655364"/>
            <a:ext cx="6134746" cy="44763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 sz="2400"/>
              <a:t>Система образования включает в себя</a:t>
            </a:r>
            <a:r>
              <a:rPr lang="en-US" altLang="ru-RU" sz="2400"/>
              <a:t>:</a:t>
            </a:r>
            <a:endParaRPr lang="en-US" altLang="ru-RU" sz="2400"/>
          </a:p>
        </p:txBody>
      </p:sp>
      <p:sp>
        <p:nvSpPr>
          <p:cNvPr id="5" name=""/>
          <p:cNvSpPr txBox="1"/>
          <p:nvPr/>
        </p:nvSpPr>
        <p:spPr>
          <a:xfrm>
            <a:off x="-1" y="1220406"/>
            <a:ext cx="12192001" cy="3930714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>
              <a:buNone/>
              <a:defRPr/>
            </a:pPr>
            <a:r>
              <a:rPr lang="en-US" altLang="ru-RU"/>
              <a:t>1)</a:t>
            </a:r>
            <a:r>
              <a:rPr lang="ru-RU" altLang="en-US"/>
              <a:t>Федеральные говударственные образовательные стандарты и федеральные госсударственные требования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образовательные стандарты </a:t>
            </a:r>
            <a:r>
              <a:rPr lang="en-US" altLang="ru-RU"/>
              <a:t>,</a:t>
            </a:r>
            <a:r>
              <a:rPr lang="ru-RU" altLang="en-US"/>
              <a:t> образовательные программы различных вида</a:t>
            </a:r>
            <a:r>
              <a:rPr lang="en-US" altLang="ru-RU"/>
              <a:t>,</a:t>
            </a:r>
            <a:r>
              <a:rPr lang="ru-RU" altLang="en-US"/>
              <a:t> уровня и направленности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en-US" altLang="ru-RU"/>
              <a:t>2)</a:t>
            </a:r>
            <a:r>
              <a:rPr lang="ru-RU" altLang="en-US"/>
              <a:t>организации, осуществляющне образовательную деятельность, педагогических работников, обучающихся и 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родителей (законных представителей) несовершеннолетних обучающихся;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• 3) федеральные государственные органы и органы государственной власти субъектов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Российской Федерации, осуществляющие государственное управление в сфере образования, и органы 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местного самоуправления, осуществляющие управление в сфере образования, 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созданные ими консультативные совещательные органы</a:t>
            </a:r>
            <a:endParaRPr lang="ru-RU" altLang="en-US"/>
          </a:p>
          <a:p>
            <a:pPr marL="0" indent="0" algn="ctr">
              <a:buNone/>
              <a:defRPr/>
            </a:pPr>
            <a:endParaRPr lang="ru-RU" altLang="en-US"/>
          </a:p>
          <a:p>
            <a:pPr marL="0" indent="0" algn="ctr">
              <a:buNone/>
              <a:defRPr/>
            </a:pP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4) организации, осуществляющие обеспечение образовательной деятельности, оценку качества образования;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 5) обьединения юридических лиц, работодателей и их обьединений, общественные объединения, осуществляющие</a:t>
            </a:r>
            <a:endParaRPr lang="ru-RU" altLang="en-US"/>
          </a:p>
          <a:p>
            <a:pPr marL="0" indent="0" algn="ctr">
              <a:buNone/>
              <a:defRPr/>
            </a:pPr>
            <a:r>
              <a:rPr lang="ru-RU" altLang="en-US"/>
              <a:t>деятельность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 txBox="1"/>
          <p:nvPr/>
        </p:nvSpPr>
        <p:spPr>
          <a:xfrm>
            <a:off x="3020555" y="546922"/>
            <a:ext cx="6150890" cy="36675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/>
              <a:t>Виды государственных учреждений</a:t>
            </a:r>
            <a:endParaRPr lang="ru-RU" altLang="en-US"/>
          </a:p>
        </p:txBody>
      </p:sp>
      <p:cxnSp>
        <p:nvCxnSpPr>
          <p:cNvPr id="5" name=""/>
          <p:cNvCxnSpPr/>
          <p:nvPr/>
        </p:nvCxnSpPr>
        <p:spPr>
          <a:xfrm rot="10800000" flipV="1">
            <a:off x="2019623" y="913672"/>
            <a:ext cx="2018007" cy="5973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"/>
          <p:cNvSpPr txBox="1"/>
          <p:nvPr/>
        </p:nvSpPr>
        <p:spPr>
          <a:xfrm>
            <a:off x="453648" y="1753161"/>
            <a:ext cx="2922076" cy="35948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Казенное учреждение </a:t>
            </a:r>
            <a:endParaRPr lang="ru-RU" altLang="en-US"/>
          </a:p>
        </p:txBody>
      </p:sp>
      <p:cxnSp>
        <p:nvCxnSpPr>
          <p:cNvPr id="7" name=""/>
          <p:cNvCxnSpPr/>
          <p:nvPr/>
        </p:nvCxnSpPr>
        <p:spPr>
          <a:xfrm rot="16200000" flipH="1" flipV="1">
            <a:off x="5287720" y="1423287"/>
            <a:ext cx="10192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"/>
          <p:cNvCxnSpPr/>
          <p:nvPr/>
        </p:nvCxnSpPr>
        <p:spPr>
          <a:xfrm>
            <a:off x="7847631" y="913672"/>
            <a:ext cx="1323814" cy="839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"/>
          <p:cNvSpPr txBox="1"/>
          <p:nvPr/>
        </p:nvSpPr>
        <p:spPr>
          <a:xfrm>
            <a:off x="4037631" y="730297"/>
            <a:ext cx="254334" cy="363173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endParaRPr lang="ru-RU" altLang="en-US"/>
          </a:p>
        </p:txBody>
      </p:sp>
      <p:sp>
        <p:nvSpPr>
          <p:cNvPr id="10" name=""/>
          <p:cNvSpPr txBox="1"/>
          <p:nvPr/>
        </p:nvSpPr>
        <p:spPr>
          <a:xfrm>
            <a:off x="4554241" y="2112645"/>
            <a:ext cx="3051230" cy="3619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Бюджетное учреждение</a:t>
            </a:r>
            <a:endParaRPr lang="ru-RU" altLang="en-US"/>
          </a:p>
        </p:txBody>
      </p:sp>
      <p:sp>
        <p:nvSpPr>
          <p:cNvPr id="11" name=""/>
          <p:cNvSpPr txBox="1"/>
          <p:nvPr/>
        </p:nvSpPr>
        <p:spPr>
          <a:xfrm>
            <a:off x="8670979" y="2112645"/>
            <a:ext cx="3293390" cy="3619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Автономное учреждение</a:t>
            </a:r>
            <a:endParaRPr lang="ru-RU" altLang="en-US"/>
          </a:p>
        </p:txBody>
      </p:sp>
      <p:sp>
        <p:nvSpPr>
          <p:cNvPr id="12" name=""/>
          <p:cNvSpPr txBox="1"/>
          <p:nvPr/>
        </p:nvSpPr>
        <p:spPr>
          <a:xfrm>
            <a:off x="453648" y="2474595"/>
            <a:ext cx="2922076" cy="17335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Указанный вид</a:t>
            </a:r>
            <a:endParaRPr lang="ru-RU" altLang="en-US"/>
          </a:p>
          <a:p>
            <a:pPr>
              <a:defRPr/>
            </a:pPr>
            <a:r>
              <a:rPr lang="ru-RU" altLang="en-US"/>
              <a:t>учреждения отвечает по своим обязателствам</a:t>
            </a:r>
            <a:endParaRPr lang="ru-RU" altLang="en-US"/>
          </a:p>
          <a:p>
            <a:pPr>
              <a:defRPr/>
            </a:pPr>
            <a:r>
              <a:rPr lang="ru-RU" altLang="en-US"/>
              <a:t>находящимися в </a:t>
            </a:r>
            <a:endParaRPr lang="ru-RU" altLang="en-US"/>
          </a:p>
          <a:p>
            <a:pPr>
              <a:defRPr/>
            </a:pPr>
            <a:r>
              <a:rPr lang="ru-RU" altLang="en-US"/>
              <a:t>распоряжении </a:t>
            </a:r>
            <a:endParaRPr lang="ru-RU" altLang="en-US"/>
          </a:p>
          <a:p>
            <a:pPr>
              <a:defRPr/>
            </a:pPr>
            <a:r>
              <a:rPr lang="ru-RU" altLang="en-US"/>
              <a:t>денежными средствами</a:t>
            </a:r>
            <a:endParaRPr lang="ru-RU" altLang="en-US"/>
          </a:p>
        </p:txBody>
      </p:sp>
      <p:sp>
        <p:nvSpPr>
          <p:cNvPr id="13" name=""/>
          <p:cNvSpPr txBox="1"/>
          <p:nvPr/>
        </p:nvSpPr>
        <p:spPr>
          <a:xfrm>
            <a:off x="4747971" y="2705661"/>
            <a:ext cx="3099660" cy="145485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Указанный вид учреждения отвечает по своим обязательствам находящимися в</a:t>
            </a:r>
            <a:endParaRPr lang="ru-RU" altLang="en-US"/>
          </a:p>
          <a:p>
            <a:pPr>
              <a:defRPr/>
            </a:pPr>
            <a:r>
              <a:rPr lang="ru-RU" altLang="en-US"/>
              <a:t>оперативном управлении</a:t>
            </a:r>
            <a:endParaRPr lang="ru-RU" altLang="en-US"/>
          </a:p>
          <a:p>
            <a:pPr>
              <a:defRPr/>
            </a:pPr>
            <a:r>
              <a:rPr lang="ru-RU" altLang="en-US"/>
              <a:t>имуществом  </a:t>
            </a:r>
            <a:endParaRPr lang="ru-RU" altLang="en-US"/>
          </a:p>
        </p:txBody>
      </p:sp>
      <p:sp>
        <p:nvSpPr>
          <p:cNvPr id="14" name=""/>
          <p:cNvSpPr txBox="1"/>
          <p:nvPr/>
        </p:nvSpPr>
        <p:spPr>
          <a:xfrm>
            <a:off x="8670979" y="2705661"/>
            <a:ext cx="2792924" cy="173108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Указанный вид учрежедния отвечает по своим </a:t>
            </a:r>
            <a:endParaRPr lang="ru-RU" altLang="en-US"/>
          </a:p>
          <a:p>
            <a:pPr>
              <a:defRPr/>
            </a:pPr>
            <a:r>
              <a:rPr lang="ru-RU" altLang="en-US"/>
              <a:t>обязательствам всем</a:t>
            </a:r>
            <a:endParaRPr lang="ru-RU" altLang="en-US"/>
          </a:p>
          <a:p>
            <a:pPr>
              <a:defRPr/>
            </a:pPr>
            <a:r>
              <a:rPr lang="ru-RU" altLang="en-US"/>
              <a:t>закрепленным за ним </a:t>
            </a:r>
            <a:endParaRPr lang="ru-RU" altLang="en-US"/>
          </a:p>
          <a:p>
            <a:pPr>
              <a:defRPr/>
            </a:pPr>
            <a:r>
              <a:rPr lang="ru-RU" altLang="en-US"/>
              <a:t>имуществом кроме </a:t>
            </a:r>
            <a:endParaRPr lang="ru-RU" altLang="en-US"/>
          </a:p>
          <a:p>
            <a:pPr>
              <a:defRPr/>
            </a:pPr>
            <a:r>
              <a:rPr lang="ru-RU" altLang="en-US"/>
              <a:t>недвижимости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 txBox="1"/>
          <p:nvPr/>
        </p:nvSpPr>
        <p:spPr>
          <a:xfrm>
            <a:off x="2608881" y="348626"/>
            <a:ext cx="6974238" cy="508817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/>
              <a:t>Казенные учреждения</a:t>
            </a:r>
            <a:endParaRPr lang="ru-RU" altLang="en-US" sz="2800"/>
          </a:p>
        </p:txBody>
      </p:sp>
      <p:sp>
        <p:nvSpPr>
          <p:cNvPr id="5" name=""/>
          <p:cNvSpPr txBox="1"/>
          <p:nvPr/>
        </p:nvSpPr>
        <p:spPr>
          <a:xfrm>
            <a:off x="582801" y="1042822"/>
            <a:ext cx="10751948" cy="393684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Казённое учреждение — это государственное (муниципальное) учреждение, которое:</a:t>
            </a:r>
            <a:endParaRPr lang="ru-RU" altLang="en-US"/>
          </a:p>
          <a:p>
            <a:pPr>
              <a:defRPr/>
            </a:pPr>
            <a:r>
              <a:rPr lang="ru-RU" altLang="en-US"/>
              <a:t>оказывает государственные (муниципальные) услуги,</a:t>
            </a:r>
            <a:endParaRPr lang="ru-RU" altLang="en-US"/>
          </a:p>
          <a:p>
            <a:pPr>
              <a:defRPr/>
            </a:pPr>
            <a:r>
              <a:rPr lang="ru-RU" altLang="en-US"/>
              <a:t>выполняет работы,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исполняет государственные (муниципальные) функции в целях обеспечения реализации предусмотренных законодательством РФ полномочий органов государственной власти или органов местного самоуправления.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Финансирование казённых учреждений осуществляется за счёт средств бюджета соответствующего уровня на основании бюджетной сметы.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Казённое учреждение — унитарная некоммерческая организация. Оно находится в ведении органа государственной власти или органа местного самоуправления, который осуществляет бюджетные полномочия главного распорядителя (распорядителя) бюджетных средств.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                     Бюджетное учреждение</a:t>
            </a:r>
            <a:endParaRPr lang="ru-RU" altLang="en-US"/>
          </a:p>
        </p:txBody>
      </p:sp>
      <p:sp>
        <p:nvSpPr>
          <p:cNvPr id="4" name=""/>
          <p:cNvSpPr txBox="1"/>
          <p:nvPr/>
        </p:nvSpPr>
        <p:spPr>
          <a:xfrm>
            <a:off x="937970" y="570834"/>
            <a:ext cx="597331" cy="36071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endParaRPr lang="ru-RU" altLang="en-US"/>
          </a:p>
        </p:txBody>
      </p:sp>
      <p:sp>
        <p:nvSpPr>
          <p:cNvPr id="5" name=""/>
          <p:cNvSpPr txBox="1"/>
          <p:nvPr/>
        </p:nvSpPr>
        <p:spPr>
          <a:xfrm>
            <a:off x="937970" y="1236551"/>
            <a:ext cx="10796828" cy="36174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endParaRPr lang="ru-RU" altLang="en-US"/>
          </a:p>
        </p:txBody>
      </p:sp>
      <p:sp>
        <p:nvSpPr>
          <p:cNvPr id="7" name=""/>
          <p:cNvSpPr txBox="1"/>
          <p:nvPr/>
        </p:nvSpPr>
        <p:spPr>
          <a:xfrm>
            <a:off x="254214" y="931545"/>
            <a:ext cx="11661722" cy="9048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Бюджетное учреждение — это некоммерческая организация, созданная Российской Федерацией,</a:t>
            </a:r>
            <a:endParaRPr lang="ru-RU" altLang="en-US"/>
          </a:p>
          <a:p>
            <a:pPr>
              <a:defRPr/>
            </a:pPr>
            <a:r>
              <a:rPr lang="ru-RU" altLang="en-US"/>
              <a:t> субъектом Российской Федерации или муниципальным образованием для выполнения работ и оказания </a:t>
            </a:r>
            <a:endParaRPr lang="ru-RU" altLang="en-US"/>
          </a:p>
          <a:p>
            <a:pPr>
              <a:defRPr/>
            </a:pPr>
            <a:r>
              <a:rPr lang="ru-RU" altLang="en-US"/>
              <a:t>услуг.</a:t>
            </a:r>
            <a:endParaRPr lang="ru-RU" altLang="en-US"/>
          </a:p>
        </p:txBody>
      </p:sp>
      <p:sp>
        <p:nvSpPr>
          <p:cNvPr id="9" name=""/>
          <p:cNvSpPr txBox="1"/>
          <p:nvPr/>
        </p:nvSpPr>
        <p:spPr>
          <a:xfrm>
            <a:off x="254214" y="1836420"/>
            <a:ext cx="11302999" cy="53054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Цель создания бюджетных учреждений — обеспечение реализации предусмотренных законодательством Российской Федерации полномочий органов государственной власти или органов местного самоуправления в сферах </a:t>
            </a:r>
            <a:r>
              <a:rPr lang="en-US" altLang="ru-RU"/>
              <a:t>:</a:t>
            </a:r>
            <a:endParaRPr lang="en-US" altLang="ru-RU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науки,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образования,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здравоохранения,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культуры,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социальной защиты,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занятости населения,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физической культуры и спорта,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в иных сферах.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                 Автономное учреждение</a:t>
            </a:r>
            <a:endParaRPr lang="ru-RU" altLang="en-US"/>
          </a:p>
        </p:txBody>
      </p:sp>
      <p:sp>
        <p:nvSpPr>
          <p:cNvPr id="4" name=""/>
          <p:cNvSpPr txBox="1"/>
          <p:nvPr/>
        </p:nvSpPr>
        <p:spPr>
          <a:xfrm>
            <a:off x="431799" y="1063586"/>
            <a:ext cx="11302999" cy="145863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Автономное учреждение — это некоммерческая организация, созданная Российской Федерацией, субъектом Российской Федерации или муниципальным образованием для выполнения работ и оказания </a:t>
            </a:r>
            <a:endParaRPr lang="ru-RU" altLang="en-US"/>
          </a:p>
          <a:p>
            <a:pPr>
              <a:defRPr/>
            </a:pPr>
            <a:r>
              <a:rPr lang="ru-RU" altLang="en-US"/>
              <a:t>услуг в целях осуществления предусмотренных законодательством Российской Федерации полномочий органов государственной власти, органов публичной власти федеральной территории и органов местного самоуправления.</a:t>
            </a:r>
            <a:endParaRPr lang="ru-RU" altLang="en-US"/>
          </a:p>
        </p:txBody>
      </p:sp>
      <p:sp>
        <p:nvSpPr>
          <p:cNvPr id="5" name=""/>
          <p:cNvSpPr txBox="1"/>
          <p:nvPr/>
        </p:nvSpPr>
        <p:spPr>
          <a:xfrm>
            <a:off x="431799" y="2522220"/>
            <a:ext cx="11302999" cy="53054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/>
              <a:t>Автономные учреждения могут заниматься деятельностью в сферах: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науки,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образования,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здравоохранения,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культуры,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средств массовой информации,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социальной защиты,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занятости населения,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физической культуры и спорта,</a:t>
            </a:r>
            <a:endParaRPr lang="ru-RU" altLang="en-US"/>
          </a:p>
          <a:p>
            <a:pPr>
              <a:defRPr/>
            </a:pPr>
            <a:endParaRPr lang="ru-RU" altLang="en-US"/>
          </a:p>
          <a:p>
            <a:pPr>
              <a:defRPr/>
            </a:pPr>
            <a:r>
              <a:rPr lang="ru-RU" altLang="en-US"/>
              <a:t>в иных сферах в случаях, установленных федеральными законами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    Задачи ДОУ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Охрана жизни и здоровья, физическое развитие детей</a:t>
            </a:r>
            <a:endParaRPr lang="ru-RU" altLang="en-US"/>
          </a:p>
          <a:p>
            <a:pPr>
              <a:defRPr/>
            </a:pPr>
            <a:r>
              <a:rPr lang="ru-RU" altLang="en-US"/>
              <a:t>Обеспечение индивидуального, социально-личностного, художественно-эстетического развития, приобщение детей к общественным ценностям</a:t>
            </a:r>
            <a:endParaRPr lang="ru-RU" altLang="en-US"/>
          </a:p>
          <a:p>
            <a:pPr>
              <a:defRPr/>
            </a:pPr>
            <a:r>
              <a:rPr lang="ru-RU" altLang="en-US"/>
              <a:t>Осуществление коррекции в развитии детей</a:t>
            </a:r>
            <a:endParaRPr lang="ru-RU" altLang="en-US"/>
          </a:p>
          <a:p>
            <a:pPr>
              <a:defRPr/>
            </a:pPr>
            <a:r>
              <a:rPr lang="ru-RU" altLang="en-US"/>
              <a:t>Взаимодействие, сотрудничество с семьей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Гармония">
  <a:themeElements>
    <a:clrScheme name="Гармония">
      <a:dk1>
        <a:srgbClr val="1b3f63"/>
      </a:dk1>
      <a:lt1>
        <a:srgbClr val="ffffff"/>
      </a:lt1>
      <a:dk2>
        <a:srgbClr val="849fb5"/>
      </a:dk2>
      <a:lt2>
        <a:srgbClr val="eaf1f7"/>
      </a:lt2>
      <a:accent1>
        <a:srgbClr val="356b9d"/>
      </a:accent1>
      <a:accent2>
        <a:srgbClr val="003366"/>
      </a:accent2>
      <a:accent3>
        <a:srgbClr val="6f8fa9"/>
      </a:accent3>
      <a:accent4>
        <a:srgbClr val="585e68"/>
      </a:accent4>
      <a:accent5>
        <a:srgbClr val="000066"/>
      </a:accent5>
      <a:accent6>
        <a:srgbClr val="666699"/>
      </a:accent6>
      <a:hlink>
        <a:srgbClr val="4e6b83"/>
      </a:hlink>
      <a:folHlink>
        <a:srgbClr val="d3d1c5"/>
      </a:folHlink>
    </a:clrScheme>
    <a:fontScheme name="Гармония">
      <a:majorFont>
        <a:latin typeface="Tahoma"/>
        <a:ea typeface=""/>
        <a:cs typeface=""/>
        <a:font script="Jpan" typeface="MS PGothic"/>
        <a:font script="Hang" typeface="문체부 제목 돋음체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армони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hueMod val="100000"/>
                <a:satMod val="100000"/>
              </a:schemeClr>
            </a:gs>
            <a:gs pos="100000">
              <a:schemeClr val="phClr">
                <a:shade val="70000"/>
                <a:hueMod val="100000"/>
                <a:satMod val="10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362</ep:Words>
  <ep:PresentationFormat>Экран (4:3)</ep:PresentationFormat>
  <ep:Paragraphs>77</ep:Paragraphs>
  <ep:Slides>7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7</vt:i4>
      </vt:variant>
    </vt:vector>
  </ep:HeadingPairs>
  <ep:TitlesOfParts>
    <vt:vector size="8" baseType="lpstr">
      <vt:lpstr>Гармония</vt:lpstr>
      <vt:lpstr>Слайд 1</vt:lpstr>
      <vt:lpstr>Слайд 2</vt:lpstr>
      <vt:lpstr>Слайд 3</vt:lpstr>
      <vt:lpstr>Слайд 4</vt:lpstr>
      <vt:lpstr>Бюджетное учреждение</vt:lpstr>
      <vt:lpstr>Автономное учреждение</vt:lpstr>
      <vt:lpstr>Задачи ДОУ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2024-05-22T15:46:45.808</dcterms:created>
  <dc:creator>IRBIS</dc:creator>
  <cp:lastModifiedBy>IRBIS</cp:lastModifiedBy>
  <dcterms:modified xsi:type="dcterms:W3CDTF">2024-05-22T16:46:22.715</dcterms:modified>
  <cp:revision>10</cp:revision>
  <cp:version>0906.0100.01</cp:version>
</cp:coreProperties>
</file>