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000099"/>
    <a:srgbClr val="A568D2"/>
    <a:srgbClr val="006600"/>
    <a:srgbClr val="000066"/>
    <a:srgbClr val="9966FF"/>
    <a:srgbClr val="C59EE2"/>
    <a:srgbClr val="D6BBE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1872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1529" y="4546242"/>
            <a:ext cx="7886700" cy="765154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482354"/>
            <a:ext cx="7886700" cy="53208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682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6541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3257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l="-12000" t="-36000" r="-12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6425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054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8773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0661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108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7298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5100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4068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6D385-746F-4F2C-90BB-D72EAC8480B8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89335-F60F-4913-AA24-227C443B0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2297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&amp;Kcy;&amp;acy;&amp;rcy;&amp;tcy;&amp;icy;&amp;ncy;&amp;kcy;&amp;icy; &amp;pcy;&amp;ocy; &amp;zcy;&amp;acy;&amp;pcy;&amp;rcy;&amp;ocy;&amp;scy;&amp;ucy; &amp;chcy;&amp;ucy;&amp;kcy;&amp;ocy;&amp;vcy;&amp;scy;&amp;kcy;&amp;icy;&amp;j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4472" y="436344"/>
            <a:ext cx="5905500" cy="3924301"/>
          </a:xfrm>
          <a:prstGeom prst="roundRect">
            <a:avLst>
              <a:gd name="adj" fmla="val 11111"/>
            </a:avLst>
          </a:prstGeom>
          <a:ln w="190500" cap="rnd">
            <a:solidFill>
              <a:srgbClr val="9966FF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1087820" y="4648200"/>
            <a:ext cx="7614745" cy="1295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2000" b="1" kern="10" dirty="0" smtClean="0">
                <a:ln w="10541" cmpd="sng">
                  <a:solidFill>
                    <a:srgbClr val="0070C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/>
                <a:cs typeface="Times New Roman"/>
              </a:rPr>
              <a:t>Великан по имени Чукоша</a:t>
            </a:r>
            <a:endParaRPr lang="ru-RU" sz="2000" kern="10" spc="0" dirty="0">
              <a:ln w="10541" cmpd="sng">
                <a:solidFill>
                  <a:srgbClr val="0070C0"/>
                </a:solidFill>
                <a:prstDash val="solid"/>
              </a:ln>
              <a:gradFill rotWithShape="0">
                <a:gsLst>
                  <a:gs pos="0">
                    <a:srgbClr val="00B050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21481" y="5657671"/>
            <a:ext cx="43620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Выполнила: </a:t>
            </a:r>
          </a:p>
          <a:p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воспитатель МБДОУ </a:t>
            </a:r>
            <a:r>
              <a:rPr lang="ru-RU" sz="24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/с №25 </a:t>
            </a:r>
          </a:p>
          <a:p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Гаврилова О. Г.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58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g-fotki.yandex.ru/get/5603/g-pestowa.15/0_73837_beaa7879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8900" y="266701"/>
            <a:ext cx="4838700" cy="6267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A568D2"/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00587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1881" y="234434"/>
            <a:ext cx="6589753" cy="15696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CC"/>
                </a:solidFill>
              </a:rPr>
              <a:t>Читайте стихи и сказки 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CC"/>
                </a:solidFill>
              </a:rPr>
              <a:t>Корнея Чуковского 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9900CC"/>
              </a:solidFill>
            </a:endParaRPr>
          </a:p>
        </p:txBody>
      </p:sp>
      <p:pic>
        <p:nvPicPr>
          <p:cNvPr id="1028" name="Picture 4" descr="&amp;Kcy;&amp;ocy;&amp;rcy;&amp;ncy;&amp;iecy;&amp;jcy; &amp;CHcy;&amp;ucy;&amp;kcy;&amp;ocy;&amp;vcy;&amp;scy;&amp;kcy;&amp;icy;&amp;jcy; - &amp;Kcy;&amp;rcy;&amp;acy;&amp;dcy;&amp;iecy;&amp;ncy;&amp;ocy;&amp;iecy; &amp;scy;&amp;ocy;&amp;lcy;&amp;ncy;&amp;tscy;&amp;iecy; &amp;ocy;&amp;bcy;&amp;lcy;&amp;ocy;&amp;zhcy;&amp;kcy;&amp;acy; &amp;kcy;&amp;ncy;&amp;icy;&amp;gcy;&amp;icy;"/>
          <p:cNvPicPr>
            <a:picLocks noChangeAspect="1" noChangeArrowheads="1"/>
          </p:cNvPicPr>
          <p:nvPr/>
        </p:nvPicPr>
        <p:blipFill>
          <a:blip r:embed="rId2" cstate="print"/>
          <a:srcRect t="6353" b="4191"/>
          <a:stretch>
            <a:fillRect/>
          </a:stretch>
        </p:blipFill>
        <p:spPr bwMode="auto">
          <a:xfrm rot="21265281">
            <a:off x="1995671" y="1860247"/>
            <a:ext cx="1788001" cy="2471902"/>
          </a:xfrm>
          <a:prstGeom prst="rect">
            <a:avLst/>
          </a:prstGeom>
          <a:noFill/>
        </p:spPr>
      </p:pic>
      <p:pic>
        <p:nvPicPr>
          <p:cNvPr id="1030" name="Picture 6" descr="&amp;Kcy;&amp;ocy;&amp;rcy;&amp;ncy;&amp;iecy;&amp;jcy; &amp;CHcy;&amp;ucy;&amp;kcy;&amp;ocy;&amp;vcy;&amp;scy;&amp;kcy;&amp;icy;&amp;jcy; - &amp;Mcy;&amp;ucy;&amp;khcy;&amp;acy;-&amp;TScy;&amp;ocy;&amp;kcy;&amp;ocy;&amp;tcy;&amp;ucy;&amp;khcy;&amp;acy; &amp;ocy;&amp;bcy;&amp;lcy;&amp;ocy;&amp;zhcy;&amp;kcy;&amp;acy; &amp;kcy;&amp;ncy;&amp;icy;&amp;g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72870">
            <a:off x="6894459" y="1058764"/>
            <a:ext cx="1980701" cy="2635480"/>
          </a:xfrm>
          <a:prstGeom prst="rect">
            <a:avLst/>
          </a:prstGeom>
          <a:noFill/>
        </p:spPr>
      </p:pic>
      <p:pic>
        <p:nvPicPr>
          <p:cNvPr id="1032" name="Picture 8" descr="&amp;Kcy;&amp;ocy;&amp;rcy;&amp;ncy;&amp;iecy;&amp;jcy; &amp;CHcy;&amp;ucy;&amp;kcy;&amp;ocy;&amp;vcy;&amp;scy;&amp;kcy;&amp;icy;&amp;jcy; - &amp;Pcy;&amp;ucy;&amp;tcy;&amp;acy;&amp;ncy;&amp;icy;&amp;tscy;&amp;acy; &amp;ocy;&amp;bcy;&amp;lcy;&amp;ocy;&amp;zhcy;&amp;kcy;&amp;acy; &amp;kcy;&amp;ncy;&amp;icy;&amp;gcy;&amp;i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67394">
            <a:off x="6949310" y="3872376"/>
            <a:ext cx="1813001" cy="2382372"/>
          </a:xfrm>
          <a:prstGeom prst="rect">
            <a:avLst/>
          </a:prstGeom>
          <a:noFill/>
        </p:spPr>
      </p:pic>
      <p:pic>
        <p:nvPicPr>
          <p:cNvPr id="1034" name="Picture 10" descr="&amp;Kcy;&amp;ocy;&amp;rcy;&amp;ncy;&amp;iecy;&amp;jcy; &amp;CHcy;&amp;ucy;&amp;kcy;&amp;ocy;&amp;vcy;&amp;scy;&amp;kcy;&amp;icy;&amp;jcy; - &amp;Fcy;&amp;iecy;&amp;dcy;&amp;ocy;&amp;rcy;&amp;icy;&amp;ncy;&amp;ocy; &amp;gcy;&amp;ocy;&amp;rcy;&amp;iecy; &amp;ocy;&amp;bcy;&amp;lcy;&amp;ocy;&amp;zhcy;&amp;kcy;&amp;acy; &amp;kcy;&amp;ncy;&amp;icy;&amp;gcy;&amp;i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718529">
            <a:off x="266996" y="4053018"/>
            <a:ext cx="1752205" cy="2331447"/>
          </a:xfrm>
          <a:prstGeom prst="rect">
            <a:avLst/>
          </a:prstGeom>
          <a:noFill/>
        </p:spPr>
      </p:pic>
      <p:pic>
        <p:nvPicPr>
          <p:cNvPr id="1036" name="Picture 12" descr="&amp;Kcy;&amp;ocy;&amp;rcy;&amp;ncy;&amp;iecy;&amp;jcy; &amp;CHcy;&amp;ucy;&amp;kcy;&amp;ocy;&amp;vcy;&amp;scy;&amp;kcy;&amp;icy;&amp;jcy; - &amp;Tcy;&amp;iecy;&amp;lcy;&amp;iecy;&amp;fcy;&amp;ocy;&amp;ncy; &amp;ocy;&amp;bcy;&amp;lcy;&amp;ocy;&amp;zhcy;&amp;kcy;&amp;acy; &amp;kcy;&amp;ncy;&amp;icy;&amp;gcy;&amp;i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58819">
            <a:off x="173097" y="1442004"/>
            <a:ext cx="1799825" cy="2350187"/>
          </a:xfrm>
          <a:prstGeom prst="rect">
            <a:avLst/>
          </a:prstGeom>
          <a:noFill/>
        </p:spPr>
      </p:pic>
      <p:pic>
        <p:nvPicPr>
          <p:cNvPr id="1026" name="Picture 2" descr="&amp;Kcy;&amp;ocy;&amp;rcy;&amp;ncy;&amp;iecy;&amp;jcy; &amp;CHcy;&amp;ucy;&amp;kcy;&amp;ocy;&amp;vcy;&amp;scy;&amp;kcy;&amp;icy;&amp;jcy; - &amp;Lcy;&amp;yucy;&amp;bcy;&amp;icy;&amp;mcy;&amp;ycy;&amp;iecy; &amp;scy;&amp;kcy;&amp;acy;&amp;zcy;&amp;kcy;&amp;icy; &amp;ocy;&amp;bcy;&amp;lcy;&amp;ocy;&amp;zhcy;&amp;kcy;&amp;acy; &amp;kcy;&amp;ncy;&amp;icy;&amp;gcy;&amp;icy;"/>
          <p:cNvPicPr>
            <a:picLocks noChangeAspect="1" noChangeArrowheads="1"/>
          </p:cNvPicPr>
          <p:nvPr/>
        </p:nvPicPr>
        <p:blipFill>
          <a:blip r:embed="rId7" cstate="print"/>
          <a:srcRect t="7990" b="9069"/>
          <a:stretch>
            <a:fillRect/>
          </a:stretch>
        </p:blipFill>
        <p:spPr bwMode="auto">
          <a:xfrm rot="20743592">
            <a:off x="5190805" y="1754502"/>
            <a:ext cx="1759257" cy="2255047"/>
          </a:xfrm>
          <a:prstGeom prst="rect">
            <a:avLst/>
          </a:prstGeom>
          <a:noFill/>
        </p:spPr>
      </p:pic>
      <p:pic>
        <p:nvPicPr>
          <p:cNvPr id="1038" name="Picture 14" descr="&amp;Kcy;&amp;ocy;&amp;rcy;&amp;ncy;&amp;iecy;&amp;jcy; &amp;CHcy;&amp;ucy;&amp;kcy;&amp;ocy;&amp;vcy;&amp;scy;&amp;kcy;&amp;icy;&amp;jcy; - &amp;Mcy;&amp;ocy;&amp;jcy;&amp;dcy;&amp;ocy;&amp;dcy;&amp;ycy;&amp;rcy; &amp;ocy;&amp;bcy;&amp;lcy;&amp;ocy;&amp;zhcy;&amp;kcy;&amp;acy; &amp;kcy;&amp;ncy;&amp;icy;&amp;gcy;&amp;icy;"/>
          <p:cNvPicPr>
            <a:picLocks noChangeAspect="1" noChangeArrowheads="1"/>
          </p:cNvPicPr>
          <p:nvPr/>
        </p:nvPicPr>
        <p:blipFill>
          <a:blip r:embed="rId8" cstate="print"/>
          <a:srcRect t="9412" b="10000"/>
          <a:stretch>
            <a:fillRect/>
          </a:stretch>
        </p:blipFill>
        <p:spPr bwMode="auto">
          <a:xfrm>
            <a:off x="3619500" y="2576109"/>
            <a:ext cx="1831974" cy="2281641"/>
          </a:xfrm>
          <a:prstGeom prst="rect">
            <a:avLst/>
          </a:prstGeom>
          <a:noFill/>
        </p:spPr>
      </p:pic>
      <p:pic>
        <p:nvPicPr>
          <p:cNvPr id="1040" name="Picture 16" descr="&amp;Kcy;&amp;ocy;&amp;rcy;&amp;ncy;&amp;iecy;&amp;jcy; &amp;CHcy;&amp;ucy;&amp;kcy;&amp;ocy;&amp;vcy;&amp;scy;&amp;kcy;&amp;icy;&amp;jcy; - &amp;Bcy;&amp;acy;&amp;rcy;&amp;mcy;&amp;acy;&amp;lcy;&amp;iecy;&amp;jcy; &amp;ocy;&amp;bcy;&amp;lcy;&amp;ocy;&amp;zhcy;&amp;kcy;&amp;acy; &amp;kcy;&amp;ncy;&amp;icy;&amp;gcy;&amp;icy;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526690">
            <a:off x="4708346" y="4222757"/>
            <a:ext cx="2008730" cy="2440358"/>
          </a:xfrm>
          <a:prstGeom prst="rect">
            <a:avLst/>
          </a:prstGeom>
          <a:noFill/>
        </p:spPr>
      </p:pic>
      <p:pic>
        <p:nvPicPr>
          <p:cNvPr id="1042" name="Picture 18" descr="&amp;Kcy;&amp;ocy;&amp;rcy;&amp;ncy;&amp;iecy;&amp;jcy; &amp;CHcy;&amp;ucy;&amp;kcy;&amp;ocy;&amp;vcy;&amp;scy;&amp;kcy;&amp;icy;&amp;jcy; - &amp;Tcy;&amp;acy;&amp;rcy;&amp;acy;&amp;kcy;&amp;acy;&amp;ncy;&amp;icy;&amp;shchcy;&amp;iecy; &amp;ocy;&amp;bcy;&amp;lcy;&amp;ocy;&amp;zhcy;&amp;kcy;&amp;acy; &amp;kcy;&amp;ncy;&amp;icy;&amp;gcy;&amp;icy;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829011">
            <a:off x="2257919" y="4240104"/>
            <a:ext cx="1680909" cy="24727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4488" y="2577584"/>
            <a:ext cx="812754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9900CC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</a:t>
            </a:r>
            <a:endParaRPr lang="ru-RU" sz="6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&amp;Kcy;&amp;acy;&amp;rcy;&amp;tcy;&amp;icy;&amp;ncy;&amp;kcy;&amp;icy; &amp;pcy;&amp;ocy; &amp;zcy;&amp;acy;&amp;pcy;&amp;rcy;&amp;ocy;&amp;scy;&amp;ucy; &amp;chcy;&amp;ucy;&amp;kcy;&amp;ocy;&amp;vcy;&amp;scy;&amp;kcy;&amp;icy;&amp;j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432" y="716951"/>
            <a:ext cx="3115486" cy="49751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966FF"/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959742" y="842359"/>
            <a:ext cx="4771303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астоящее имя —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Никола́й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 Васильевич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Корнейчуко́в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Родился 19  марта 1882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Times New Roman" pitchFamily="18" charset="0"/>
                <a:cs typeface="Times New Roman" pitchFamily="18" charset="0"/>
              </a:rPr>
              <a:t>в Санкт-Петербурге.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В раннем детстве переехал с мамой и старшей сестрой в Одессу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58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Kcy;&amp;acy;&amp;rcy;&amp;tcy;&amp;icy;&amp;ncy;&amp;kcy;&amp;icy; &amp;pcy;&amp;ocy; &amp;zcy;&amp;acy;&amp;pcy;&amp;rcy;&amp;ocy;&amp;scy;&amp;ucy; &amp;chcy;&amp;ucy;&amp;kcy;&amp;ocy;&amp;vcy;&amp;scy;&amp;kcy;&amp;icy;&amp;jcy; &amp;pcy;&amp;ucy;&amp;tcy;&amp;ocy;&amp;ncy;&amp;icy;&amp;ts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3657" y="844922"/>
            <a:ext cx="4698853" cy="4330935"/>
          </a:xfrm>
          <a:prstGeom prst="rect">
            <a:avLst/>
          </a:prstGeom>
          <a:ln w="127000" cap="rnd">
            <a:solidFill>
              <a:srgbClr val="9966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 prst="coolSlant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72706" y="1261715"/>
            <a:ext cx="3846286" cy="334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«…Но весёлые зверята -</a:t>
            </a:r>
            <a:b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Поросята, медвежата -</a:t>
            </a:r>
            <a:b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Пуще прежнего шалят,</a:t>
            </a:r>
            <a:b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Зайца слушать не хотят.</a:t>
            </a:r>
            <a:b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Рыбы по полю гуляют,</a:t>
            </a:r>
            <a:b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Жабы по небу летают,..»</a:t>
            </a:r>
            <a:endParaRPr lang="ru-RU" sz="24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7829" y="5399315"/>
            <a:ext cx="7072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Всем известная «Путаница» была первым </a:t>
            </a:r>
          </a:p>
          <a:p>
            <a:pPr algn="ctr"/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стихотворением, написанным для детей (1914) 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58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4817" y="213756"/>
            <a:ext cx="4771054" cy="2739478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2051" name="Picture 3" descr="&amp;Kcy;&amp;acy;&amp;rcy;&amp;tcy;&amp;icy;&amp;ncy;&amp;kcy;&amp;icy; &amp;pcy;&amp;ocy; &amp;zcy;&amp;acy;&amp;pcy;&amp;rcy;&amp;ocy;&amp;scy;&amp;ucy; &amp;chcy;&amp;ucy;&amp;kcy;&amp;ocy;&amp;vcy;&amp;scy;&amp;kcy;&amp;icy;&amp;jcy; &amp;kcy;&amp;rcy;&amp;ocy;&amp;kcy;&amp;ocy;&amp;dcy;&amp;icy;&amp;lcy; &amp;chcy;&amp;icy;&amp;tcy;&amp;acy;&amp;tcy;&amp;softcy; &amp;scy; &amp;kcy;&amp;acy;&amp;rcy;&amp;tcy;&amp;icy;&amp;ncy;&amp;kcy;&amp;acy;&amp;m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881" y="3097555"/>
            <a:ext cx="4485813" cy="3615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99505" y="277687"/>
            <a:ext cx="5916287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Однажды, в 1916 году, А.М. Горький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попросил Чуковского написать поэму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детей. Чуковский вначале очень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переживал, что он не сможет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написать, потому что никогда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раньше этого не делал.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ему помог случай. Возвращаясь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поезде в Петербург с заболевшим сыном, Чуковский под стук колес рассказывал ему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сказку   	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крокодила.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1371" y="3322690"/>
            <a:ext cx="45482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Сын очень внимательно слушал. Прошло несколько дней.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Корней Иванович уже забыл о том эпизоде, а сын запомнил все, рассказанное тогда отцом, наизусть. Так родилась сказка "Крокодил", опубликованная в 1917 году. С тех пор Чуковский стал любимым детским писателем.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058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778995"/>
            <a:ext cx="942975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«…Вдруг из маминой из спальни,</a:t>
            </a:r>
            <a:br>
              <a:rPr lang="ru-RU" sz="4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Кривоногий и хромой,</a:t>
            </a:r>
            <a:br>
              <a:rPr lang="ru-RU" sz="4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Выбегает умывальник</a:t>
            </a:r>
            <a:br>
              <a:rPr lang="ru-RU" sz="4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качает головой…»</a:t>
            </a:r>
            <a:endParaRPr lang="ru-RU" sz="46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3764" y="572231"/>
            <a:ext cx="806631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9900CC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Сказки играют в прятки</a:t>
            </a:r>
            <a:endParaRPr lang="ru-RU" sz="6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9900CC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58745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vemamy.ru/wp-content/uploads/2012/04/mojdodyr-kornej-chukovskij-01.jpg"/>
          <p:cNvPicPr>
            <a:picLocks noChangeAspect="1" noChangeArrowheads="1"/>
          </p:cNvPicPr>
          <p:nvPr/>
        </p:nvPicPr>
        <p:blipFill>
          <a:blip r:embed="rId2" cstate="print"/>
          <a:srcRect t="15968"/>
          <a:stretch>
            <a:fillRect/>
          </a:stretch>
        </p:blipFill>
        <p:spPr bwMode="auto">
          <a:xfrm>
            <a:off x="1749974" y="236483"/>
            <a:ext cx="6120848" cy="6385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A568D2"/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0058745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8993" y="817632"/>
            <a:ext cx="7772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«Скачет сито по полям,</a:t>
            </a:r>
          </a:p>
          <a:p>
            <a:r>
              <a:rPr lang="ru-RU" sz="4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 корыто по лугам.</a:t>
            </a:r>
          </a:p>
          <a:p>
            <a:r>
              <a:rPr lang="ru-RU" sz="4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 лопатою метла</a:t>
            </a:r>
          </a:p>
          <a:p>
            <a:r>
              <a:rPr lang="ru-RU" sz="4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Вдоль по улице пошла.</a:t>
            </a:r>
          </a:p>
          <a:p>
            <a:r>
              <a:rPr lang="ru-RU" sz="4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Топоры-то, топоры</a:t>
            </a:r>
          </a:p>
          <a:p>
            <a:r>
              <a:rPr lang="ru-RU" sz="4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Так и сыплются с горы..»</a:t>
            </a:r>
            <a:endParaRPr lang="ru-RU" sz="4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58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eti-online.com/images/skazki-chukovskogo--fedorino-go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9972" y="356806"/>
            <a:ext cx="6337738" cy="6201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A568D2"/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00587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1076236"/>
            <a:ext cx="8915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«…Приходили к Мухе блошки,</a:t>
            </a:r>
            <a:br>
              <a:rPr lang="ru-RU" sz="5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Приносили ей сапожки,</a:t>
            </a:r>
            <a:br>
              <a:rPr lang="ru-RU" sz="5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 сапожки не простые -</a:t>
            </a:r>
            <a:br>
              <a:rPr lang="ru-RU" sz="5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них застежки золотые...»</a:t>
            </a:r>
            <a:endParaRPr lang="ru-RU" sz="5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58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197</Words>
  <Application>Microsoft Office PowerPoint</Application>
  <PresentationFormat>Экран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Оксана</cp:lastModifiedBy>
  <cp:revision>46</cp:revision>
  <dcterms:created xsi:type="dcterms:W3CDTF">2014-03-11T17:49:02Z</dcterms:created>
  <dcterms:modified xsi:type="dcterms:W3CDTF">2020-04-28T12:55:19Z</dcterms:modified>
</cp:coreProperties>
</file>