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5" r:id="rId9"/>
    <p:sldId id="266" r:id="rId10"/>
    <p:sldId id="267" r:id="rId11"/>
    <p:sldId id="269" r:id="rId12"/>
    <p:sldId id="270" r:id="rId13"/>
    <p:sldId id="27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12192000" cy="6858000"/>
  <p:notesSz cx="12192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8E56E0-0822-4116-83E9-67487A691113}" v="152" dt="2023-11-16T15:31:46.0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98" d="100"/>
          <a:sy n="98" d="100"/>
        </p:scale>
        <p:origin x="-82" y="-125"/>
      </p:cViewPr>
      <p:guideLst>
        <p:guide orient="horz" pos="2160"/>
        <p:guide pos="384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1" y="0"/>
            <a:ext cx="12192000" cy="6858000"/>
          </a:xfrm>
          <a:prstGeom prst="rect">
            <a:avLst/>
          </a:prstGeom>
          <a:blipFill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 bwMode="auto"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 bwMode="auto"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 bwMode="auto"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 bwMode="auto"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>
              <a:cxnSpLocks/>
            </p:cNvCxnSpPr>
            <p:nvPr/>
          </p:nvCxnSpPr>
          <p:spPr bwMode="auto"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cxnSpLocks/>
            </p:cNvCxnSpPr>
            <p:nvPr/>
          </p:nvCxnSpPr>
          <p:spPr bwMode="auto">
            <a:xfrm>
              <a:off x="688563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cxnSpLocks/>
            </p:cNvCxnSpPr>
            <p:nvPr/>
          </p:nvCxnSpPr>
          <p:spPr bwMode="auto"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cap="all" spc="-1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 bwMode="auto"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3FCE02C-6EC6-4E09-BC2C-9FDED4DE236E}" type="datetimeFigureOut">
              <a:rPr lang="en-US"/>
              <a:t>11/16/2023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 bwMode="auto"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 bwMode="auto"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B075A7A-4A9A-410F-B848-AB998ACC9419}" type="datetimeFigureOut">
              <a:rPr lang="en-US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991600" y="762000"/>
            <a:ext cx="2362199" cy="5257800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762000"/>
            <a:ext cx="8077200" cy="5257800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A5F3E88-2D66-4D17-B0FA-EA13CB20B2FF}" type="datetimeFigureOut">
              <a:rPr lang="en-US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 sz="1800"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D8F36E1-9596-4E98-8786-4A17C5D29C65}" type="datetimeFigureOut">
              <a:rPr lang="en-US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 bwMode="auto"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 bwMode="auto"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 bwMode="auto"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 bwMode="auto"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>
              <a:cxnSpLocks/>
            </p:cNvCxnSpPr>
            <p:nvPr/>
          </p:nvCxnSpPr>
          <p:spPr bwMode="auto"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cxnSpLocks/>
            </p:cNvCxnSpPr>
            <p:nvPr/>
          </p:nvCxnSpPr>
          <p:spPr bwMode="auto">
            <a:xfrm>
              <a:off x="688563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cxnSpLocks/>
            </p:cNvCxnSpPr>
            <p:nvPr/>
          </p:nvCxnSpPr>
          <p:spPr bwMode="auto"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cap="all" spc="-1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E4D1A55-63BC-4BA2-9538-7DDEADA10621}" type="datetimeFigureOut">
              <a:rPr lang="en-US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6D01ABB-8821-4BF5-97A9-E1A66ACAEAA9}" type="datetimeFigureOut">
              <a:rPr lang="en-US"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0C37B1C-D4A1-4A4F-A470-80868146AFC5}" type="datetimeFigureOut">
              <a:rPr lang="en-US"/>
              <a:t>11/16/2023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D31D1B9-F39E-471E-80A9-595CAA5664AD}" type="datetimeFigureOut">
              <a:rPr lang="en-US"/>
              <a:t>11/16/2023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3FCEABC-E2B9-4606-A74F-CB06AF596887}" type="datetimeFigureOut">
              <a:rPr lang="en-US"/>
              <a:t>11/16/2023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 bwMode="auto"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 bwMode="auto"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lang="en-US" sz="2800" b="0" cap="none" spc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296400" y="2286000"/>
            <a:ext cx="2430780" cy="3505199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A8850A0-01A3-4F4E-AA52-F716A9BFD4EB}" type="datetimeFigureOut">
              <a:rPr lang="en-US"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 bwMode="auto"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296400" y="603504"/>
            <a:ext cx="2432303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228599" y="237744"/>
            <a:ext cx="8601076" cy="6382512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296400" y="2286000"/>
            <a:ext cx="2432303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811CCA-BB49-46C7-A0E2-F42339750F9A}" type="datetimeFigureOut">
              <a:rPr lang="en-US"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 marL="0" algn="r" defTabSz="914400">
              <a:defRPr lang="en-US" sz="10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 bwMode="auto"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17205CAA-4E5A-4223-BD55-C5D2841AC9EF}" type="datetimeFigureOut">
              <a:rPr lang="en-US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lang="en-US" sz="4800" cap="none" spc="0">
          <a:solidFill>
            <a:schemeClr val="tx1"/>
          </a:solidFill>
          <a:latin typeface="+mj-lt"/>
          <a:ea typeface="+mn-ea"/>
          <a:cs typeface="+mn-cs"/>
        </a:defRPr>
      </a:lvl1pPr>
    </p:titleStyle>
    <p:bodyStyle>
      <a:lvl1pPr marL="182880" indent="-182880" algn="l" defTabSz="914400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/>
        <a:buChar char="•"/>
        <a:defRPr sz="14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/>
        <a:buChar char="•"/>
        <a:defRPr sz="14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/>
        <a:buChar char="•"/>
        <a:defRPr sz="14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/>
        <a:buChar char="•"/>
        <a:defRPr sz="14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История народной игрушки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540327" y="4242413"/>
            <a:ext cx="11111346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По традиции каргопольские игрушки лепили из цельного куска глины. Для работы не использовали инструменты, всё делали исключительно руками: проминали глину, вынимали комки, оглаживали форму. Затем фигурки высушивали на ветру и ставили в печь на обжиг. Готовые изделия почти не раскрашивали. Но с конца XIX века технология изменилась: игрушки стали часто лепить по частям, а в конце — обмазывать дёгтем и свинцовым порошком. Они плавились, и получалась глазурь, которую затем раскрашивали. Сначала белили, после чего расписывали узорами.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4236" y="682878"/>
            <a:ext cx="3321086" cy="33210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16680" y="682878"/>
            <a:ext cx="3321086" cy="33210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189124" y="682878"/>
            <a:ext cx="3321086" cy="332108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65018" y="1432560"/>
            <a:ext cx="6743700" cy="47205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665018" y="607868"/>
            <a:ext cx="609600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/>
              <a:t>Абашевская игрушка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7730836" y="1946194"/>
            <a:ext cx="3352800" cy="369331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Абашевские игрушки — глиняные свистульки в виде зверей и людей.</a:t>
            </a:r>
            <a:endParaRPr/>
          </a:p>
          <a:p>
            <a:pPr>
              <a:defRPr/>
            </a:pPr>
            <a:endParaRPr lang="ru-RU"/>
          </a:p>
          <a:p>
            <a:pPr>
              <a:defRPr/>
            </a:pPr>
            <a:r>
              <a:rPr lang="ru-RU"/>
              <a:t>Отличительная особенность абашевских игрушек — неожиданные сочетания ярких цветов. Мастера превращают зверей в сказочных необычных персонажей, которые нравятся детям и взрослым.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557645" y="4923288"/>
            <a:ext cx="10972800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Свистульки изготавливаются вручную из глины, мастера лепят их и придают деталей с помощью стеков. Когда получилась нужная форма — фигурку просушивают и обжигают в печи. После наносят рисунок эмалевыми и масляными красками.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57645" y="1011382"/>
            <a:ext cx="3619499" cy="36194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260273" y="1011382"/>
            <a:ext cx="3619499" cy="36194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014855" y="1011382"/>
            <a:ext cx="3619499" cy="36194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вода, человек, рыба, Морское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E89A59FE-6789-250C-A074-F62D55AB5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1638" y="628892"/>
            <a:ext cx="5378368" cy="537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925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Детское искусство, картина, натюрморт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D4641CA5-8302-64DB-FBB3-32613272F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676" y="870030"/>
            <a:ext cx="5108293" cy="51082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человек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7BAEAB98-34FC-42EE-F9F3-DAAC8B636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751" y="1853879"/>
            <a:ext cx="3487839" cy="3487839"/>
          </a:xfrm>
          <a:prstGeom prst="rect">
            <a:avLst/>
          </a:prstGeom>
        </p:spPr>
      </p:pic>
      <p:pic>
        <p:nvPicPr>
          <p:cNvPr id="3" name="Рисунок 2" descr="Изображение выглядит как человек, картина, Панама, шляпа&#10;&#10;Автоматически созданное описание">
            <a:extLst>
              <a:ext uri="{FF2B5EF4-FFF2-40B4-BE49-F238E27FC236}">
                <a16:creationId xmlns:a16="http://schemas.microsoft.com/office/drawing/2014/main" id="{A7125F86-D6FE-446B-61DB-6C4929997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904" y="1853878"/>
            <a:ext cx="3487838" cy="3487838"/>
          </a:xfrm>
          <a:prstGeom prst="rect">
            <a:avLst/>
          </a:prstGeom>
        </p:spPr>
      </p:pic>
      <p:pic>
        <p:nvPicPr>
          <p:cNvPr id="4" name="Рисунок 3" descr="Изображение выглядит как человек, картина&#10;&#10;Автоматически созданное описание">
            <a:extLst>
              <a:ext uri="{FF2B5EF4-FFF2-40B4-BE49-F238E27FC236}">
                <a16:creationId xmlns:a16="http://schemas.microsoft.com/office/drawing/2014/main" id="{B69ED4FC-1947-565B-F79D-3EF8CD939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4701" y="1853879"/>
            <a:ext cx="3487838" cy="348783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искусство, Детское искусство, человек, рука&#10;&#10;Автоматически созданное описание">
            <a:extLst>
              <a:ext uri="{FF2B5EF4-FFF2-40B4-BE49-F238E27FC236}">
                <a16:creationId xmlns:a16="http://schemas.microsoft.com/office/drawing/2014/main" id="{E969C7A4-1012-DE5B-AB8E-09152614C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524" y="1525929"/>
            <a:ext cx="3574649" cy="3565003"/>
          </a:xfrm>
          <a:prstGeom prst="rect">
            <a:avLst/>
          </a:prstGeom>
        </p:spPr>
      </p:pic>
      <p:pic>
        <p:nvPicPr>
          <p:cNvPr id="3" name="Рисунок 2" descr="Изображение выглядит как Морское млекопитающее, рыба, вода, картина&#10;&#10;Автоматически созданное описание">
            <a:extLst>
              <a:ext uri="{FF2B5EF4-FFF2-40B4-BE49-F238E27FC236}">
                <a16:creationId xmlns:a16="http://schemas.microsoft.com/office/drawing/2014/main" id="{AF6026F2-B352-0D1C-98E2-AD211BC656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904" y="1525929"/>
            <a:ext cx="3574648" cy="3565002"/>
          </a:xfrm>
          <a:prstGeom prst="rect">
            <a:avLst/>
          </a:prstGeom>
        </p:spPr>
      </p:pic>
      <p:pic>
        <p:nvPicPr>
          <p:cNvPr id="4" name="Рисунок 3" descr="Изображение выглядит как картина, рыба, человек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8F826B3F-01CB-14CC-9089-E698E597AD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3285" y="1525929"/>
            <a:ext cx="3574649" cy="356500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морские млекопитающие, Морское млекопитающее, человек, рыба&#10;&#10;Автоматически созданное описание">
            <a:extLst>
              <a:ext uri="{FF2B5EF4-FFF2-40B4-BE49-F238E27FC236}">
                <a16:creationId xmlns:a16="http://schemas.microsoft.com/office/drawing/2014/main" id="{D7E8928B-B028-6ADC-7268-59D837BEA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701" y="1005068"/>
            <a:ext cx="4896091" cy="4896091"/>
          </a:xfrm>
          <a:prstGeom prst="rect">
            <a:avLst/>
          </a:prstGeom>
        </p:spPr>
      </p:pic>
      <p:pic>
        <p:nvPicPr>
          <p:cNvPr id="3" name="Рисунок 2" descr="Изображение выглядит как Морское млекопитающее, морские млекопитающие, рыба, вода&#10;&#10;Автоматически созданное описание">
            <a:extLst>
              <a:ext uri="{FF2B5EF4-FFF2-40B4-BE49-F238E27FC236}">
                <a16:creationId xmlns:a16="http://schemas.microsoft.com/office/drawing/2014/main" id="{D0BFDE55-2780-9853-CCCF-D778B652AB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145" r="-314" b="18075"/>
          <a:stretch/>
        </p:blipFill>
        <p:spPr>
          <a:xfrm>
            <a:off x="6260216" y="1005068"/>
            <a:ext cx="5111697" cy="48942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скат, Морское млекопитающее, Скаты и ромбовые скаты, Хрящевая рыба&#10;&#10;Автоматически созданное описание">
            <a:extLst>
              <a:ext uri="{FF2B5EF4-FFF2-40B4-BE49-F238E27FC236}">
                <a16:creationId xmlns:a16="http://schemas.microsoft.com/office/drawing/2014/main" id="{AF3FF00A-DC65-8972-0C6E-EB39DB9DD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309" y="956841"/>
            <a:ext cx="5127584" cy="5127584"/>
          </a:xfrm>
          <a:prstGeom prst="rect">
            <a:avLst/>
          </a:prstGeom>
        </p:spPr>
      </p:pic>
      <p:pic>
        <p:nvPicPr>
          <p:cNvPr id="3" name="Рисунок 2" descr="Изображение выглядит как рыба, скат, вод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F8A174C1-958E-F528-2967-A206659A35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563" y="956841"/>
            <a:ext cx="5127584" cy="512758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картина, человек, Детское искусство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C8277CFE-6998-A75E-2A77-24D43BC0E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32" y="1429473"/>
            <a:ext cx="3613232" cy="3613232"/>
          </a:xfrm>
          <a:prstGeom prst="rect">
            <a:avLst/>
          </a:prstGeom>
        </p:spPr>
      </p:pic>
      <p:pic>
        <p:nvPicPr>
          <p:cNvPr id="3" name="Рисунок 2" descr="Изображение выглядит как человек, инструмент, ножницы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20CD3197-EBDE-88D7-1C7E-CD8F07E191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385" y="1429473"/>
            <a:ext cx="3613232" cy="3613232"/>
          </a:xfrm>
          <a:prstGeom prst="rect">
            <a:avLst/>
          </a:prstGeom>
        </p:spPr>
      </p:pic>
      <p:pic>
        <p:nvPicPr>
          <p:cNvPr id="4" name="Рисунок 3" descr="Изображение выглядит как человек, рука&#10;&#10;Автоматически созданное описание">
            <a:extLst>
              <a:ext uri="{FF2B5EF4-FFF2-40B4-BE49-F238E27FC236}">
                <a16:creationId xmlns:a16="http://schemas.microsoft.com/office/drawing/2014/main" id="{DCAC8D1F-C2DA-C389-0B4A-4D32313234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3993" y="1429473"/>
            <a:ext cx="3613232" cy="36132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5231699" name="Прямоугольник 605231698"/>
          <p:cNvSpPr/>
          <p:nvPr/>
        </p:nvSpPr>
        <p:spPr bwMode="auto">
          <a:xfrm>
            <a:off x="909637" y="821359"/>
            <a:ext cx="7349512" cy="485173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 cap="flat" cmpd="sng" algn="ctr">
            <a:solidFill>
              <a:schemeClr val="bg1">
                <a:lumMod val="50196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80226541" name="Title 1"/>
          <p:cNvSpPr>
            <a:spLocks noGrp="1"/>
          </p:cNvSpPr>
          <p:nvPr>
            <p:ph type="title"/>
          </p:nvPr>
        </p:nvSpPr>
        <p:spPr bwMode="auto">
          <a:xfrm>
            <a:off x="992981" y="1571929"/>
            <a:ext cx="7182824" cy="335059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История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народной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игрушки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уходит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корнями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в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глубокую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древность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.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br>
              <a:rPr sz="2400" b="0" i="0" u="none" dirty="0">
                <a:latin typeface="Arial"/>
                <a:ea typeface="Arial"/>
                <a:cs typeface="Arial"/>
              </a:rPr>
            </a:br>
            <a:br>
              <a:rPr sz="2400" b="0" i="0" u="none" dirty="0">
                <a:latin typeface="Arial"/>
                <a:ea typeface="Arial"/>
                <a:cs typeface="Arial"/>
              </a:rPr>
            </a:b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Это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самая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ранняя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форма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художественного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творчества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народа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,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населявшего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Россию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,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которая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на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протяжении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многих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веков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видоизменялась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,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сочетая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в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себе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колорит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и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многогранность</a:t>
            </a:r>
            <a:r>
              <a:rPr lang="ru-RU" sz="2400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 нашей культуры.</a:t>
            </a:r>
            <a:br>
              <a:rPr lang="ru-RU" sz="2400" dirty="0">
                <a:solidFill>
                  <a:srgbClr val="212529"/>
                </a:solidFill>
                <a:latin typeface="Arial"/>
                <a:ea typeface="Arial"/>
                <a:cs typeface="Arial"/>
              </a:rPr>
            </a:br>
            <a:r>
              <a:rPr lang="ru-RU" sz="2400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Материалы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для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изготовления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игрушки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были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разнообразными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.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Мастерили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из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всего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,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что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давала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человеку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0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природа</a:t>
            </a:r>
            <a:r>
              <a:rPr sz="2400" b="0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: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глина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,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солома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,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еловые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шишки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 и </a:t>
            </a:r>
            <a:r>
              <a:rPr sz="2400" b="1" i="0" u="none" err="1">
                <a:solidFill>
                  <a:srgbClr val="212529"/>
                </a:solidFill>
                <a:latin typeface="Arial"/>
                <a:ea typeface="Arial"/>
                <a:cs typeface="Arial"/>
              </a:rPr>
              <a:t>дерево</a:t>
            </a:r>
            <a:r>
              <a:rPr sz="2400" b="1" i="0" u="none" dirty="0">
                <a:solidFill>
                  <a:srgbClr val="212529"/>
                </a:solidFill>
                <a:latin typeface="Arial"/>
                <a:ea typeface="Arial"/>
                <a:cs typeface="Arial"/>
              </a:rPr>
              <a:t>.</a:t>
            </a:r>
            <a:endParaRPr sz="8000" b="1" dirty="0"/>
          </a:p>
        </p:txBody>
      </p:sp>
      <p:pic>
        <p:nvPicPr>
          <p:cNvPr id="1424659567" name="Рисунок 142465956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390169" y="581025"/>
            <a:ext cx="3201762" cy="51530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инструмент, человек, ножницы, рука&#10;&#10;Автоматически созданное описание">
            <a:extLst>
              <a:ext uri="{FF2B5EF4-FFF2-40B4-BE49-F238E27FC236}">
                <a16:creationId xmlns:a16="http://schemas.microsoft.com/office/drawing/2014/main" id="{FD743D1C-7111-D54B-110B-D8DA71DDF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803" y="821803"/>
            <a:ext cx="5214394" cy="521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056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человек, удержание, рука&#10;&#10;Автоматически созданное описание">
            <a:extLst>
              <a:ext uri="{FF2B5EF4-FFF2-40B4-BE49-F238E27FC236}">
                <a16:creationId xmlns:a16="http://schemas.microsoft.com/office/drawing/2014/main" id="{DF79FC90-5A04-0CC6-8F79-A567C6B15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017" y="821802"/>
            <a:ext cx="5079356" cy="5079356"/>
          </a:xfrm>
          <a:prstGeom prst="rect">
            <a:avLst/>
          </a:prstGeom>
        </p:spPr>
      </p:pic>
      <p:pic>
        <p:nvPicPr>
          <p:cNvPr id="3" name="Рисунок 2" descr="Изображение выглядит как человек, рыба, рука, удержание&#10;&#10;Автоматически созданное описание">
            <a:extLst>
              <a:ext uri="{FF2B5EF4-FFF2-40B4-BE49-F238E27FC236}">
                <a16:creationId xmlns:a16="http://schemas.microsoft.com/office/drawing/2014/main" id="{01F6F984-4395-DC61-FEEB-766D9FE7B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979" y="821803"/>
            <a:ext cx="5098647" cy="507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68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146714" y="2245822"/>
            <a:ext cx="5898572" cy="4129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568037" y="483178"/>
            <a:ext cx="10683293" cy="155484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ru-RU" sz="2400" dirty="0"/>
              <a:t>Расписные глиняные игрушки — отдельный вид российского искусства. </a:t>
            </a:r>
            <a:endParaRPr sz="2400"/>
          </a:p>
          <a:p>
            <a:pPr>
              <a:defRPr/>
            </a:pPr>
            <a:r>
              <a:rPr lang="ru-RU" sz="2400" dirty="0"/>
              <a:t>Глиняные промыслы зарождались в разных точках страны, где обнаруживали местонахождения глины. </a:t>
            </a:r>
            <a:endParaRPr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78872" y="1383723"/>
            <a:ext cx="6771409" cy="47399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678872" y="549625"/>
            <a:ext cx="6096000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/>
              <a:t>Дымковская игрушка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7699662" y="1630150"/>
            <a:ext cx="3674920" cy="424731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Первое упоминание этого народного промысла датируется </a:t>
            </a:r>
            <a:r>
              <a:rPr lang="ru-RU">
                <a:solidFill>
                  <a:schemeClr val="bg1">
                    <a:lumMod val="10000"/>
                  </a:schemeClr>
                </a:solidFill>
              </a:rPr>
              <a:t>1811</a:t>
            </a:r>
            <a:r>
              <a:rPr lang="ru-RU"/>
              <a:t> годом.</a:t>
            </a:r>
            <a:endParaRPr/>
          </a:p>
          <a:p>
            <a:pPr>
              <a:defRPr/>
            </a:pPr>
            <a:r>
              <a:rPr lang="ru-RU"/>
              <a:t>Чаще всего дымковские глиняные игрушки лепят в виде животных, водоносок, нянек с детьми, а самый узнаваемый образ — барыня.</a:t>
            </a:r>
            <a:endParaRPr/>
          </a:p>
          <a:p>
            <a:pPr>
              <a:defRPr/>
            </a:pPr>
            <a:endParaRPr lang="ru-RU"/>
          </a:p>
          <a:p>
            <a:pPr>
              <a:defRPr/>
            </a:pPr>
            <a:r>
              <a:rPr lang="ru-RU"/>
              <a:t>В производстве используется только красная глина, перемешанная с речным песком. Фигуры лепят, соединяя элементы жидкой глиной.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91838" y="678873"/>
            <a:ext cx="3546763" cy="35467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568035" y="4687852"/>
            <a:ext cx="11055927" cy="120032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Перед росписью глиняные игрушки покрывают темперными белилами в несколько слоёв. Раскрашиваются игрушки разными яркими цветами с нанесением геометрических орнаментов. Важная особенность — на игрушку добавляются небольшие элементы в форме ромбов из сусального золота.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22618" y="699655"/>
            <a:ext cx="3546763" cy="3546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153398" y="678873"/>
            <a:ext cx="3546764" cy="354676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33350" y="1536123"/>
            <a:ext cx="6415150" cy="44906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633350" y="692727"/>
            <a:ext cx="6096000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/>
              <a:t>Филимоновская игрушка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7287491" y="1536123"/>
            <a:ext cx="4017818" cy="369331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Филимоновский промысел зародился в деревне Филимоново, Тульской области, примерно 700 лет назад.</a:t>
            </a:r>
            <a:endParaRPr/>
          </a:p>
          <a:p>
            <a:pPr>
              <a:defRPr/>
            </a:pPr>
            <a:endParaRPr lang="ru-RU"/>
          </a:p>
          <a:p>
            <a:pPr>
              <a:defRPr/>
            </a:pPr>
            <a:r>
              <a:rPr lang="ru-RU"/>
              <a:t>Изготовление игрушек — свистулек — было женской работой. В основном этим занимались бабушки и обучали ремеслу своих внучек. Деньги, которые девочки получали за свои труды, откладывали и копили на приданое.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02673" y="651164"/>
            <a:ext cx="3532909" cy="35329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01836" y="651164"/>
            <a:ext cx="3532909" cy="35329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000999" y="651164"/>
            <a:ext cx="3532909" cy="35329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561108" y="4339212"/>
            <a:ext cx="10972800" cy="147732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Глиняные свистульки изготавливаются из особой глины — синики. Из неё лепили форму, неровности разглаживали мокрыми мальцами и обжигали в печи. Главные цвета: зелёный, жёлтый и красно-малиновый.</a:t>
            </a:r>
            <a:endParaRPr/>
          </a:p>
          <a:p>
            <a:pPr>
              <a:defRPr/>
            </a:pPr>
            <a:r>
              <a:rPr lang="ru-RU"/>
              <a:t>Формы игрушек — животные и люди. Из животных самые частые изделия — в виде лошади, коровы и оленя.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231071" y="1190641"/>
            <a:ext cx="3006513" cy="4487333"/>
          </a:xfrm>
          <a:prstGeom prst="rect">
            <a:avLst/>
          </a:prstGeom>
        </p:spPr>
      </p:pic>
      <p:pic>
        <p:nvPicPr>
          <p:cNvPr id="23554" name="Picture 2" descr="https://prazdnik-raduga.ru/images/MK_new/glina/filimonovskaya_igrushka_1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030637" y="1204537"/>
            <a:ext cx="5897697" cy="4423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65465" y="1371599"/>
            <a:ext cx="6293923" cy="44057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765465" y="689843"/>
            <a:ext cx="609600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/>
              <a:t>Каргопольская игрушка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7287491" y="1173815"/>
            <a:ext cx="4419600" cy="480131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Каргопольская игрушка — знаменитый промысел Архангельской области.</a:t>
            </a:r>
            <a:endParaRPr/>
          </a:p>
          <a:p>
            <a:pPr>
              <a:defRPr/>
            </a:pPr>
            <a:r>
              <a:rPr lang="ru-RU"/>
              <a:t>Первые каргопольские игрушки представляли собой одиночные фигурки: мужчин с бородами, женщин в широких юбках и всевозможных зверей. Некоторые игрушки носили символический характер и изображали различных героев фольклора: землю-матушку, защитника Полкана, медведя из народных сказок, двуглавого зверя Тянитолкая. Фигурки использовали не только как развлечение для детей, но и как обереги для дома. </a:t>
            </a:r>
            <a:endParaRPr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Савон">
  <a:themeElements>
    <a:clrScheme name="Другая 7">
      <a:dk1>
        <a:srgbClr val="F5B5A7"/>
      </a:dk1>
      <a:lt1>
        <a:sysClr val="window" lastClr="FFFFFF"/>
      </a:lt1>
      <a:dk2>
        <a:srgbClr val="EF917B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Savon">
      <a:majorFont>
        <a:latin typeface="Century Gothic"/>
        <a:ea typeface="Arial"/>
        <a:cs typeface="Arial"/>
      </a:majorFont>
      <a:minorFont>
        <a:latin typeface="Century Gothic"/>
        <a:ea typeface="Arial"/>
        <a:cs typeface="Arial"/>
      </a:minorFont>
    </a:fontScheme>
    <a:fmtScheme name="Savon">
      <a:fillStyleLst>
        <a:solidFill>
          <a:schemeClr val="phClr"/>
        </a:solidFill>
        <a:gradFill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/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0</TotalTime>
  <Words>0</Words>
  <Application>Microsoft Office PowerPoint</Application>
  <DocSecurity>0</DocSecurity>
  <PresentationFormat>Широкоэкранный</PresentationFormat>
  <Paragraphs>0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Савон</vt:lpstr>
      <vt:lpstr>История народной игрушки</vt:lpstr>
      <vt:lpstr>История народной игрушки уходит корнями в глубокую древность.   Это самая ранняя форма художественного творчества народа, населявшего Россию, которая на протяжении многих веков видоизменялась, сочетая в себе колорит и многогранность нашей культуры. Материалы для изготовления игрушки были разнообразными. Мастерили из всего, что давала человеку природа: глина, солома, еловые шишки и дерево.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народной игрушки</dc:title>
  <dc:subject/>
  <dc:creator>Ваврвара Бредихина</dc:creator>
  <cp:keywords/>
  <dc:description/>
  <cp:lastModifiedBy>Мария Бредихина</cp:lastModifiedBy>
  <cp:revision>68</cp:revision>
  <dcterms:created xsi:type="dcterms:W3CDTF">2022-12-09T06:06:24Z</dcterms:created>
  <dcterms:modified xsi:type="dcterms:W3CDTF">2023-11-17T05:51:11Z</dcterms:modified>
  <cp:category/>
  <dc:identifier/>
  <cp:contentStatus/>
  <dc:language/>
  <cp:version/>
</cp:coreProperties>
</file>