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1" r:id="rId4"/>
    <p:sldId id="263" r:id="rId5"/>
    <p:sldId id="279" r:id="rId6"/>
    <p:sldId id="278" r:id="rId7"/>
    <p:sldId id="284" r:id="rId8"/>
    <p:sldId id="281" r:id="rId9"/>
    <p:sldId id="282" r:id="rId10"/>
    <p:sldId id="283" r:id="rId11"/>
    <p:sldId id="285" r:id="rId12"/>
    <p:sldId id="258" r:id="rId13"/>
    <p:sldId id="259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69" r:id="rId22"/>
    <p:sldId id="271" r:id="rId23"/>
    <p:sldId id="293" r:id="rId24"/>
    <p:sldId id="294" r:id="rId25"/>
    <p:sldId id="295" r:id="rId26"/>
    <p:sldId id="265" r:id="rId27"/>
    <p:sldId id="270" r:id="rId28"/>
    <p:sldId id="296" r:id="rId29"/>
    <p:sldId id="297" r:id="rId30"/>
    <p:sldId id="298" r:id="rId31"/>
    <p:sldId id="274" r:id="rId32"/>
    <p:sldId id="273" r:id="rId33"/>
    <p:sldId id="299" r:id="rId34"/>
    <p:sldId id="300" r:id="rId35"/>
    <p:sldId id="301" r:id="rId36"/>
    <p:sldId id="302" r:id="rId37"/>
  </p:sldIdLst>
  <p:sldSz cx="18288000" cy="10287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TT Norms" panose="020B0604020202020204" charset="0"/>
      <p:regular r:id="rId42"/>
    </p:embeddedFont>
    <p:embeddedFont>
      <p:font typeface="TT Phobos" panose="020B0604020202020204" charset="-52"/>
      <p:regular r:id="rId43"/>
    </p:embeddedFont>
    <p:embeddedFont>
      <p:font typeface="TT Phobos Bold" panose="020B0604020202020204" charset="-52"/>
      <p:regular r:id="rId44"/>
    </p:embeddedFont>
    <p:embeddedFont>
      <p:font typeface="TT Phobos Inline" panose="020B0604020202020204" charset="-52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5D6"/>
    <a:srgbClr val="CFA586"/>
    <a:srgbClr val="BF875D"/>
    <a:srgbClr val="857669"/>
    <a:srgbClr val="253943"/>
    <a:srgbClr val="A8A28A"/>
    <a:srgbClr val="638280"/>
    <a:srgbClr val="BAB5A2"/>
    <a:srgbClr val="D3D0C3"/>
    <a:srgbClr val="96B7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6" d="100"/>
          <a:sy n="56" d="100"/>
        </p:scale>
        <p:origin x="989" y="-4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493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850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  <inkml:trace contextRef="#ctx0" brushRef="#br0" timeOffset="1">1 1,'0'0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7.21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41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13.8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2.682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3.14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1 526,'8'-8,"2"-10,0-57,-2-32,-2-52,-3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3.468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3.826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12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55,'24'-23,"8"-8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5:15.579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05T18:34:06.144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53.xml"/><Relationship Id="rId13" Type="http://schemas.openxmlformats.org/officeDocument/2006/relationships/image" Target="../media/image31.png"/><Relationship Id="rId18" Type="http://schemas.microsoft.com/office/2007/relationships/hdphoto" Target="../media/hdphoto5.wdp"/><Relationship Id="rId3" Type="http://schemas.openxmlformats.org/officeDocument/2006/relationships/image" Target="../media/image21.png"/><Relationship Id="rId7" Type="http://schemas.openxmlformats.org/officeDocument/2006/relationships/customXml" Target="../ink/ink52.xml"/><Relationship Id="rId12" Type="http://schemas.openxmlformats.org/officeDocument/2006/relationships/customXml" Target="../ink/ink56.xml"/><Relationship Id="rId17" Type="http://schemas.openxmlformats.org/officeDocument/2006/relationships/image" Target="../media/image33.png"/><Relationship Id="rId2" Type="http://schemas.openxmlformats.org/officeDocument/2006/relationships/customXml" Target="../ink/ink49.xml"/><Relationship Id="rId16" Type="http://schemas.microsoft.com/office/2007/relationships/hdphoto" Target="../media/hdphoto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3.png"/><Relationship Id="rId5" Type="http://schemas.openxmlformats.org/officeDocument/2006/relationships/customXml" Target="../ink/ink51.xml"/><Relationship Id="rId15" Type="http://schemas.openxmlformats.org/officeDocument/2006/relationships/image" Target="../media/image32.png"/><Relationship Id="rId10" Type="http://schemas.openxmlformats.org/officeDocument/2006/relationships/customXml" Target="../ink/ink55.xml"/><Relationship Id="rId4" Type="http://schemas.openxmlformats.org/officeDocument/2006/relationships/customXml" Target="../ink/ink50.xml"/><Relationship Id="rId9" Type="http://schemas.openxmlformats.org/officeDocument/2006/relationships/customXml" Target="../ink/ink54.xml"/><Relationship Id="rId1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61.xml"/><Relationship Id="rId13" Type="http://schemas.openxmlformats.org/officeDocument/2006/relationships/image" Target="../media/image31.png"/><Relationship Id="rId18" Type="http://schemas.microsoft.com/office/2007/relationships/hdphoto" Target="../media/hdphoto5.wdp"/><Relationship Id="rId3" Type="http://schemas.openxmlformats.org/officeDocument/2006/relationships/image" Target="../media/image21.png"/><Relationship Id="rId7" Type="http://schemas.openxmlformats.org/officeDocument/2006/relationships/customXml" Target="../ink/ink60.xml"/><Relationship Id="rId12" Type="http://schemas.openxmlformats.org/officeDocument/2006/relationships/customXml" Target="../ink/ink64.xml"/><Relationship Id="rId17" Type="http://schemas.openxmlformats.org/officeDocument/2006/relationships/image" Target="../media/image33.png"/><Relationship Id="rId2" Type="http://schemas.openxmlformats.org/officeDocument/2006/relationships/customXml" Target="../ink/ink57.xml"/><Relationship Id="rId16" Type="http://schemas.microsoft.com/office/2007/relationships/hdphoto" Target="../media/hdphoto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3.png"/><Relationship Id="rId5" Type="http://schemas.openxmlformats.org/officeDocument/2006/relationships/customXml" Target="../ink/ink59.xml"/><Relationship Id="rId15" Type="http://schemas.openxmlformats.org/officeDocument/2006/relationships/image" Target="../media/image32.png"/><Relationship Id="rId10" Type="http://schemas.openxmlformats.org/officeDocument/2006/relationships/customXml" Target="../ink/ink63.xml"/><Relationship Id="rId19" Type="http://schemas.openxmlformats.org/officeDocument/2006/relationships/image" Target="../media/image24.gif"/><Relationship Id="rId4" Type="http://schemas.openxmlformats.org/officeDocument/2006/relationships/customXml" Target="../ink/ink58.xml"/><Relationship Id="rId9" Type="http://schemas.openxmlformats.org/officeDocument/2006/relationships/customXml" Target="../ink/ink62.xml"/><Relationship Id="rId1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9.png"/><Relationship Id="rId3" Type="http://schemas.openxmlformats.org/officeDocument/2006/relationships/image" Target="../media/image35.svg"/><Relationship Id="rId7" Type="http://schemas.openxmlformats.org/officeDocument/2006/relationships/image" Target="../media/image39.svg"/><Relationship Id="rId12" Type="http://schemas.openxmlformats.org/officeDocument/2006/relationships/customXml" Target="../ink/ink66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18.png"/><Relationship Id="rId5" Type="http://schemas.openxmlformats.org/officeDocument/2006/relationships/image" Target="../media/image37.svg"/><Relationship Id="rId15" Type="http://schemas.openxmlformats.org/officeDocument/2006/relationships/customXml" Target="../ink/ink68.xml"/><Relationship Id="rId10" Type="http://schemas.openxmlformats.org/officeDocument/2006/relationships/customXml" Target="../ink/ink65.xml"/><Relationship Id="rId4" Type="http://schemas.openxmlformats.org/officeDocument/2006/relationships/image" Target="../media/image36.png"/><Relationship Id="rId9" Type="http://schemas.openxmlformats.org/officeDocument/2006/relationships/image" Target="../media/image41.svg"/><Relationship Id="rId14" Type="http://schemas.openxmlformats.org/officeDocument/2006/relationships/customXml" Target="../ink/ink6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microsoft.com/office/2007/relationships/hdphoto" Target="../media/hdphoto6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microsoft.com/office/2007/relationships/hdphoto" Target="../media/hdphoto7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microsoft.com/office/2007/relationships/hdphoto" Target="../media/hdphoto8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microsoft.com/office/2007/relationships/hdphoto" Target="../media/hdphoto9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sv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2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8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3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sv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64.jpeg"/><Relationship Id="rId4" Type="http://schemas.openxmlformats.org/officeDocument/2006/relationships/image" Target="../media/image58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svg"/><Relationship Id="rId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svg"/><Relationship Id="rId7" Type="http://schemas.openxmlformats.org/officeDocument/2006/relationships/image" Target="../media/image77.sv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svg"/><Relationship Id="rId4" Type="http://schemas.openxmlformats.org/officeDocument/2006/relationships/image" Target="../media/image74.png"/><Relationship Id="rId9" Type="http://schemas.openxmlformats.org/officeDocument/2006/relationships/image" Target="../media/image79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12.png"/><Relationship Id="rId7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TPlNf_nTVkY" TargetMode="Externa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12.png"/><Relationship Id="rId7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d2su6AVDHFg" TargetMode="Externa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12.png"/><Relationship Id="rId7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1YCw3LcYZo4" TargetMode="Externa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12.png"/><Relationship Id="rId7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sHTARGBrqGE" TargetMode="Externa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customXml" Target="../ink/ink3.xml"/><Relationship Id="rId12" Type="http://schemas.openxmlformats.org/officeDocument/2006/relationships/customXml" Target="../ink/ink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1" Type="http://schemas.openxmlformats.org/officeDocument/2006/relationships/customXml" Target="../ink/ink6.xml"/><Relationship Id="rId5" Type="http://schemas.openxmlformats.org/officeDocument/2006/relationships/image" Target="../media/image18.png"/><Relationship Id="rId10" Type="http://schemas.openxmlformats.org/officeDocument/2006/relationships/customXml" Target="../ink/ink5.xml"/><Relationship Id="rId4" Type="http://schemas.openxmlformats.org/officeDocument/2006/relationships/customXml" Target="../ink/ink1.xml"/><Relationship Id="rId9" Type="http://schemas.openxmlformats.org/officeDocument/2006/relationships/customXml" Target="../ink/ink4.xml"/><Relationship Id="rId14" Type="http://schemas.openxmlformats.org/officeDocument/2006/relationships/customXml" Target="../ink/ink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customXml" Target="../ink/ink11.xml"/><Relationship Id="rId12" Type="http://schemas.openxmlformats.org/officeDocument/2006/relationships/customXml" Target="../ink/ink15.xml"/><Relationship Id="rId2" Type="http://schemas.openxmlformats.org/officeDocument/2006/relationships/image" Target="../media/image17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0.xml"/><Relationship Id="rId11" Type="http://schemas.openxmlformats.org/officeDocument/2006/relationships/customXml" Target="../ink/ink14.xml"/><Relationship Id="rId5" Type="http://schemas.openxmlformats.org/officeDocument/2006/relationships/image" Target="../media/image21.png"/><Relationship Id="rId15" Type="http://schemas.openxmlformats.org/officeDocument/2006/relationships/image" Target="../media/image24.gif"/><Relationship Id="rId10" Type="http://schemas.openxmlformats.org/officeDocument/2006/relationships/customXml" Target="../ink/ink13.xml"/><Relationship Id="rId4" Type="http://schemas.openxmlformats.org/officeDocument/2006/relationships/customXml" Target="../ink/ink9.xml"/><Relationship Id="rId9" Type="http://schemas.openxmlformats.org/officeDocument/2006/relationships/customXml" Target="../ink/ink12.xml"/><Relationship Id="rId14" Type="http://schemas.openxmlformats.org/officeDocument/2006/relationships/customXml" Target="../ink/ink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.xml"/><Relationship Id="rId13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customXml" Target="../ink/ink20.xml"/><Relationship Id="rId12" Type="http://schemas.openxmlformats.org/officeDocument/2006/relationships/customXml" Target="../ink/ink24.xml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3.png"/><Relationship Id="rId5" Type="http://schemas.openxmlformats.org/officeDocument/2006/relationships/customXml" Target="../ink/ink19.xml"/><Relationship Id="rId15" Type="http://schemas.openxmlformats.org/officeDocument/2006/relationships/image" Target="../media/image28.jpeg"/><Relationship Id="rId10" Type="http://schemas.openxmlformats.org/officeDocument/2006/relationships/customXml" Target="../ink/ink23.xml"/><Relationship Id="rId4" Type="http://schemas.openxmlformats.org/officeDocument/2006/relationships/customXml" Target="../ink/ink18.xml"/><Relationship Id="rId9" Type="http://schemas.openxmlformats.org/officeDocument/2006/relationships/customXml" Target="../ink/ink22.xml"/><Relationship Id="rId1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29.xml"/><Relationship Id="rId13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customXml" Target="../ink/ink28.xml"/><Relationship Id="rId12" Type="http://schemas.openxmlformats.org/officeDocument/2006/relationships/customXml" Target="../ink/ink32.xml"/><Relationship Id="rId2" Type="http://schemas.openxmlformats.org/officeDocument/2006/relationships/customXml" Target="../ink/ink25.xml"/><Relationship Id="rId16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3.png"/><Relationship Id="rId5" Type="http://schemas.openxmlformats.org/officeDocument/2006/relationships/customXml" Target="../ink/ink27.xml"/><Relationship Id="rId15" Type="http://schemas.openxmlformats.org/officeDocument/2006/relationships/image" Target="../media/image28.jpeg"/><Relationship Id="rId10" Type="http://schemas.openxmlformats.org/officeDocument/2006/relationships/customXml" Target="../ink/ink31.xml"/><Relationship Id="rId4" Type="http://schemas.openxmlformats.org/officeDocument/2006/relationships/customXml" Target="../ink/ink26.xml"/><Relationship Id="rId9" Type="http://schemas.openxmlformats.org/officeDocument/2006/relationships/customXml" Target="../ink/ink30.xml"/><Relationship Id="rId1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7.xml"/><Relationship Id="rId13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openxmlformats.org/officeDocument/2006/relationships/customXml" Target="../ink/ink36.xml"/><Relationship Id="rId12" Type="http://schemas.openxmlformats.org/officeDocument/2006/relationships/customXml" Target="../ink/ink40.xml"/><Relationship Id="rId2" Type="http://schemas.openxmlformats.org/officeDocument/2006/relationships/customXml" Target="../ink/ink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3.png"/><Relationship Id="rId5" Type="http://schemas.openxmlformats.org/officeDocument/2006/relationships/customXml" Target="../ink/ink35.xml"/><Relationship Id="rId15" Type="http://schemas.openxmlformats.org/officeDocument/2006/relationships/image" Target="../media/image30.gif"/><Relationship Id="rId10" Type="http://schemas.openxmlformats.org/officeDocument/2006/relationships/customXml" Target="../ink/ink39.xml"/><Relationship Id="rId4" Type="http://schemas.openxmlformats.org/officeDocument/2006/relationships/customXml" Target="../ink/ink34.xml"/><Relationship Id="rId9" Type="http://schemas.openxmlformats.org/officeDocument/2006/relationships/customXml" Target="../ink/ink38.xml"/><Relationship Id="rId1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45.xml"/><Relationship Id="rId13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openxmlformats.org/officeDocument/2006/relationships/customXml" Target="../ink/ink44.xml"/><Relationship Id="rId12" Type="http://schemas.openxmlformats.org/officeDocument/2006/relationships/customXml" Target="../ink/ink48.xml"/><Relationship Id="rId2" Type="http://schemas.openxmlformats.org/officeDocument/2006/relationships/customXml" Target="../ink/ink41.xml"/><Relationship Id="rId16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3.png"/><Relationship Id="rId5" Type="http://schemas.openxmlformats.org/officeDocument/2006/relationships/customXml" Target="../ink/ink43.xml"/><Relationship Id="rId15" Type="http://schemas.openxmlformats.org/officeDocument/2006/relationships/image" Target="../media/image30.gif"/><Relationship Id="rId10" Type="http://schemas.openxmlformats.org/officeDocument/2006/relationships/customXml" Target="../ink/ink47.xml"/><Relationship Id="rId4" Type="http://schemas.openxmlformats.org/officeDocument/2006/relationships/customXml" Target="../ink/ink42.xml"/><Relationship Id="rId9" Type="http://schemas.openxmlformats.org/officeDocument/2006/relationships/customXml" Target="../ink/ink46.xml"/><Relationship Id="rId1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0094" y="7911947"/>
            <a:ext cx="19388189" cy="4750106"/>
          </a:xfrm>
          <a:custGeom>
            <a:avLst/>
            <a:gdLst/>
            <a:ahLst/>
            <a:cxnLst/>
            <a:rect l="l" t="t" r="r" b="b"/>
            <a:pathLst>
              <a:path w="19388189" h="4750106">
                <a:moveTo>
                  <a:pt x="0" y="0"/>
                </a:moveTo>
                <a:lnTo>
                  <a:pt x="19388188" y="0"/>
                </a:lnTo>
                <a:lnTo>
                  <a:pt x="19388188" y="4750106"/>
                </a:lnTo>
                <a:lnTo>
                  <a:pt x="0" y="47501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743280" y="4757737"/>
            <a:ext cx="9849578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ru-RU" sz="4500" dirty="0">
                <a:solidFill>
                  <a:srgbClr val="FFF5D6"/>
                </a:solidFill>
                <a:latin typeface="TT Phobos"/>
              </a:rPr>
              <a:t>«Повторение – мать учения»</a:t>
            </a:r>
            <a:endParaRPr lang="en-US" sz="4500" dirty="0">
              <a:solidFill>
                <a:srgbClr val="FFF5D6"/>
              </a:solidFill>
              <a:latin typeface="TT Phobo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3998880" y="-456218"/>
            <a:ext cx="8762237" cy="8998446"/>
          </a:xfrm>
          <a:custGeom>
            <a:avLst/>
            <a:gdLst/>
            <a:ahLst/>
            <a:cxnLst/>
            <a:rect l="l" t="t" r="r" b="b"/>
            <a:pathLst>
              <a:path w="8762237" h="8998446">
                <a:moveTo>
                  <a:pt x="0" y="0"/>
                </a:moveTo>
                <a:lnTo>
                  <a:pt x="8762237" y="0"/>
                </a:lnTo>
                <a:lnTo>
                  <a:pt x="8762237" y="8998446"/>
                </a:lnTo>
                <a:lnTo>
                  <a:pt x="0" y="89984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36114" y="2924178"/>
            <a:ext cx="5589960" cy="561805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8142561" y="2171700"/>
            <a:ext cx="9002439" cy="19041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15"/>
              </a:lnSpc>
            </a:pPr>
            <a:r>
              <a:rPr lang="ru-RU" sz="8800" b="1" dirty="0">
                <a:solidFill>
                  <a:srgbClr val="FFF5D6"/>
                </a:solidFill>
                <a:latin typeface="TT Phobos Inline" panose="020B0604020202020204" charset="-52"/>
              </a:rPr>
              <a:t>Литературная викторина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2140" y="0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2523006" y="3296840"/>
            <a:ext cx="13506148" cy="24929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5400" b="1" dirty="0">
                <a:solidFill>
                  <a:srgbClr val="CFA586"/>
                </a:solidFill>
                <a:latin typeface="TT Phobos" panose="020B0604020202020204" charset="-52"/>
              </a:rPr>
              <a:t>Маша Миронова, Петр Гринёв, </a:t>
            </a:r>
          </a:p>
          <a:p>
            <a:pPr algn="ctr"/>
            <a:r>
              <a:rPr lang="ru-RU" sz="5400" b="1" dirty="0">
                <a:solidFill>
                  <a:srgbClr val="CFA586"/>
                </a:solidFill>
                <a:latin typeface="TT Phobos" panose="020B0604020202020204" charset="-52"/>
              </a:rPr>
              <a:t>Швабрин, Стародум – лишним героем в данном списке является Стародум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88034" y="4571280"/>
                <a:ext cx="196648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1405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AutoShape 10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4A333FA2-1D98-4AFB-B4EE-8C6C4A9A20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7D1E691E-C6E4-4864-BCCA-81CE7AB0CD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44000" y="5143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Сочинение на тему «Образ Маши Мироновой», 8 класс">
            <a:extLst>
              <a:ext uri="{FF2B5EF4-FFF2-40B4-BE49-F238E27FC236}">
                <a16:creationId xmlns:a16="http://schemas.microsoft.com/office/drawing/2014/main" id="{ECCA8C0C-4370-45BB-AC9B-61EFBE6FD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1538" l="9794" r="89691">
                        <a14:foregroundMark x1="55155" y1="31154" x2="62887" y2="41538"/>
                        <a14:foregroundMark x1="60825" y1="36154" x2="59278" y2="30000"/>
                        <a14:foregroundMark x1="47938" y1="91538" x2="47938" y2="91538"/>
                        <a14:foregroundMark x1="47938" y1="90385" x2="47938" y2="90385"/>
                        <a14:backgroundMark x1="76804" y1="54615" x2="78351" y2="86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9810" y="211233"/>
            <a:ext cx="6464828" cy="866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Гринев и Швабрин: сравнительная характеристика в &quot;Капитанской дочке&quot; Пушкина">
            <a:extLst>
              <a:ext uri="{FF2B5EF4-FFF2-40B4-BE49-F238E27FC236}">
                <a16:creationId xmlns:a16="http://schemas.microsoft.com/office/drawing/2014/main" id="{41EBE569-35DB-42A8-BF74-EBC143B4F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894" b="89929" l="5294" r="90000">
                        <a14:foregroundMark x1="31176" y1="35159" x2="30000" y2="47350"/>
                        <a14:foregroundMark x1="30000" y1="47350" x2="26824" y2="57420"/>
                        <a14:foregroundMark x1="26824" y1="57420" x2="26706" y2="57774"/>
                        <a14:foregroundMark x1="32471" y1="44170" x2="45765" y2="40989"/>
                        <a14:foregroundMark x1="45765" y1="40989" x2="52118" y2="40989"/>
                        <a14:foregroundMark x1="52118" y1="40989" x2="73529" y2="39753"/>
                        <a14:foregroundMark x1="73529" y1="39753" x2="73882" y2="39753"/>
                        <a14:foregroundMark x1="35294" y1="34276" x2="32471" y2="30035"/>
                        <a14:foregroundMark x1="38588" y1="28445" x2="37176" y2="29682"/>
                        <a14:foregroundMark x1="40235" y1="25088" x2="36353" y2="31449"/>
                        <a14:foregroundMark x1="30353" y1="38339" x2="23412" y2="42049"/>
                        <a14:foregroundMark x1="23412" y1="42049" x2="18471" y2="47350"/>
                        <a14:foregroundMark x1="18471" y1="47350" x2="19294" y2="54240"/>
                        <a14:foregroundMark x1="27882" y1="46290" x2="13294" y2="75795"/>
                        <a14:foregroundMark x1="13294" y1="75795" x2="5294" y2="86926"/>
                        <a14:foregroundMark x1="27294" y1="62898" x2="34000" y2="63958"/>
                        <a14:foregroundMark x1="34000" y1="63958" x2="34941" y2="74558"/>
                        <a14:foregroundMark x1="34941" y1="74558" x2="30941" y2="82332"/>
                        <a14:foregroundMark x1="30941" y1="82332" x2="30353" y2="87986"/>
                        <a14:foregroundMark x1="32000" y1="87986" x2="33412" y2="87633"/>
                        <a14:foregroundMark x1="71647" y1="24382" x2="76588" y2="31095"/>
                        <a14:foregroundMark x1="76588" y1="31095" x2="72588" y2="38516"/>
                        <a14:foregroundMark x1="72588" y1="38516" x2="70706" y2="57067"/>
                        <a14:foregroundMark x1="70706" y1="57067" x2="65882" y2="63074"/>
                        <a14:foregroundMark x1="65882" y1="63074" x2="64471" y2="71555"/>
                        <a14:foregroundMark x1="64471" y1="71555" x2="68000" y2="79682"/>
                        <a14:foregroundMark x1="68000" y1="79682" x2="65529" y2="82332"/>
                        <a14:foregroundMark x1="75176" y1="70318" x2="79412" y2="77032"/>
                        <a14:foregroundMark x1="79412" y1="77032" x2="81529" y2="8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608" y="4791545"/>
            <a:ext cx="11158506" cy="576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Д.И. Фонвизин. «Недоросль». Пересказ по действиям с цитатами из текста.  ДЕЙСТВИЕ 5.">
            <a:extLst>
              <a:ext uri="{FF2B5EF4-FFF2-40B4-BE49-F238E27FC236}">
                <a16:creationId xmlns:a16="http://schemas.microsoft.com/office/drawing/2014/main" id="{4AC670F4-E1F7-4BB2-B8F8-82A4B2B99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118" b="94096" l="8602" r="97312">
                        <a14:foregroundMark x1="36022" y1="17343" x2="26882" y2="37269"/>
                        <a14:foregroundMark x1="26882" y1="37269" x2="30108" y2="56089"/>
                        <a14:foregroundMark x1="30108" y1="56089" x2="34409" y2="61624"/>
                        <a14:foregroundMark x1="40860" y1="19926" x2="23656" y2="25092"/>
                        <a14:foregroundMark x1="34409" y1="28413" x2="58602" y2="23616"/>
                        <a14:foregroundMark x1="54839" y1="32103" x2="51075" y2="65314"/>
                        <a14:foregroundMark x1="68280" y1="67897" x2="77957" y2="50923"/>
                        <a14:foregroundMark x1="77957" y1="50923" x2="82796" y2="11808"/>
                        <a14:foregroundMark x1="82796" y1="11808" x2="82258" y2="10701"/>
                        <a14:foregroundMark x1="87097" y1="25830" x2="89247" y2="46125"/>
                        <a14:foregroundMark x1="93548" y1="44649" x2="90860" y2="25830"/>
                        <a14:foregroundMark x1="90860" y1="25830" x2="89785" y2="24354"/>
                        <a14:foregroundMark x1="93548" y1="27675" x2="98387" y2="43542"/>
                        <a14:foregroundMark x1="74731" y1="74908" x2="73656" y2="91144"/>
                        <a14:foregroundMark x1="91935" y1="70480" x2="86559" y2="89299"/>
                        <a14:foregroundMark x1="86559" y1="89299" x2="92473" y2="92989"/>
                        <a14:foregroundMark x1="72581" y1="91144" x2="66129" y2="94096"/>
                        <a14:foregroundMark x1="34409" y1="14022" x2="31720" y2="19188"/>
                        <a14:foregroundMark x1="10215" y1="34317" x2="8602" y2="17712"/>
                        <a14:foregroundMark x1="10215" y1="14391" x2="28495" y2="9594"/>
                        <a14:foregroundMark x1="9140" y1="33579" x2="24731" y2="35793"/>
                        <a14:foregroundMark x1="24194" y1="36531" x2="24194" y2="36531"/>
                        <a14:foregroundMark x1="20968" y1="37638" x2="10753" y2="350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1317" y="-262107"/>
            <a:ext cx="4469814" cy="651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264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2140" y="0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2523006" y="3296840"/>
            <a:ext cx="13506148" cy="24929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5400" b="1" dirty="0">
                <a:solidFill>
                  <a:srgbClr val="CFA586"/>
                </a:solidFill>
                <a:latin typeface="TT Phobos" panose="020B0604020202020204" charset="-52"/>
              </a:rPr>
              <a:t>Маша Миронова, Петр Гринёв, </a:t>
            </a:r>
          </a:p>
          <a:p>
            <a:pPr algn="ctr"/>
            <a:r>
              <a:rPr lang="ru-RU" sz="5400" b="1" dirty="0">
                <a:solidFill>
                  <a:srgbClr val="CFA586"/>
                </a:solidFill>
                <a:latin typeface="TT Phobos" panose="020B0604020202020204" charset="-52"/>
              </a:rPr>
              <a:t>Швабрин, Стародум – лишним героем в данном списке является Стародум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88034" y="4571280"/>
                <a:ext cx="196648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1405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AutoShape 10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4A333FA2-1D98-4AFB-B4EE-8C6C4A9A20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7D1E691E-C6E4-4864-BCCA-81CE7AB0CD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44000" y="5143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Сочинение на тему «Образ Маши Мироновой», 8 класс">
            <a:extLst>
              <a:ext uri="{FF2B5EF4-FFF2-40B4-BE49-F238E27FC236}">
                <a16:creationId xmlns:a16="http://schemas.microsoft.com/office/drawing/2014/main" id="{ECCA8C0C-4370-45BB-AC9B-61EFBE6FD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1538" l="9794" r="89691">
                        <a14:foregroundMark x1="55155" y1="31154" x2="62887" y2="41538"/>
                        <a14:foregroundMark x1="60825" y1="36154" x2="59278" y2="30000"/>
                        <a14:foregroundMark x1="47938" y1="91538" x2="47938" y2="91538"/>
                        <a14:foregroundMark x1="47938" y1="90385" x2="47938" y2="90385"/>
                        <a14:backgroundMark x1="76804" y1="54615" x2="78351" y2="86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9810" y="211233"/>
            <a:ext cx="6464828" cy="866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Гринев и Швабрин: сравнительная характеристика в &quot;Капитанской дочке&quot; Пушкина">
            <a:extLst>
              <a:ext uri="{FF2B5EF4-FFF2-40B4-BE49-F238E27FC236}">
                <a16:creationId xmlns:a16="http://schemas.microsoft.com/office/drawing/2014/main" id="{41EBE569-35DB-42A8-BF74-EBC143B4F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894" b="89929" l="5294" r="90000">
                        <a14:foregroundMark x1="31176" y1="35159" x2="30000" y2="47350"/>
                        <a14:foregroundMark x1="30000" y1="47350" x2="26824" y2="57420"/>
                        <a14:foregroundMark x1="26824" y1="57420" x2="26706" y2="57774"/>
                        <a14:foregroundMark x1="32471" y1="44170" x2="45765" y2="40989"/>
                        <a14:foregroundMark x1="45765" y1="40989" x2="52118" y2="40989"/>
                        <a14:foregroundMark x1="52118" y1="40989" x2="73529" y2="39753"/>
                        <a14:foregroundMark x1="73529" y1="39753" x2="73882" y2="39753"/>
                        <a14:foregroundMark x1="35294" y1="34276" x2="32471" y2="30035"/>
                        <a14:foregroundMark x1="38588" y1="28445" x2="37176" y2="29682"/>
                        <a14:foregroundMark x1="40235" y1="25088" x2="36353" y2="31449"/>
                        <a14:foregroundMark x1="30353" y1="38339" x2="23412" y2="42049"/>
                        <a14:foregroundMark x1="23412" y1="42049" x2="18471" y2="47350"/>
                        <a14:foregroundMark x1="18471" y1="47350" x2="19294" y2="54240"/>
                        <a14:foregroundMark x1="27882" y1="46290" x2="13294" y2="75795"/>
                        <a14:foregroundMark x1="13294" y1="75795" x2="5294" y2="86926"/>
                        <a14:foregroundMark x1="27294" y1="62898" x2="34000" y2="63958"/>
                        <a14:foregroundMark x1="34000" y1="63958" x2="34941" y2="74558"/>
                        <a14:foregroundMark x1="34941" y1="74558" x2="30941" y2="82332"/>
                        <a14:foregroundMark x1="30941" y1="82332" x2="30353" y2="87986"/>
                        <a14:foregroundMark x1="32000" y1="87986" x2="33412" y2="87633"/>
                        <a14:foregroundMark x1="71647" y1="24382" x2="76588" y2="31095"/>
                        <a14:foregroundMark x1="76588" y1="31095" x2="72588" y2="38516"/>
                        <a14:foregroundMark x1="72588" y1="38516" x2="70706" y2="57067"/>
                        <a14:foregroundMark x1="70706" y1="57067" x2="65882" y2="63074"/>
                        <a14:foregroundMark x1="65882" y1="63074" x2="64471" y2="71555"/>
                        <a14:foregroundMark x1="64471" y1="71555" x2="68000" y2="79682"/>
                        <a14:foregroundMark x1="68000" y1="79682" x2="65529" y2="82332"/>
                        <a14:foregroundMark x1="75176" y1="70318" x2="79412" y2="77032"/>
                        <a14:foregroundMark x1="79412" y1="77032" x2="81529" y2="8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608" y="4791545"/>
            <a:ext cx="11158506" cy="576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Д.И. Фонвизин. «Недоросль». Пересказ по действиям с цитатами из текста.  ДЕЙСТВИЕ 5.">
            <a:extLst>
              <a:ext uri="{FF2B5EF4-FFF2-40B4-BE49-F238E27FC236}">
                <a16:creationId xmlns:a16="http://schemas.microsoft.com/office/drawing/2014/main" id="{4AC670F4-E1F7-4BB2-B8F8-82A4B2B99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118" b="94096" l="8602" r="97312">
                        <a14:foregroundMark x1="36022" y1="17343" x2="26882" y2="37269"/>
                        <a14:foregroundMark x1="26882" y1="37269" x2="30108" y2="56089"/>
                        <a14:foregroundMark x1="30108" y1="56089" x2="34409" y2="61624"/>
                        <a14:foregroundMark x1="40860" y1="19926" x2="23656" y2="25092"/>
                        <a14:foregroundMark x1="34409" y1="28413" x2="58602" y2="23616"/>
                        <a14:foregroundMark x1="54839" y1="32103" x2="51075" y2="65314"/>
                        <a14:foregroundMark x1="68280" y1="67897" x2="77957" y2="50923"/>
                        <a14:foregroundMark x1="77957" y1="50923" x2="82796" y2="11808"/>
                        <a14:foregroundMark x1="82796" y1="11808" x2="82258" y2="10701"/>
                        <a14:foregroundMark x1="87097" y1="25830" x2="89247" y2="46125"/>
                        <a14:foregroundMark x1="93548" y1="44649" x2="90860" y2="25830"/>
                        <a14:foregroundMark x1="90860" y1="25830" x2="89785" y2="24354"/>
                        <a14:foregroundMark x1="93548" y1="27675" x2="98387" y2="43542"/>
                        <a14:foregroundMark x1="74731" y1="74908" x2="73656" y2="91144"/>
                        <a14:foregroundMark x1="91935" y1="70480" x2="86559" y2="89299"/>
                        <a14:foregroundMark x1="86559" y1="89299" x2="92473" y2="92989"/>
                        <a14:foregroundMark x1="72581" y1="91144" x2="66129" y2="94096"/>
                        <a14:foregroundMark x1="34409" y1="14022" x2="31720" y2="19188"/>
                        <a14:foregroundMark x1="10215" y1="34317" x2="8602" y2="17712"/>
                        <a14:foregroundMark x1="10215" y1="14391" x2="28495" y2="9594"/>
                        <a14:foregroundMark x1="9140" y1="33579" x2="24731" y2="35793"/>
                        <a14:foregroundMark x1="24194" y1="36531" x2="24194" y2="36531"/>
                        <a14:foregroundMark x1="20968" y1="37638" x2="10753" y2="350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1317" y="-262107"/>
            <a:ext cx="4469814" cy="651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CB73E850-BE91-40EE-A1C5-A34933FC831B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>
          <a:xfrm>
            <a:off x="2901608" y="-138931"/>
            <a:ext cx="6986121" cy="394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20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33671" y="-879902"/>
            <a:ext cx="7315200" cy="3817204"/>
          </a:xfrm>
          <a:custGeom>
            <a:avLst/>
            <a:gdLst/>
            <a:ahLst/>
            <a:cxnLst/>
            <a:rect l="l" t="t" r="r" b="b"/>
            <a:pathLst>
              <a:path w="7315200" h="3817204">
                <a:moveTo>
                  <a:pt x="0" y="0"/>
                </a:moveTo>
                <a:lnTo>
                  <a:pt x="7315200" y="0"/>
                </a:lnTo>
                <a:lnTo>
                  <a:pt x="7315200" y="3817204"/>
                </a:lnTo>
                <a:lnTo>
                  <a:pt x="0" y="38172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413208" y="4042927"/>
            <a:ext cx="13461585" cy="13778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73"/>
              </a:lnSpc>
            </a:pPr>
            <a:r>
              <a:rPr lang="ru-RU" sz="11498" dirty="0">
                <a:solidFill>
                  <a:srgbClr val="0F232D"/>
                </a:solidFill>
                <a:latin typeface="TT Phobos Inline"/>
              </a:rPr>
              <a:t>Портрет героя</a:t>
            </a:r>
            <a:endParaRPr lang="en-US" sz="11498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218711" y="415934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3"/>
                </a:lnTo>
                <a:lnTo>
                  <a:pt x="0" y="39448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7030953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91271" y="5315398"/>
            <a:ext cx="5469886" cy="3431110"/>
          </a:xfrm>
          <a:custGeom>
            <a:avLst/>
            <a:gdLst/>
            <a:ahLst/>
            <a:cxnLst/>
            <a:rect l="l" t="t" r="r" b="b"/>
            <a:pathLst>
              <a:path w="5469886" h="3431110">
                <a:moveTo>
                  <a:pt x="0" y="0"/>
                </a:moveTo>
                <a:lnTo>
                  <a:pt x="5469886" y="0"/>
                </a:lnTo>
                <a:lnTo>
                  <a:pt x="5469886" y="3431110"/>
                </a:lnTo>
                <a:lnTo>
                  <a:pt x="0" y="34311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7" name="TextBox 7"/>
          <p:cNvSpPr txBox="1"/>
          <p:nvPr/>
        </p:nvSpPr>
        <p:spPr>
          <a:xfrm>
            <a:off x="2413207" y="5372247"/>
            <a:ext cx="13461585" cy="780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2"/>
              </a:lnSpc>
            </a:pPr>
            <a:r>
              <a:rPr lang="ru-RU" sz="3200" dirty="0">
                <a:solidFill>
                  <a:srgbClr val="0F232D"/>
                </a:solidFill>
                <a:latin typeface="TT Phobos"/>
              </a:rPr>
              <a:t>За каждый правильный ответ команда получает 2 балла.</a:t>
            </a:r>
            <a:endParaRPr lang="en-US" sz="3200" dirty="0">
              <a:solidFill>
                <a:srgbClr val="0F232D"/>
              </a:solidFill>
              <a:latin typeface="TT Phobo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C34AAC96-0C4A-47FD-BE97-0423662ECF67}"/>
                  </a:ext>
                </a:extLst>
              </p14:cNvPr>
              <p14:cNvContentPartPr/>
              <p14:nvPr/>
            </p14:nvContentPartPr>
            <p14:xfrm>
              <a:off x="12967135" y="4438178"/>
              <a:ext cx="360" cy="36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C34AAC96-0C4A-47FD-BE97-0423662ECF6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2877495" y="4258178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1C5FF3BF-B958-4703-ACF6-D37503523320}"/>
                  </a:ext>
                </a:extLst>
              </p14:cNvPr>
              <p14:cNvContentPartPr/>
              <p14:nvPr/>
            </p14:nvContentPartPr>
            <p14:xfrm>
              <a:off x="12718015" y="2353778"/>
              <a:ext cx="16560" cy="18936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1C5FF3BF-B958-4703-ACF6-D3750352332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628375" y="2173778"/>
                <a:ext cx="196200" cy="54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7D06A5C0-6F6D-4601-B3AC-F299FC949C1F}"/>
                  </a:ext>
                </a:extLst>
              </p14:cNvPr>
              <p14:cNvContentPartPr/>
              <p14:nvPr/>
            </p14:nvContentPartPr>
            <p14:xfrm>
              <a:off x="13150015" y="1163618"/>
              <a:ext cx="360" cy="36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7D06A5C0-6F6D-4601-B3AC-F299FC949C1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060375" y="983618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C14D627A-964F-4193-BEC0-1B5DA8655482}"/>
                  </a:ext>
                </a:extLst>
              </p14:cNvPr>
              <p14:cNvContentPartPr/>
              <p14:nvPr/>
            </p14:nvContentPartPr>
            <p14:xfrm>
              <a:off x="13150015" y="1163618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C14D627A-964F-4193-BEC0-1B5DA865548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060375" y="983618"/>
                <a:ext cx="180000" cy="360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263382" y="2449218"/>
            <a:ext cx="10376916" cy="5845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3200" b="1" dirty="0">
                <a:latin typeface="TT Phobos" panose="020B0604020202020204" charset="-52"/>
              </a:rPr>
              <a:t>«Наружность его показалась мне замечательна: </a:t>
            </a:r>
          </a:p>
          <a:p>
            <a:pPr marL="377826" lvl="1" algn="ctr">
              <a:lnSpc>
                <a:spcPct val="150000"/>
              </a:lnSpc>
            </a:pPr>
            <a:r>
              <a:rPr lang="ru-RU" sz="3200" b="1" dirty="0">
                <a:latin typeface="TT Phobos" panose="020B0604020202020204" charset="-52"/>
              </a:rPr>
              <a:t>он был лет сорока, росту среднего, худощав и широкоплеч. В черной бороде его показывалась проседь; живые большие глаза так и бегали. Лицо его имело выражение довольно приятное, но плутовское. Волоса были обстрижены в кружок; на нем был оборванный армяк и татарские шаровары…» </a:t>
            </a:r>
            <a:endParaRPr lang="en-US" sz="48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28700" y="2660165"/>
            <a:ext cx="6828241" cy="536016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263382" y="2449218"/>
            <a:ext cx="10376916" cy="5845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3200" b="1" dirty="0">
                <a:latin typeface="TT Phobos" panose="020B0604020202020204" charset="-52"/>
              </a:rPr>
              <a:t>«Наружность его показалась мне замечательна: </a:t>
            </a:r>
          </a:p>
          <a:p>
            <a:pPr marL="377826" lvl="1" algn="ctr">
              <a:lnSpc>
                <a:spcPct val="150000"/>
              </a:lnSpc>
            </a:pPr>
            <a:r>
              <a:rPr lang="ru-RU" sz="3200" b="1" dirty="0">
                <a:latin typeface="TT Phobos" panose="020B0604020202020204" charset="-52"/>
              </a:rPr>
              <a:t>он был лет сорока, росту среднего, худощав и широкоплеч. В черной бороде его показывалась проседь; живые большие глаза так и бегали. Лицо его имело выражение довольно приятное, но плутовское. Волоса были обстрижены в кружок; на нем был оборванный армяк и татарские шаровары…» </a:t>
            </a:r>
            <a:endParaRPr lang="en-US" sz="48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4098" name="Picture 2" descr="Цитаты из повести Капитанская дочка (А. C. Пушкин) для сочинения по  литературе">
            <a:extLst>
              <a:ext uri="{FF2B5EF4-FFF2-40B4-BE49-F238E27FC236}">
                <a16:creationId xmlns:a16="http://schemas.microsoft.com/office/drawing/2014/main" id="{CBCB3B56-A6A0-44EA-8099-B17F7AEEB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281" b="97430" l="10000" r="90000">
                        <a14:foregroundMark x1="44030" y1="18630" x2="45075" y2="32120"/>
                        <a14:foregroundMark x1="45075" y1="32120" x2="41493" y2="44754"/>
                        <a14:foregroundMark x1="41493" y1="44754" x2="29701" y2="50321"/>
                        <a14:foregroundMark x1="29701" y1="50321" x2="21343" y2="50321"/>
                        <a14:foregroundMark x1="21343" y1="50321" x2="17015" y2="71949"/>
                        <a14:foregroundMark x1="17015" y1="71949" x2="20448" y2="83512"/>
                        <a14:foregroundMark x1="20448" y1="83512" x2="22836" y2="85653"/>
                        <a14:foregroundMark x1="42090" y1="44325" x2="47910" y2="53747"/>
                        <a14:foregroundMark x1="47910" y1="53747" x2="50299" y2="91435"/>
                        <a14:foregroundMark x1="39403" y1="20128" x2="40896" y2="9422"/>
                        <a14:foregroundMark x1="40896" y1="9422" x2="41642" y2="7281"/>
                        <a14:foregroundMark x1="41343" y1="83512" x2="39552" y2="97430"/>
                        <a14:foregroundMark x1="37164" y1="74304" x2="42537" y2="56745"/>
                        <a14:backgroundMark x1="24328" y1="98073" x2="23284" y2="98715"/>
                        <a14:backgroundMark x1="25970" y1="98715" x2="26716" y2="94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900"/>
            <a:ext cx="9086119" cy="63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EA520A-2042-4A29-95C1-F1874A8F32BB}"/>
              </a:ext>
            </a:extLst>
          </p:cNvPr>
          <p:cNvSpPr txBox="1"/>
          <p:nvPr/>
        </p:nvSpPr>
        <p:spPr>
          <a:xfrm>
            <a:off x="190188" y="7295005"/>
            <a:ext cx="76389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T Phobos" panose="020B0604020202020204" charset="-52"/>
              </a:rPr>
              <a:t>Емельян Пугачев </a:t>
            </a:r>
          </a:p>
          <a:p>
            <a:pPr algn="ctr"/>
            <a:r>
              <a:rPr lang="ru-RU" sz="4000" b="1" dirty="0">
                <a:latin typeface="TT Phobos" panose="020B0604020202020204" charset="-52"/>
              </a:rPr>
              <a:t>(А.С. Пушкин  «Капитанская дочка»)</a:t>
            </a:r>
          </a:p>
        </p:txBody>
      </p:sp>
    </p:spTree>
    <p:extLst>
      <p:ext uri="{BB962C8B-B14F-4D97-AF65-F5344CB8AC3E}">
        <p14:creationId xmlns:p14="http://schemas.microsoft.com/office/powerpoint/2010/main" val="363285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173549" y="2522181"/>
            <a:ext cx="10376916" cy="26906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4000" b="1" i="1" dirty="0">
                <a:latin typeface="TT Phobos" panose="020B0604020202020204" charset="-52"/>
                <a:ea typeface="Calibri" panose="020F0502020204030204" pitchFamily="34" charset="0"/>
              </a:rPr>
              <a:t>«На войне лихой солдат,  На гулянке гость не лишний,  На работе – хоть куда…»</a:t>
            </a:r>
            <a:endParaRPr lang="en-US" sz="60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28700" y="2660165"/>
            <a:ext cx="6828241" cy="536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17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200588" y="2461452"/>
            <a:ext cx="10376916" cy="26906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4000" b="1" i="1" dirty="0">
                <a:latin typeface="TT Phobos" panose="020B0604020202020204" charset="-52"/>
                <a:ea typeface="Calibri" panose="020F0502020204030204" pitchFamily="34" charset="0"/>
              </a:rPr>
              <a:t>«На войне лихой солдат,  На гулянке гость не лишний,  На работе – хоть куда…»</a:t>
            </a:r>
            <a:endParaRPr lang="en-US" sz="60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5124" name="Picture 4" descr="Василий Тёркин — Википедия">
            <a:extLst>
              <a:ext uri="{FF2B5EF4-FFF2-40B4-BE49-F238E27FC236}">
                <a16:creationId xmlns:a16="http://schemas.microsoft.com/office/drawing/2014/main" id="{CDB26FF3-FFBB-4BC0-A746-5B8E35555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14" b="99643" l="10000" r="90000">
                        <a14:foregroundMark x1="48636" y1="10000" x2="44545" y2="15714"/>
                        <a14:foregroundMark x1="48182" y1="10000" x2="46364" y2="6071"/>
                        <a14:foregroundMark x1="39091" y1="41429" x2="35455" y2="43571"/>
                        <a14:foregroundMark x1="64091" y1="91071" x2="67727" y2="99643"/>
                        <a14:foregroundMark x1="20909" y1="92500" x2="18182" y2="94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8" y="898012"/>
            <a:ext cx="5099956" cy="649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E2D9377-F5EE-43C0-B76B-8FF45CB5E7CE}"/>
              </a:ext>
            </a:extLst>
          </p:cNvPr>
          <p:cNvSpPr/>
          <p:nvPr/>
        </p:nvSpPr>
        <p:spPr>
          <a:xfrm>
            <a:off x="1454578" y="7619778"/>
            <a:ext cx="52382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dirty="0">
                <a:latin typeface="TT Phobos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Василий Теркин </a:t>
            </a:r>
            <a:br>
              <a:rPr lang="ru-RU" sz="4000" b="1" dirty="0">
                <a:latin typeface="TT Phobos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T Phobos" panose="020B0604020202020204" charset="-52"/>
                <a:ea typeface="Calibri" panose="020F0502020204030204" pitchFamily="34" charset="0"/>
                <a:cs typeface="Times New Roman" panose="02020603050405020304" pitchFamily="18" charset="0"/>
              </a:rPr>
              <a:t>(А. Т. Твардовский)</a:t>
            </a:r>
            <a:endParaRPr lang="ru-RU" sz="4000" b="1" dirty="0">
              <a:effectLst/>
              <a:latin typeface="TT Phobos" panose="020B060402020202020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05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010400" y="2449218"/>
            <a:ext cx="10629898" cy="6407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2800" b="1" i="1" dirty="0">
                <a:latin typeface="TT Phobos" panose="020B0604020202020204" charset="-52"/>
              </a:rPr>
              <a:t>«…молодой человек лет двадцати трех, тоненький, худенький; несколько </a:t>
            </a:r>
            <a:r>
              <a:rPr lang="ru-RU" sz="2800" b="1" i="1" dirty="0" err="1">
                <a:latin typeface="TT Phobos" panose="020B0604020202020204" charset="-52"/>
              </a:rPr>
              <a:t>приглуповат</a:t>
            </a:r>
            <a:r>
              <a:rPr lang="ru-RU" sz="2800" b="1" i="1" dirty="0">
                <a:latin typeface="TT Phobos" panose="020B0604020202020204" charset="-52"/>
              </a:rPr>
              <a:t> и, как говорят, без царя в голове, – один из тех людей, которых в канцеляриях называют пустейшими. Говорит и действует без всякого соображения. Он не в состоянии остановить постоянного внимания на какой</a:t>
            </a:r>
            <a:r>
              <a:rPr lang="en-US" sz="2800" b="1" i="1" dirty="0">
                <a:latin typeface="TT Phobos" panose="020B0604020202020204" charset="-52"/>
              </a:rPr>
              <a:t>‑</a:t>
            </a:r>
            <a:r>
              <a:rPr lang="ru-RU" sz="2800" b="1" i="1" dirty="0" err="1">
                <a:latin typeface="TT Phobos" panose="020B0604020202020204" charset="-52"/>
              </a:rPr>
              <a:t>нибудь</a:t>
            </a:r>
            <a:r>
              <a:rPr lang="ru-RU" sz="2800" b="1" i="1" dirty="0">
                <a:latin typeface="TT Phobos" panose="020B0604020202020204" charset="-52"/>
              </a:rPr>
              <a:t> мысли. Речь его отрывиста, и слова вылетают из уст его совершенно неожиданно. Чем более исполняющий эту роль покажет</a:t>
            </a:r>
            <a:r>
              <a:rPr lang="ru-RU" sz="2800" b="1" dirty="0">
                <a:latin typeface="TT Phobos" panose="020B0604020202020204" charset="-52"/>
              </a:rPr>
              <a:t> </a:t>
            </a:r>
            <a:r>
              <a:rPr lang="ru-RU" sz="2800" b="1" i="1" dirty="0">
                <a:latin typeface="TT Phobos" panose="020B0604020202020204" charset="-52"/>
              </a:rPr>
              <a:t>чистосердечия и простоты, тем более он выиграет. Одет по моде...»</a:t>
            </a:r>
            <a:endParaRPr lang="en-US" sz="28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28700" y="2660165"/>
            <a:ext cx="6828241" cy="536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2598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010400" y="2449218"/>
            <a:ext cx="10629898" cy="6407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2800" b="1" i="1" dirty="0">
                <a:latin typeface="TT Phobos" panose="020B0604020202020204" charset="-52"/>
              </a:rPr>
              <a:t>«…молодой человек лет двадцати трех, тоненький, худенький; несколько </a:t>
            </a:r>
            <a:r>
              <a:rPr lang="ru-RU" sz="2800" b="1" i="1" dirty="0" err="1">
                <a:latin typeface="TT Phobos" panose="020B0604020202020204" charset="-52"/>
              </a:rPr>
              <a:t>приглуповат</a:t>
            </a:r>
            <a:r>
              <a:rPr lang="ru-RU" sz="2800" b="1" i="1" dirty="0">
                <a:latin typeface="TT Phobos" panose="020B0604020202020204" charset="-52"/>
              </a:rPr>
              <a:t> и, как говорят, без царя в голове, – один из тех людей, которых в канцеляриях называют пустейшими. Говорит и действует без всякого соображения. Он не в состоянии остановить постоянного внимания на какой</a:t>
            </a:r>
            <a:r>
              <a:rPr lang="en-US" sz="2800" b="1" i="1" dirty="0">
                <a:latin typeface="TT Phobos" panose="020B0604020202020204" charset="-52"/>
              </a:rPr>
              <a:t>‑</a:t>
            </a:r>
            <a:r>
              <a:rPr lang="ru-RU" sz="2800" b="1" i="1" dirty="0" err="1">
                <a:latin typeface="TT Phobos" panose="020B0604020202020204" charset="-52"/>
              </a:rPr>
              <a:t>нибудь</a:t>
            </a:r>
            <a:r>
              <a:rPr lang="ru-RU" sz="2800" b="1" i="1" dirty="0">
                <a:latin typeface="TT Phobos" panose="020B0604020202020204" charset="-52"/>
              </a:rPr>
              <a:t> мысли. Речь его отрывиста, и слова вылетают из уст его совершенно неожиданно. Чем более исполняющий эту роль покажет</a:t>
            </a:r>
            <a:r>
              <a:rPr lang="ru-RU" sz="2800" b="1" dirty="0">
                <a:latin typeface="TT Phobos" panose="020B0604020202020204" charset="-52"/>
              </a:rPr>
              <a:t> </a:t>
            </a:r>
            <a:r>
              <a:rPr lang="ru-RU" sz="2800" b="1" i="1" dirty="0">
                <a:latin typeface="TT Phobos" panose="020B0604020202020204" charset="-52"/>
              </a:rPr>
              <a:t>чистосердечия и простоты, тем более он выиграет. Одет по моде...»</a:t>
            </a:r>
            <a:endParaRPr lang="en-US" sz="28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6146" name="Picture 2" descr="Образ и характеристика Хлестакова в комедии &quot;Ревизор&quot;, описание внешности и  характера">
            <a:extLst>
              <a:ext uri="{FF2B5EF4-FFF2-40B4-BE49-F238E27FC236}">
                <a16:creationId xmlns:a16="http://schemas.microsoft.com/office/drawing/2014/main" id="{F37E1962-B647-4738-A4C4-5FA8BABA7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62" b="98497" l="6667" r="96500">
                        <a14:foregroundMark x1="48167" y1="11561" x2="52333" y2="32486"/>
                        <a14:foregroundMark x1="63667" y1="16763" x2="62167" y2="10867"/>
                        <a14:foregroundMark x1="62167" y1="10867" x2="54333" y2="7630"/>
                        <a14:foregroundMark x1="54333" y1="7630" x2="45667" y2="6936"/>
                        <a14:foregroundMark x1="45667" y1="6936" x2="44333" y2="7630"/>
                        <a14:foregroundMark x1="44333" y1="10867" x2="43000" y2="19422"/>
                        <a14:foregroundMark x1="43000" y1="19422" x2="43000" y2="19422"/>
                        <a14:foregroundMark x1="43500" y1="4393" x2="43500" y2="4393"/>
                        <a14:foregroundMark x1="43333" y1="4393" x2="41500" y2="5087"/>
                        <a14:foregroundMark x1="22667" y1="56647" x2="6833" y2="63353"/>
                        <a14:foregroundMark x1="6833" y1="63353" x2="6667" y2="63699"/>
                        <a14:foregroundMark x1="44333" y1="26012" x2="59000" y2="14913"/>
                        <a14:foregroundMark x1="61833" y1="16532" x2="62667" y2="23121"/>
                        <a14:foregroundMark x1="62667" y1="23121" x2="60833" y2="29133"/>
                        <a14:foregroundMark x1="59833" y1="30867" x2="59833" y2="30867"/>
                        <a14:foregroundMark x1="90000" y1="49364" x2="91500" y2="69249"/>
                        <a14:foregroundMark x1="95500" y1="73179" x2="96500" y2="62890"/>
                        <a14:foregroundMark x1="52333" y1="31445" x2="39167" y2="50405"/>
                        <a14:foregroundMark x1="39167" y1="50405" x2="33000" y2="55260"/>
                        <a14:foregroundMark x1="33000" y1="55260" x2="25833" y2="58497"/>
                        <a14:foregroundMark x1="25833" y1="58497" x2="25000" y2="58497"/>
                        <a14:foregroundMark x1="42833" y1="33757" x2="38667" y2="30405"/>
                        <a14:foregroundMark x1="57500" y1="31445" x2="57500" y2="37919"/>
                        <a14:foregroundMark x1="57500" y1="37919" x2="55667" y2="40231"/>
                        <a14:foregroundMark x1="68000" y1="16763" x2="68833" y2="10983"/>
                        <a14:foregroundMark x1="68833" y1="10983" x2="67500" y2="9711"/>
                        <a14:foregroundMark x1="46333" y1="87052" x2="46167" y2="95029"/>
                        <a14:foregroundMark x1="54667" y1="87283" x2="52500" y2="98497"/>
                        <a14:foregroundMark x1="66667" y1="19653" x2="63833" y2="21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46" y="723007"/>
            <a:ext cx="5239964" cy="755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BCD0207-9429-44DF-9D34-FF3403D0E717}"/>
              </a:ext>
            </a:extLst>
          </p:cNvPr>
          <p:cNvSpPr/>
          <p:nvPr/>
        </p:nvSpPr>
        <p:spPr>
          <a:xfrm>
            <a:off x="1056171" y="8269579"/>
            <a:ext cx="61542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atin typeface="TT Phobos" panose="020B0604020202020204" charset="-52"/>
                <a:ea typeface="Calibri" panose="020F0502020204030204" pitchFamily="34" charset="0"/>
              </a:rPr>
              <a:t>Хлестаков,</a:t>
            </a:r>
          </a:p>
          <a:p>
            <a:pPr algn="ctr"/>
            <a:r>
              <a:rPr lang="ru-RU" sz="4000" b="1" dirty="0">
                <a:latin typeface="TT Phobos" panose="020B0604020202020204" charset="-52"/>
                <a:ea typeface="Calibri" panose="020F0502020204030204" pitchFamily="34" charset="0"/>
              </a:rPr>
              <a:t>(Н. В. Гоголь «Ревизор»)</a:t>
            </a:r>
            <a:endParaRPr lang="ru-RU" sz="4000" b="1" dirty="0">
              <a:latin typeface="TT Phobos" panose="020B060402020202020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2074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010400" y="2449218"/>
            <a:ext cx="10629898" cy="26906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4000" b="1" i="1" dirty="0">
                <a:latin typeface="TT Phobos" panose="020B0604020202020204" charset="-52"/>
              </a:rPr>
              <a:t>«...молодой офицер невысокого роста, с лицом смуглым и отменно некрасивым, но чрезвычайно живым...»</a:t>
            </a:r>
            <a:endParaRPr lang="en-US" sz="40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28700" y="2660165"/>
            <a:ext cx="6828241" cy="536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001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4138" y="587591"/>
            <a:ext cx="8609862" cy="9870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03"/>
              </a:lnSpc>
            </a:pPr>
            <a:r>
              <a:rPr lang="ru-RU" sz="6000" dirty="0">
                <a:solidFill>
                  <a:srgbClr val="253943"/>
                </a:solidFill>
                <a:latin typeface="TT Phobos Inline"/>
              </a:rPr>
              <a:t>Правила игры</a:t>
            </a:r>
            <a:endParaRPr lang="en-US" sz="6000" dirty="0">
              <a:solidFill>
                <a:srgbClr val="253943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62780" y="2118548"/>
            <a:ext cx="1050597" cy="1363432"/>
          </a:xfrm>
          <a:custGeom>
            <a:avLst/>
            <a:gdLst/>
            <a:ahLst/>
            <a:cxnLst/>
            <a:rect l="l" t="t" r="r" b="b"/>
            <a:pathLst>
              <a:path w="1449412" h="1949087">
                <a:moveTo>
                  <a:pt x="0" y="0"/>
                </a:moveTo>
                <a:lnTo>
                  <a:pt x="1449412" y="0"/>
                </a:lnTo>
                <a:lnTo>
                  <a:pt x="1449412" y="1949087"/>
                </a:lnTo>
                <a:lnTo>
                  <a:pt x="0" y="19490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08401" y="3797705"/>
            <a:ext cx="1285568" cy="1483579"/>
          </a:xfrm>
          <a:custGeom>
            <a:avLst/>
            <a:gdLst/>
            <a:ahLst/>
            <a:cxnLst/>
            <a:rect l="l" t="t" r="r" b="b"/>
            <a:pathLst>
              <a:path w="2464363" h="1949087">
                <a:moveTo>
                  <a:pt x="0" y="0"/>
                </a:moveTo>
                <a:lnTo>
                  <a:pt x="2464362" y="0"/>
                </a:lnTo>
                <a:lnTo>
                  <a:pt x="2464362" y="1949087"/>
                </a:lnTo>
                <a:lnTo>
                  <a:pt x="0" y="19490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29803" y="5952705"/>
            <a:ext cx="1516550" cy="879981"/>
          </a:xfrm>
          <a:custGeom>
            <a:avLst/>
            <a:gdLst/>
            <a:ahLst/>
            <a:cxnLst/>
            <a:rect l="l" t="t" r="r" b="b"/>
            <a:pathLst>
              <a:path w="1811955" h="1515453">
                <a:moveTo>
                  <a:pt x="0" y="0"/>
                </a:moveTo>
                <a:lnTo>
                  <a:pt x="1811955" y="0"/>
                </a:lnTo>
                <a:lnTo>
                  <a:pt x="1811955" y="1515453"/>
                </a:lnTo>
                <a:lnTo>
                  <a:pt x="0" y="15154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24886" y="7659683"/>
            <a:ext cx="1516551" cy="738664"/>
          </a:xfrm>
          <a:custGeom>
            <a:avLst/>
            <a:gdLst/>
            <a:ahLst/>
            <a:cxnLst/>
            <a:rect l="l" t="t" r="r" b="b"/>
            <a:pathLst>
              <a:path w="2562070" h="1462709">
                <a:moveTo>
                  <a:pt x="0" y="0"/>
                </a:moveTo>
                <a:lnTo>
                  <a:pt x="2562070" y="0"/>
                </a:lnTo>
                <a:lnTo>
                  <a:pt x="2562070" y="1462709"/>
                </a:lnTo>
                <a:lnTo>
                  <a:pt x="0" y="146270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913377" y="2400400"/>
            <a:ext cx="5586176" cy="8002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000" dirty="0">
                <a:solidFill>
                  <a:srgbClr val="253943"/>
                </a:solidFill>
                <a:latin typeface="TT Phobos Bold"/>
              </a:rPr>
              <a:t>Эта игра состоит из трех раундов : </a:t>
            </a:r>
            <a:r>
              <a:rPr lang="ru-RU" sz="2000" i="1" dirty="0">
                <a:solidFill>
                  <a:srgbClr val="253943"/>
                </a:solidFill>
                <a:latin typeface="TT Phobos Bold"/>
              </a:rPr>
              <a:t>легкого, умеренного и сложного</a:t>
            </a:r>
            <a:r>
              <a:rPr lang="ru-RU" sz="3200" i="1" dirty="0">
                <a:solidFill>
                  <a:srgbClr val="253943"/>
                </a:solidFill>
                <a:latin typeface="TT Phobos Bold"/>
              </a:rPr>
              <a:t>.</a:t>
            </a:r>
            <a:endParaRPr lang="en-US" sz="3200" i="1" dirty="0">
              <a:solidFill>
                <a:srgbClr val="253943"/>
              </a:solidFill>
              <a:latin typeface="TT Phobos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373750" y="5878370"/>
            <a:ext cx="464294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000" dirty="0">
                <a:solidFill>
                  <a:srgbClr val="253943"/>
                </a:solidFill>
                <a:latin typeface="TT Phobos Bold"/>
              </a:rPr>
              <a:t>Участникам не разрешается пользоваться какой-либо посторонней помощью.</a:t>
            </a:r>
            <a:endParaRPr lang="en-US" sz="2000" dirty="0">
              <a:solidFill>
                <a:srgbClr val="253943"/>
              </a:solidFill>
              <a:latin typeface="TT Phobo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384995" y="4057066"/>
            <a:ext cx="4642940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000" spc="-69" dirty="0">
                <a:solidFill>
                  <a:srgbClr val="302326"/>
                </a:solidFill>
                <a:latin typeface="TT Phobos Bold" panose="020B0604020202020204" charset="-52"/>
              </a:rPr>
              <a:t>На каждый вопрос есть только один правильный ответ</a:t>
            </a:r>
            <a:r>
              <a:rPr lang="ru-RU" sz="2400" spc="-69" dirty="0">
                <a:solidFill>
                  <a:srgbClr val="302326"/>
                </a:solidFill>
                <a:latin typeface="TT Phobos Bold" panose="020B0604020202020204" charset="-52"/>
              </a:rPr>
              <a:t>.</a:t>
            </a:r>
            <a:endParaRPr lang="en-US" sz="2400" spc="-69" dirty="0">
              <a:solidFill>
                <a:srgbClr val="302326"/>
              </a:solidFill>
              <a:latin typeface="TT Phobos Bold" panose="020B0604020202020204" charset="-5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473957" y="7578823"/>
            <a:ext cx="446501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2000" dirty="0">
                <a:solidFill>
                  <a:srgbClr val="253943"/>
                </a:solidFill>
                <a:latin typeface="TT Phobos Bold"/>
              </a:rPr>
              <a:t>Делитесь с другими хорошим настроением!</a:t>
            </a:r>
            <a:endParaRPr lang="en-US" sz="2000" dirty="0">
              <a:solidFill>
                <a:srgbClr val="253943"/>
              </a:solidFill>
              <a:latin typeface="TT Phobos Bold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4C7CCE68-769F-4D07-BD74-5409D24CC817}"/>
              </a:ext>
            </a:extLst>
          </p:cNvPr>
          <p:cNvSpPr txBox="1"/>
          <p:nvPr/>
        </p:nvSpPr>
        <p:spPr>
          <a:xfrm>
            <a:off x="9144000" y="807818"/>
            <a:ext cx="8609862" cy="9870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03"/>
              </a:lnSpc>
            </a:pPr>
            <a:r>
              <a:rPr lang="ru-RU" sz="6000" dirty="0">
                <a:solidFill>
                  <a:srgbClr val="253943"/>
                </a:solidFill>
                <a:latin typeface="TT Phobos Inline"/>
              </a:rPr>
              <a:t>Разделы</a:t>
            </a:r>
            <a:endParaRPr lang="en-US" sz="6000" dirty="0">
              <a:solidFill>
                <a:srgbClr val="253943"/>
              </a:solidFill>
              <a:latin typeface="TT Phobos Inline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F5368852-CAFB-472A-BFDE-8440F6DCDCCB}"/>
              </a:ext>
            </a:extLst>
          </p:cNvPr>
          <p:cNvSpPr/>
          <p:nvPr/>
        </p:nvSpPr>
        <p:spPr>
          <a:xfrm>
            <a:off x="11724542" y="2452142"/>
            <a:ext cx="2691151" cy="1650105"/>
          </a:xfrm>
          <a:prstGeom prst="roundRect">
            <a:avLst/>
          </a:prstGeom>
          <a:solidFill>
            <a:srgbClr val="638280"/>
          </a:solidFill>
          <a:ln w="76200">
            <a:solidFill>
              <a:srgbClr val="638280"/>
            </a:solidFill>
          </a:ln>
          <a:effectLst>
            <a:glow rad="101600">
              <a:srgbClr val="63828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>
                <a:solidFill>
                  <a:prstClr val="white"/>
                </a:solidFill>
                <a:latin typeface="TT Phobos Bold" panose="020B0604020202020204" charset="-52"/>
              </a:rPr>
              <a:t>Портрет героя</a:t>
            </a:r>
            <a:endParaRPr lang="ru-RU" sz="2400" dirty="0">
              <a:solidFill>
                <a:prstClr val="white"/>
              </a:solidFill>
              <a:latin typeface="TT Phobos Bold" panose="020B0604020202020204" charset="-52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5C36A257-CDAA-48CC-9509-BC435B584C33}"/>
              </a:ext>
            </a:extLst>
          </p:cNvPr>
          <p:cNvSpPr/>
          <p:nvPr/>
        </p:nvSpPr>
        <p:spPr>
          <a:xfrm>
            <a:off x="8568916" y="2452142"/>
            <a:ext cx="2691151" cy="1650105"/>
          </a:xfrm>
          <a:prstGeom prst="roundRect">
            <a:avLst/>
          </a:prstGeom>
          <a:solidFill>
            <a:srgbClr val="A8A28A"/>
          </a:solidFill>
          <a:ln>
            <a:solidFill>
              <a:srgbClr val="A8A28A"/>
            </a:solidFill>
          </a:ln>
          <a:effectLst>
            <a:glow rad="101600">
              <a:srgbClr val="A8A28A">
                <a:alpha val="60000"/>
              </a:srgb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T Phobos Bold" panose="020B0604020202020204" charset="-52"/>
              </a:rPr>
              <a:t>Правда </a:t>
            </a:r>
            <a:r>
              <a:rPr lang="en-US" sz="2400" dirty="0">
                <a:latin typeface="TT Phobos Bold" panose="020B0604020202020204" charset="-52"/>
              </a:rPr>
              <a:t>/ </a:t>
            </a:r>
            <a:r>
              <a:rPr lang="ru-RU" sz="2400" dirty="0">
                <a:latin typeface="TT Phobos Bold" panose="020B0604020202020204" charset="-52"/>
              </a:rPr>
              <a:t>Ложь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D1A34B82-33EE-4686-AF1F-B2CCF30BA8A5}"/>
              </a:ext>
            </a:extLst>
          </p:cNvPr>
          <p:cNvSpPr/>
          <p:nvPr/>
        </p:nvSpPr>
        <p:spPr>
          <a:xfrm>
            <a:off x="14888448" y="2452142"/>
            <a:ext cx="2691151" cy="1650105"/>
          </a:xfrm>
          <a:prstGeom prst="roundRect">
            <a:avLst/>
          </a:prstGeom>
          <a:solidFill>
            <a:srgbClr val="857669"/>
          </a:solidFill>
          <a:ln>
            <a:solidFill>
              <a:srgbClr val="857669"/>
            </a:solidFill>
          </a:ln>
          <a:effectLst>
            <a:glow rad="101600">
              <a:srgbClr val="857669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T Phobos Bold" panose="020B0604020202020204" charset="-52"/>
              </a:rPr>
              <a:t>Иллюстрации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21DCE772-FE8F-47AE-9B8E-F6AAFBFC9DEC}"/>
              </a:ext>
            </a:extLst>
          </p:cNvPr>
          <p:cNvSpPr/>
          <p:nvPr/>
        </p:nvSpPr>
        <p:spPr>
          <a:xfrm>
            <a:off x="13528087" y="4759570"/>
            <a:ext cx="2691151" cy="1650105"/>
          </a:xfrm>
          <a:prstGeom prst="roundRect">
            <a:avLst/>
          </a:prstGeom>
          <a:solidFill>
            <a:srgbClr val="96B7B5"/>
          </a:solidFill>
          <a:ln>
            <a:solidFill>
              <a:srgbClr val="96B7B5"/>
            </a:solidFill>
          </a:ln>
          <a:effectLst>
            <a:glow rad="101600">
              <a:srgbClr val="96B7B5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T Phobos Bold" panose="020B0604020202020204" charset="-52"/>
              </a:rPr>
              <a:t>Видеофрагмент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1A61E866-1C21-4F1A-BC0B-0F3CE9FDC91F}"/>
              </a:ext>
            </a:extLst>
          </p:cNvPr>
          <p:cNvSpPr/>
          <p:nvPr/>
        </p:nvSpPr>
        <p:spPr>
          <a:xfrm>
            <a:off x="10134600" y="4759570"/>
            <a:ext cx="2691151" cy="1650105"/>
          </a:xfrm>
          <a:prstGeom prst="roundRect">
            <a:avLst/>
          </a:prstGeom>
          <a:solidFill>
            <a:srgbClr val="CFA586"/>
          </a:solidFill>
          <a:ln w="76200">
            <a:solidFill>
              <a:srgbClr val="CFA586"/>
            </a:solidFill>
          </a:ln>
          <a:effectLst>
            <a:glow rad="101600">
              <a:srgbClr val="CFA586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T Phobos Bold" panose="020B0604020202020204" charset="-52"/>
              </a:rPr>
              <a:t>Теория литературы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8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73180" y="1268574"/>
            <a:ext cx="9086119" cy="1180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68"/>
              </a:lnSpc>
            </a:pPr>
            <a:r>
              <a:rPr lang="ru-RU" sz="9845" dirty="0">
                <a:solidFill>
                  <a:srgbClr val="0F232D"/>
                </a:solidFill>
                <a:latin typeface="TT Phobos Inline"/>
              </a:rPr>
              <a:t>Это …</a:t>
            </a:r>
            <a:endParaRPr lang="en-US" sz="9845" dirty="0">
              <a:solidFill>
                <a:srgbClr val="0F232D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581442" y="7424451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010400" y="2449218"/>
            <a:ext cx="10629898" cy="26906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ctr">
              <a:lnSpc>
                <a:spcPct val="150000"/>
              </a:lnSpc>
              <a:buFont typeface="Arial"/>
              <a:buChar char="•"/>
            </a:pPr>
            <a:r>
              <a:rPr lang="ru-RU" sz="4000" b="1" i="1" dirty="0">
                <a:latin typeface="TT Phobos" panose="020B0604020202020204" charset="-52"/>
              </a:rPr>
              <a:t>«...молодой офицер невысокого роста, с лицом смуглым и отменно некрасивым, но чрезвычайно живым...»</a:t>
            </a:r>
            <a:endParaRPr lang="en-US" sz="4000" b="1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1246818" y="-94372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4"/>
                </a:lnTo>
                <a:lnTo>
                  <a:pt x="0" y="39448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7170" name="Picture 2" descr="Алексей Швабрин | ВКонтакте">
            <a:extLst>
              <a:ext uri="{FF2B5EF4-FFF2-40B4-BE49-F238E27FC236}">
                <a16:creationId xmlns:a16="http://schemas.microsoft.com/office/drawing/2014/main" id="{47038CB4-3C31-4BA9-8E90-50EC71567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41" b="97288" l="0" r="91273">
                        <a14:foregroundMark x1="42545" y1="39661" x2="43636" y2="19322"/>
                        <a14:foregroundMark x1="43636" y1="19322" x2="55636" y2="14576"/>
                        <a14:foregroundMark x1="65091" y1="14576" x2="48364" y2="6441"/>
                        <a14:foregroundMark x1="48364" y1="6441" x2="44364" y2="6441"/>
                        <a14:foregroundMark x1="52364" y1="54915" x2="16364" y2="68136"/>
                        <a14:foregroundMark x1="16364" y1="68136" x2="8727" y2="80000"/>
                        <a14:foregroundMark x1="35273" y1="70169" x2="52727" y2="94576"/>
                        <a14:foregroundMark x1="80000" y1="64407" x2="85455" y2="88814"/>
                        <a14:foregroundMark x1="78545" y1="85424" x2="61091" y2="96271"/>
                        <a14:foregroundMark x1="61091" y1="96271" x2="69818" y2="80678"/>
                        <a14:foregroundMark x1="71273" y1="80678" x2="72364" y2="97966"/>
                        <a14:foregroundMark x1="72364" y1="97966" x2="42545" y2="96949"/>
                        <a14:foregroundMark x1="83636" y1="64746" x2="89455" y2="68136"/>
                        <a14:foregroundMark x1="91636" y1="60000" x2="76000" y2="53898"/>
                        <a14:foregroundMark x1="41091" y1="55932" x2="21818" y2="55593"/>
                        <a14:foregroundMark x1="21818" y1="55593" x2="21455" y2="55932"/>
                        <a14:foregroundMark x1="10182" y1="76271" x2="0" y2="82712"/>
                        <a14:foregroundMark x1="14545" y1="65424" x2="14545" y2="65424"/>
                        <a14:foregroundMark x1="37818" y1="31525" x2="37818" y2="31525"/>
                        <a14:foregroundMark x1="40727" y1="35593" x2="38909" y2="29831"/>
                        <a14:foregroundMark x1="38545" y1="27458" x2="37091" y2="29492"/>
                        <a14:backgroundMark x1="18909" y1="91525" x2="12364" y2="99322"/>
                        <a14:backgroundMark x1="27636" y1="85763" x2="27636" y2="857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6" y="1230474"/>
            <a:ext cx="5926898" cy="635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F54B26-26BD-4607-85CF-30431EC9D3DB}"/>
              </a:ext>
            </a:extLst>
          </p:cNvPr>
          <p:cNvSpPr/>
          <p:nvPr/>
        </p:nvSpPr>
        <p:spPr>
          <a:xfrm>
            <a:off x="1219200" y="7552203"/>
            <a:ext cx="6477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T Phobos" panose="020B0604020202020204" charset="-52"/>
                <a:ea typeface="Calibri" panose="020F0502020204030204" pitchFamily="34" charset="0"/>
              </a:rPr>
              <a:t>Швабрин</a:t>
            </a:r>
          </a:p>
          <a:p>
            <a:pPr algn="ctr"/>
            <a:r>
              <a:rPr lang="ru-RU" sz="4000" b="1" dirty="0">
                <a:latin typeface="TT Phobos" panose="020B0604020202020204" charset="-52"/>
                <a:ea typeface="Calibri" panose="020F0502020204030204" pitchFamily="34" charset="0"/>
              </a:rPr>
              <a:t>(А.С. Пушкин  «Капитанская дочка»)</a:t>
            </a:r>
            <a:endParaRPr lang="ru-RU" sz="4000" b="1" dirty="0">
              <a:latin typeface="TT Phobos" panose="020B060402020202020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5652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1000" y="3390900"/>
            <a:ext cx="11515319" cy="1271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503"/>
              </a:lnSpc>
            </a:pPr>
            <a:r>
              <a:rPr lang="ru-RU" sz="12000" dirty="0">
                <a:solidFill>
                  <a:srgbClr val="253943"/>
                </a:solidFill>
                <a:latin typeface="TT Phobos Inline"/>
              </a:rPr>
              <a:t>Иллюстрации</a:t>
            </a:r>
            <a:endParaRPr lang="en-US" sz="12000" dirty="0">
              <a:solidFill>
                <a:srgbClr val="253943"/>
              </a:solidFill>
              <a:latin typeface="TT Phobos Inline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678124" y="2063060"/>
            <a:ext cx="7041007" cy="6160881"/>
          </a:xfrm>
          <a:prstGeom prst="rect">
            <a:avLst/>
          </a:prstGeom>
        </p:spPr>
      </p:pic>
      <p:sp>
        <p:nvSpPr>
          <p:cNvPr id="4" name="Freeform 4"/>
          <p:cNvSpPr/>
          <p:nvPr/>
        </p:nvSpPr>
        <p:spPr>
          <a:xfrm>
            <a:off x="3945898" y="8179850"/>
            <a:ext cx="7315200" cy="3817204"/>
          </a:xfrm>
          <a:custGeom>
            <a:avLst/>
            <a:gdLst/>
            <a:ahLst/>
            <a:cxnLst/>
            <a:rect l="l" t="t" r="r" b="b"/>
            <a:pathLst>
              <a:path w="7315200" h="3817204">
                <a:moveTo>
                  <a:pt x="0" y="0"/>
                </a:moveTo>
                <a:lnTo>
                  <a:pt x="7315200" y="0"/>
                </a:lnTo>
                <a:lnTo>
                  <a:pt x="7315200" y="3817204"/>
                </a:lnTo>
                <a:lnTo>
                  <a:pt x="0" y="38172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516652" y="-1753507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3"/>
                </a:lnTo>
                <a:lnTo>
                  <a:pt x="0" y="39448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C4535C-5010-4B05-A929-2CCDE9F6E91B}"/>
              </a:ext>
            </a:extLst>
          </p:cNvPr>
          <p:cNvSpPr/>
          <p:nvPr/>
        </p:nvSpPr>
        <p:spPr>
          <a:xfrm>
            <a:off x="320714" y="4285573"/>
            <a:ext cx="11575605" cy="857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6722"/>
              </a:lnSpc>
            </a:pPr>
            <a:r>
              <a:rPr lang="ru-RU" sz="3200" dirty="0">
                <a:solidFill>
                  <a:srgbClr val="0F232D"/>
                </a:solidFill>
                <a:latin typeface="TT Phobos"/>
              </a:rPr>
              <a:t>За каждый правильный ответ команда получает 2 балла.</a:t>
            </a:r>
            <a:endParaRPr lang="en-US" sz="3200" dirty="0">
              <a:solidFill>
                <a:srgbClr val="0F232D"/>
              </a:solidFill>
              <a:latin typeface="TT Phobo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34343" y="2872878"/>
            <a:ext cx="7630532" cy="6886507"/>
            <a:chOff x="0" y="0"/>
            <a:chExt cx="3440221" cy="31047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88635" y="2872877"/>
            <a:ext cx="7630532" cy="6886507"/>
            <a:chOff x="0" y="0"/>
            <a:chExt cx="3440221" cy="31047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09952" y="7877814"/>
            <a:ext cx="3279561" cy="2689240"/>
          </a:xfrm>
          <a:prstGeom prst="rect">
            <a:avLst/>
          </a:prstGeom>
        </p:spPr>
      </p:pic>
      <p:sp>
        <p:nvSpPr>
          <p:cNvPr id="9" name="Freeform 9"/>
          <p:cNvSpPr/>
          <p:nvPr/>
        </p:nvSpPr>
        <p:spPr>
          <a:xfrm>
            <a:off x="-813292" y="4922419"/>
            <a:ext cx="3146674" cy="6293348"/>
          </a:xfrm>
          <a:custGeom>
            <a:avLst/>
            <a:gdLst/>
            <a:ahLst/>
            <a:cxnLst/>
            <a:rect l="l" t="t" r="r" b="b"/>
            <a:pathLst>
              <a:path w="3146674" h="6293348">
                <a:moveTo>
                  <a:pt x="0" y="0"/>
                </a:moveTo>
                <a:lnTo>
                  <a:pt x="3146674" y="0"/>
                </a:lnTo>
                <a:lnTo>
                  <a:pt x="3146674" y="6293348"/>
                </a:lnTo>
                <a:lnTo>
                  <a:pt x="0" y="62933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23125" y="1222862"/>
            <a:ext cx="15841750" cy="126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77"/>
              </a:lnSpc>
            </a:pPr>
            <a:r>
              <a:rPr lang="ru-RU" sz="10561" dirty="0">
                <a:solidFill>
                  <a:srgbClr val="253943"/>
                </a:solidFill>
                <a:latin typeface="TT Phobos Inline"/>
              </a:rPr>
              <a:t>Иллюстрации</a:t>
            </a:r>
            <a:endParaRPr lang="en-US" sz="10561" dirty="0">
              <a:solidFill>
                <a:srgbClr val="253943"/>
              </a:solidFill>
              <a:latin typeface="TT Phobos Inline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BFE7FC-F2AC-4218-BBD1-BF9EB004C47F}"/>
              </a:ext>
            </a:extLst>
          </p:cNvPr>
          <p:cNvSpPr/>
          <p:nvPr/>
        </p:nvSpPr>
        <p:spPr>
          <a:xfrm>
            <a:off x="1637590" y="3848100"/>
            <a:ext cx="7255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T Phobos" panose="020B0604020202020204" charset="-52"/>
              </a:rPr>
              <a:t>Какое произведение иллюстрирует данная</a:t>
            </a:r>
          </a:p>
          <a:p>
            <a:pPr algn="ctr"/>
            <a:r>
              <a:rPr lang="ru-RU" sz="4800" b="1" dirty="0">
                <a:latin typeface="TT Phobos" panose="020B0604020202020204" charset="-52"/>
              </a:rPr>
              <a:t> картинка?</a:t>
            </a:r>
            <a:endParaRPr lang="en-US" sz="4800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pic>
        <p:nvPicPr>
          <p:cNvPr id="15" name="Picture 2" descr="Преступление, о котором не говорят, и наказание, которое осуждают. Л.Н.  Толстой «После бала» - YouTube">
            <a:extLst>
              <a:ext uri="{FF2B5EF4-FFF2-40B4-BE49-F238E27FC236}">
                <a16:creationId xmlns:a16="http://schemas.microsoft.com/office/drawing/2014/main" id="{1FF0B629-EB74-4E6B-9FDE-7289AB730C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1" t="13414" r="-1227" b="12984"/>
          <a:stretch/>
        </p:blipFill>
        <p:spPr bwMode="auto">
          <a:xfrm>
            <a:off x="9829800" y="3848100"/>
            <a:ext cx="7015648" cy="490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10"/>
          <p:cNvSpPr/>
          <p:nvPr/>
        </p:nvSpPr>
        <p:spPr>
          <a:xfrm>
            <a:off x="16226510" y="5468628"/>
            <a:ext cx="2488032" cy="4818372"/>
          </a:xfrm>
          <a:custGeom>
            <a:avLst/>
            <a:gdLst/>
            <a:ahLst/>
            <a:cxnLst/>
            <a:rect l="l" t="t" r="r" b="b"/>
            <a:pathLst>
              <a:path w="2488032" h="4818372">
                <a:moveTo>
                  <a:pt x="0" y="0"/>
                </a:moveTo>
                <a:lnTo>
                  <a:pt x="2488033" y="0"/>
                </a:lnTo>
                <a:lnTo>
                  <a:pt x="2488033" y="4818372"/>
                </a:lnTo>
                <a:lnTo>
                  <a:pt x="0" y="48183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343A1E-60A8-4A83-AC07-6AC6BEAADA4C}"/>
              </a:ext>
            </a:extLst>
          </p:cNvPr>
          <p:cNvSpPr txBox="1"/>
          <p:nvPr/>
        </p:nvSpPr>
        <p:spPr>
          <a:xfrm>
            <a:off x="3333749" y="6819900"/>
            <a:ext cx="41988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«После бала»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Л. Н. Толстой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34343" y="2872878"/>
            <a:ext cx="7630532" cy="6886507"/>
            <a:chOff x="0" y="0"/>
            <a:chExt cx="3440221" cy="31047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88635" y="2872877"/>
            <a:ext cx="7630532" cy="6886507"/>
            <a:chOff x="0" y="0"/>
            <a:chExt cx="3440221" cy="31047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09952" y="7877814"/>
            <a:ext cx="3279561" cy="2689240"/>
          </a:xfrm>
          <a:prstGeom prst="rect">
            <a:avLst/>
          </a:prstGeom>
        </p:spPr>
      </p:pic>
      <p:sp>
        <p:nvSpPr>
          <p:cNvPr id="9" name="Freeform 9"/>
          <p:cNvSpPr/>
          <p:nvPr/>
        </p:nvSpPr>
        <p:spPr>
          <a:xfrm>
            <a:off x="-813292" y="4922419"/>
            <a:ext cx="3146674" cy="6293348"/>
          </a:xfrm>
          <a:custGeom>
            <a:avLst/>
            <a:gdLst/>
            <a:ahLst/>
            <a:cxnLst/>
            <a:rect l="l" t="t" r="r" b="b"/>
            <a:pathLst>
              <a:path w="3146674" h="6293348">
                <a:moveTo>
                  <a:pt x="0" y="0"/>
                </a:moveTo>
                <a:lnTo>
                  <a:pt x="3146674" y="0"/>
                </a:lnTo>
                <a:lnTo>
                  <a:pt x="3146674" y="6293348"/>
                </a:lnTo>
                <a:lnTo>
                  <a:pt x="0" y="62933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23125" y="1222862"/>
            <a:ext cx="15841750" cy="126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77"/>
              </a:lnSpc>
            </a:pPr>
            <a:r>
              <a:rPr lang="ru-RU" sz="10561" dirty="0">
                <a:solidFill>
                  <a:srgbClr val="253943"/>
                </a:solidFill>
                <a:latin typeface="TT Phobos Inline"/>
              </a:rPr>
              <a:t>Иллюстрации</a:t>
            </a:r>
            <a:endParaRPr lang="en-US" sz="10561" dirty="0">
              <a:solidFill>
                <a:srgbClr val="253943"/>
              </a:solidFill>
              <a:latin typeface="TT Phobos Inline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BFE7FC-F2AC-4218-BBD1-BF9EB004C47F}"/>
              </a:ext>
            </a:extLst>
          </p:cNvPr>
          <p:cNvSpPr/>
          <p:nvPr/>
        </p:nvSpPr>
        <p:spPr>
          <a:xfrm>
            <a:off x="1637590" y="3848100"/>
            <a:ext cx="7255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T Phobos" panose="020B0604020202020204" charset="-52"/>
              </a:rPr>
              <a:t>Какое произведение иллюстрирует данная</a:t>
            </a:r>
          </a:p>
          <a:p>
            <a:pPr algn="ctr"/>
            <a:r>
              <a:rPr lang="ru-RU" sz="4800" b="1" dirty="0">
                <a:latin typeface="TT Phobos" panose="020B0604020202020204" charset="-52"/>
              </a:rPr>
              <a:t> картинка?</a:t>
            </a:r>
            <a:endParaRPr lang="en-US" sz="4800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6226510" y="5468628"/>
            <a:ext cx="2488032" cy="4818372"/>
          </a:xfrm>
          <a:custGeom>
            <a:avLst/>
            <a:gdLst/>
            <a:ahLst/>
            <a:cxnLst/>
            <a:rect l="l" t="t" r="r" b="b"/>
            <a:pathLst>
              <a:path w="2488032" h="4818372">
                <a:moveTo>
                  <a:pt x="0" y="0"/>
                </a:moveTo>
                <a:lnTo>
                  <a:pt x="2488033" y="0"/>
                </a:lnTo>
                <a:lnTo>
                  <a:pt x="2488033" y="4818372"/>
                </a:lnTo>
                <a:lnTo>
                  <a:pt x="0" y="48183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343A1E-60A8-4A83-AC07-6AC6BEAADA4C}"/>
              </a:ext>
            </a:extLst>
          </p:cNvPr>
          <p:cNvSpPr txBox="1"/>
          <p:nvPr/>
        </p:nvSpPr>
        <p:spPr>
          <a:xfrm>
            <a:off x="2630261" y="7173074"/>
            <a:ext cx="527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«Старый гений»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Н. С. Лесков</a:t>
            </a:r>
          </a:p>
        </p:txBody>
      </p:sp>
      <p:pic>
        <p:nvPicPr>
          <p:cNvPr id="9218" name="Picture 2" descr="Старый гений - краткое содержание рассказа по главам">
            <a:extLst>
              <a:ext uri="{FF2B5EF4-FFF2-40B4-BE49-F238E27FC236}">
                <a16:creationId xmlns:a16="http://schemas.microsoft.com/office/drawing/2014/main" id="{6E1A49E5-E671-4E0C-8C1E-AA5C18AAC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427" y="3546251"/>
            <a:ext cx="6567973" cy="572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74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34343" y="2872878"/>
            <a:ext cx="7630532" cy="6886507"/>
            <a:chOff x="0" y="0"/>
            <a:chExt cx="3440221" cy="31047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88635" y="2872877"/>
            <a:ext cx="7630532" cy="6886507"/>
            <a:chOff x="0" y="0"/>
            <a:chExt cx="3440221" cy="31047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09952" y="7877814"/>
            <a:ext cx="3279561" cy="2689240"/>
          </a:xfrm>
          <a:prstGeom prst="rect">
            <a:avLst/>
          </a:prstGeom>
        </p:spPr>
      </p:pic>
      <p:sp>
        <p:nvSpPr>
          <p:cNvPr id="9" name="Freeform 9"/>
          <p:cNvSpPr/>
          <p:nvPr/>
        </p:nvSpPr>
        <p:spPr>
          <a:xfrm>
            <a:off x="-813292" y="4922419"/>
            <a:ext cx="3146674" cy="6293348"/>
          </a:xfrm>
          <a:custGeom>
            <a:avLst/>
            <a:gdLst/>
            <a:ahLst/>
            <a:cxnLst/>
            <a:rect l="l" t="t" r="r" b="b"/>
            <a:pathLst>
              <a:path w="3146674" h="6293348">
                <a:moveTo>
                  <a:pt x="0" y="0"/>
                </a:moveTo>
                <a:lnTo>
                  <a:pt x="3146674" y="0"/>
                </a:lnTo>
                <a:lnTo>
                  <a:pt x="3146674" y="6293348"/>
                </a:lnTo>
                <a:lnTo>
                  <a:pt x="0" y="62933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23125" y="1222862"/>
            <a:ext cx="15841750" cy="126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77"/>
              </a:lnSpc>
            </a:pPr>
            <a:r>
              <a:rPr lang="ru-RU" sz="10561" dirty="0">
                <a:solidFill>
                  <a:srgbClr val="253943"/>
                </a:solidFill>
                <a:latin typeface="TT Phobos Inline"/>
              </a:rPr>
              <a:t>Иллюстрации</a:t>
            </a:r>
            <a:endParaRPr lang="en-US" sz="10561" dirty="0">
              <a:solidFill>
                <a:srgbClr val="253943"/>
              </a:solidFill>
              <a:latin typeface="TT Phobos Inline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BFE7FC-F2AC-4218-BBD1-BF9EB004C47F}"/>
              </a:ext>
            </a:extLst>
          </p:cNvPr>
          <p:cNvSpPr/>
          <p:nvPr/>
        </p:nvSpPr>
        <p:spPr>
          <a:xfrm>
            <a:off x="1637590" y="3848100"/>
            <a:ext cx="7255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T Phobos" panose="020B0604020202020204" charset="-52"/>
              </a:rPr>
              <a:t>Какое произведение иллюстрирует данная</a:t>
            </a:r>
          </a:p>
          <a:p>
            <a:pPr algn="ctr"/>
            <a:r>
              <a:rPr lang="ru-RU" sz="4800" b="1" dirty="0">
                <a:latin typeface="TT Phobos" panose="020B0604020202020204" charset="-52"/>
              </a:rPr>
              <a:t> картинка?</a:t>
            </a:r>
            <a:endParaRPr lang="en-US" sz="4800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6226510" y="5468628"/>
            <a:ext cx="2488032" cy="4818372"/>
          </a:xfrm>
          <a:custGeom>
            <a:avLst/>
            <a:gdLst/>
            <a:ahLst/>
            <a:cxnLst/>
            <a:rect l="l" t="t" r="r" b="b"/>
            <a:pathLst>
              <a:path w="2488032" h="4818372">
                <a:moveTo>
                  <a:pt x="0" y="0"/>
                </a:moveTo>
                <a:lnTo>
                  <a:pt x="2488033" y="0"/>
                </a:lnTo>
                <a:lnTo>
                  <a:pt x="2488033" y="4818372"/>
                </a:lnTo>
                <a:lnTo>
                  <a:pt x="0" y="48183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343A1E-60A8-4A83-AC07-6AC6BEAADA4C}"/>
              </a:ext>
            </a:extLst>
          </p:cNvPr>
          <p:cNvSpPr txBox="1"/>
          <p:nvPr/>
        </p:nvSpPr>
        <p:spPr>
          <a:xfrm>
            <a:off x="2630261" y="7173074"/>
            <a:ext cx="527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«Мцыри»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М. Ю. Лермонтов</a:t>
            </a:r>
          </a:p>
        </p:txBody>
      </p:sp>
      <p:pic>
        <p:nvPicPr>
          <p:cNvPr id="11266" name="Picture 2" descr="История жизни Мцыри в поэме &quot;Мцыри&quot; Лермонтова: судьба, биография в цитатах">
            <a:extLst>
              <a:ext uri="{FF2B5EF4-FFF2-40B4-BE49-F238E27FC236}">
                <a16:creationId xmlns:a16="http://schemas.microsoft.com/office/drawing/2014/main" id="{AB09E6B1-54D4-46AC-8C21-18EE6E3877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" t="4507" r="5102" b="2921"/>
          <a:stretch/>
        </p:blipFill>
        <p:spPr bwMode="auto">
          <a:xfrm>
            <a:off x="10214803" y="3193077"/>
            <a:ext cx="6011707" cy="634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24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A2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34343" y="2872878"/>
            <a:ext cx="7630532" cy="6886507"/>
            <a:chOff x="0" y="0"/>
            <a:chExt cx="3440221" cy="31047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88635" y="2872877"/>
            <a:ext cx="7630532" cy="6886507"/>
            <a:chOff x="0" y="0"/>
            <a:chExt cx="3440221" cy="31047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40221" cy="3104777"/>
            </a:xfrm>
            <a:custGeom>
              <a:avLst/>
              <a:gdLst/>
              <a:ahLst/>
              <a:cxnLst/>
              <a:rect l="l" t="t" r="r" b="b"/>
              <a:pathLst>
                <a:path w="3440221" h="3104777">
                  <a:moveTo>
                    <a:pt x="0" y="0"/>
                  </a:moveTo>
                  <a:lnTo>
                    <a:pt x="3440221" y="0"/>
                  </a:lnTo>
                  <a:lnTo>
                    <a:pt x="3440221" y="3104777"/>
                  </a:lnTo>
                  <a:lnTo>
                    <a:pt x="0" y="3104777"/>
                  </a:lnTo>
                  <a:lnTo>
                    <a:pt x="0" y="0"/>
                  </a:lnTo>
                </a:path>
              </a:pathLst>
            </a:custGeom>
            <a:solidFill>
              <a:srgbClr val="FFF5D6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09952" y="7877814"/>
            <a:ext cx="3279561" cy="2689240"/>
          </a:xfrm>
          <a:prstGeom prst="rect">
            <a:avLst/>
          </a:prstGeom>
        </p:spPr>
      </p:pic>
      <p:sp>
        <p:nvSpPr>
          <p:cNvPr id="9" name="Freeform 9"/>
          <p:cNvSpPr/>
          <p:nvPr/>
        </p:nvSpPr>
        <p:spPr>
          <a:xfrm>
            <a:off x="-813292" y="4922419"/>
            <a:ext cx="3146674" cy="6293348"/>
          </a:xfrm>
          <a:custGeom>
            <a:avLst/>
            <a:gdLst/>
            <a:ahLst/>
            <a:cxnLst/>
            <a:rect l="l" t="t" r="r" b="b"/>
            <a:pathLst>
              <a:path w="3146674" h="6293348">
                <a:moveTo>
                  <a:pt x="0" y="0"/>
                </a:moveTo>
                <a:lnTo>
                  <a:pt x="3146674" y="0"/>
                </a:lnTo>
                <a:lnTo>
                  <a:pt x="3146674" y="6293348"/>
                </a:lnTo>
                <a:lnTo>
                  <a:pt x="0" y="62933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23125" y="1222862"/>
            <a:ext cx="15841750" cy="126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77"/>
              </a:lnSpc>
            </a:pPr>
            <a:r>
              <a:rPr lang="ru-RU" sz="10561" dirty="0">
                <a:solidFill>
                  <a:srgbClr val="253943"/>
                </a:solidFill>
                <a:latin typeface="TT Phobos Inline"/>
              </a:rPr>
              <a:t>Иллюстрации</a:t>
            </a:r>
            <a:endParaRPr lang="en-US" sz="10561" dirty="0">
              <a:solidFill>
                <a:srgbClr val="253943"/>
              </a:solidFill>
              <a:latin typeface="TT Phobos Inline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DBFE7FC-F2AC-4218-BBD1-BF9EB004C47F}"/>
              </a:ext>
            </a:extLst>
          </p:cNvPr>
          <p:cNvSpPr/>
          <p:nvPr/>
        </p:nvSpPr>
        <p:spPr>
          <a:xfrm>
            <a:off x="1637590" y="3848100"/>
            <a:ext cx="7255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T Phobos" panose="020B0604020202020204" charset="-52"/>
              </a:rPr>
              <a:t>Какое произведение иллюстрирует данная</a:t>
            </a:r>
          </a:p>
          <a:p>
            <a:pPr algn="ctr"/>
            <a:r>
              <a:rPr lang="ru-RU" sz="4800" b="1" dirty="0">
                <a:latin typeface="TT Phobos" panose="020B0604020202020204" charset="-52"/>
              </a:rPr>
              <a:t> картинка?</a:t>
            </a:r>
            <a:endParaRPr lang="en-US" sz="4800" dirty="0">
              <a:solidFill>
                <a:srgbClr val="0F232D"/>
              </a:solidFill>
              <a:latin typeface="TT Phobos" panose="020B0604020202020204" charset="-5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343A1E-60A8-4A83-AC07-6AC6BEAADA4C}"/>
              </a:ext>
            </a:extLst>
          </p:cNvPr>
          <p:cNvSpPr txBox="1"/>
          <p:nvPr/>
        </p:nvSpPr>
        <p:spPr>
          <a:xfrm>
            <a:off x="2630261" y="7173074"/>
            <a:ext cx="527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«Ревизор»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Н. В. Гоголь</a:t>
            </a:r>
          </a:p>
        </p:txBody>
      </p:sp>
      <p:pic>
        <p:nvPicPr>
          <p:cNvPr id="12290" name="Picture 2" descr="Краткое содержание. «Ревизор» Николая Гоголя">
            <a:extLst>
              <a:ext uri="{FF2B5EF4-FFF2-40B4-BE49-F238E27FC236}">
                <a16:creationId xmlns:a16="http://schemas.microsoft.com/office/drawing/2014/main" id="{7851091C-5E85-499F-8D9C-A8B56167B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3792613"/>
            <a:ext cx="6810374" cy="504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10"/>
          <p:cNvSpPr/>
          <p:nvPr/>
        </p:nvSpPr>
        <p:spPr>
          <a:xfrm>
            <a:off x="16226510" y="5468628"/>
            <a:ext cx="2488032" cy="4818372"/>
          </a:xfrm>
          <a:custGeom>
            <a:avLst/>
            <a:gdLst/>
            <a:ahLst/>
            <a:cxnLst/>
            <a:rect l="l" t="t" r="r" b="b"/>
            <a:pathLst>
              <a:path w="2488032" h="4818372">
                <a:moveTo>
                  <a:pt x="0" y="0"/>
                </a:moveTo>
                <a:lnTo>
                  <a:pt x="2488033" y="0"/>
                </a:lnTo>
                <a:lnTo>
                  <a:pt x="2488033" y="4818372"/>
                </a:lnTo>
                <a:lnTo>
                  <a:pt x="0" y="48183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71906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734247" y="6103980"/>
            <a:ext cx="13938620" cy="7146710"/>
          </a:xfrm>
          <a:custGeom>
            <a:avLst/>
            <a:gdLst/>
            <a:ahLst/>
            <a:cxnLst/>
            <a:rect l="l" t="t" r="r" b="b"/>
            <a:pathLst>
              <a:path w="13938620" h="7146710">
                <a:moveTo>
                  <a:pt x="0" y="0"/>
                </a:moveTo>
                <a:lnTo>
                  <a:pt x="13938620" y="0"/>
                </a:lnTo>
                <a:lnTo>
                  <a:pt x="13938620" y="7146711"/>
                </a:lnTo>
                <a:lnTo>
                  <a:pt x="0" y="71467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28600" y="2095500"/>
            <a:ext cx="16230600" cy="11951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936"/>
              </a:lnSpc>
            </a:pPr>
            <a:r>
              <a:rPr lang="ru-RU" sz="11500" dirty="0">
                <a:solidFill>
                  <a:srgbClr val="253943"/>
                </a:solidFill>
                <a:latin typeface="TT Phobos Inline"/>
              </a:rPr>
              <a:t>Теория</a:t>
            </a:r>
            <a:r>
              <a:rPr lang="ru-RU" sz="9337" dirty="0">
                <a:solidFill>
                  <a:srgbClr val="253943"/>
                </a:solidFill>
                <a:latin typeface="TT Phobos Inline"/>
              </a:rPr>
              <a:t> </a:t>
            </a:r>
            <a:r>
              <a:rPr lang="ru-RU" sz="11500" dirty="0">
                <a:solidFill>
                  <a:srgbClr val="253943"/>
                </a:solidFill>
                <a:latin typeface="TT Phobos Inline"/>
              </a:rPr>
              <a:t>литературы</a:t>
            </a:r>
            <a:endParaRPr lang="en-US" sz="9337" dirty="0">
              <a:solidFill>
                <a:srgbClr val="253943"/>
              </a:solidFill>
              <a:latin typeface="TT Phobos Inline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3182600" y="4096951"/>
            <a:ext cx="2514073" cy="3380783"/>
          </a:xfrm>
          <a:custGeom>
            <a:avLst/>
            <a:gdLst/>
            <a:ahLst/>
            <a:cxnLst/>
            <a:rect l="l" t="t" r="r" b="b"/>
            <a:pathLst>
              <a:path w="2514073" h="3380783">
                <a:moveTo>
                  <a:pt x="0" y="0"/>
                </a:moveTo>
                <a:lnTo>
                  <a:pt x="2514073" y="0"/>
                </a:lnTo>
                <a:lnTo>
                  <a:pt x="2514073" y="3380784"/>
                </a:lnTo>
                <a:lnTo>
                  <a:pt x="0" y="33807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821242" y="1361908"/>
            <a:ext cx="2575685" cy="6078313"/>
          </a:xfrm>
          <a:custGeom>
            <a:avLst/>
            <a:gdLst/>
            <a:ahLst/>
            <a:cxnLst/>
            <a:rect l="l" t="t" r="r" b="b"/>
            <a:pathLst>
              <a:path w="2575685" h="6078313">
                <a:moveTo>
                  <a:pt x="0" y="0"/>
                </a:moveTo>
                <a:lnTo>
                  <a:pt x="2575685" y="0"/>
                </a:lnTo>
                <a:lnTo>
                  <a:pt x="2575685" y="6078313"/>
                </a:lnTo>
                <a:lnTo>
                  <a:pt x="0" y="60783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8B11BF2-7C02-4233-8E8C-08AA180C2F83}"/>
              </a:ext>
            </a:extLst>
          </p:cNvPr>
          <p:cNvSpPr/>
          <p:nvPr/>
        </p:nvSpPr>
        <p:spPr>
          <a:xfrm>
            <a:off x="1295400" y="3166364"/>
            <a:ext cx="11575605" cy="857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6722"/>
              </a:lnSpc>
            </a:pPr>
            <a:r>
              <a:rPr lang="ru-RU" sz="3200" dirty="0">
                <a:solidFill>
                  <a:srgbClr val="0F232D"/>
                </a:solidFill>
                <a:latin typeface="TT Phobos"/>
              </a:rPr>
              <a:t>За каждый правильный ответ команда получает 3 балла.</a:t>
            </a:r>
            <a:endParaRPr lang="en-US" sz="3200" dirty="0">
              <a:solidFill>
                <a:srgbClr val="0F232D"/>
              </a:solidFill>
              <a:latin typeface="TT Phobo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08739" y="3152420"/>
            <a:ext cx="13956136" cy="2758990"/>
            <a:chOff x="0" y="0"/>
            <a:chExt cx="6292115" cy="12438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92115" cy="1243889"/>
            </a:xfrm>
            <a:custGeom>
              <a:avLst/>
              <a:gdLst/>
              <a:ahLst/>
              <a:cxnLst/>
              <a:rect l="l" t="t" r="r" b="b"/>
              <a:pathLst>
                <a:path w="6292115" h="1243889">
                  <a:moveTo>
                    <a:pt x="0" y="0"/>
                  </a:moveTo>
                  <a:lnTo>
                    <a:pt x="6292115" y="0"/>
                  </a:lnTo>
                  <a:lnTo>
                    <a:pt x="6292115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23125" y="3152420"/>
            <a:ext cx="3220647" cy="268924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23125" y="6706828"/>
            <a:ext cx="14150561" cy="2758990"/>
            <a:chOff x="0" y="0"/>
            <a:chExt cx="6379772" cy="12438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79771" cy="1243889"/>
            </a:xfrm>
            <a:custGeom>
              <a:avLst/>
              <a:gdLst/>
              <a:ahLst/>
              <a:cxnLst/>
              <a:rect l="l" t="t" r="r" b="b"/>
              <a:pathLst>
                <a:path w="6379771" h="1243889">
                  <a:moveTo>
                    <a:pt x="0" y="0"/>
                  </a:moveTo>
                  <a:lnTo>
                    <a:pt x="6379771" y="0"/>
                  </a:lnTo>
                  <a:lnTo>
                    <a:pt x="6379771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676566" y="5911410"/>
            <a:ext cx="4213822" cy="355440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654995" y="7113361"/>
            <a:ext cx="11529617" cy="751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8"/>
              </a:lnSpc>
            </a:pPr>
            <a:r>
              <a:rPr lang="ru-RU" sz="4341" dirty="0">
                <a:solidFill>
                  <a:srgbClr val="FFF5D6"/>
                </a:solidFill>
                <a:latin typeface="TT Phobos Bold"/>
              </a:rPr>
              <a:t>Ответ: </a:t>
            </a:r>
            <a:endParaRPr lang="en-US" sz="4341" dirty="0">
              <a:solidFill>
                <a:srgbClr val="FFF5D6"/>
              </a:solidFill>
              <a:latin typeface="TT Phobo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654995" y="8019647"/>
            <a:ext cx="12021571" cy="555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ru-RU" sz="4000" b="1" dirty="0">
                <a:solidFill>
                  <a:srgbClr val="FFF5D6"/>
                </a:solidFill>
                <a:latin typeface="TT Phobos" panose="020B0604020202020204" charset="-52"/>
              </a:rPr>
              <a:t>Олицетворение</a:t>
            </a:r>
            <a:endParaRPr lang="en-US" sz="4000" b="1" dirty="0">
              <a:solidFill>
                <a:srgbClr val="FFF5D6"/>
              </a:solidFill>
              <a:latin typeface="TT Phobos" panose="020B0604020202020204" charset="-5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43400" y="3783011"/>
            <a:ext cx="12192533" cy="16187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>
                <a:solidFill>
                  <a:srgbClr val="FFF5D6"/>
                </a:solidFill>
                <a:latin typeface="TT Phobos" panose="020B0604020202020204" charset="-52"/>
              </a:rPr>
              <a:t>Художественное средство, состоящее в перенесении свойств человека на неодушевлённые предметы или отвлеченные понятия?</a:t>
            </a:r>
            <a:endParaRPr lang="en-US" sz="3200" dirty="0">
              <a:solidFill>
                <a:srgbClr val="FFF5D6"/>
              </a:solidFill>
              <a:latin typeface="TT Phobos" panose="020B0604020202020204" charset="-5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875917" y="1154224"/>
            <a:ext cx="14536166" cy="1249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26"/>
              </a:lnSpc>
            </a:pPr>
            <a:r>
              <a:rPr lang="ru-RU" sz="4800" dirty="0">
                <a:solidFill>
                  <a:srgbClr val="253943"/>
                </a:solidFill>
                <a:latin typeface="TT Phobos Inline"/>
              </a:rPr>
              <a:t>Ответьте на вопрос и подберите пример.</a:t>
            </a:r>
            <a:endParaRPr lang="en-US" sz="4800" dirty="0">
              <a:solidFill>
                <a:srgbClr val="253943"/>
              </a:solidFill>
              <a:latin typeface="TT Phobos Inlin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08739" y="3152420"/>
            <a:ext cx="13956136" cy="2758990"/>
            <a:chOff x="0" y="0"/>
            <a:chExt cx="6292115" cy="12438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92115" cy="1243889"/>
            </a:xfrm>
            <a:custGeom>
              <a:avLst/>
              <a:gdLst/>
              <a:ahLst/>
              <a:cxnLst/>
              <a:rect l="l" t="t" r="r" b="b"/>
              <a:pathLst>
                <a:path w="6292115" h="1243889">
                  <a:moveTo>
                    <a:pt x="0" y="0"/>
                  </a:moveTo>
                  <a:lnTo>
                    <a:pt x="6292115" y="0"/>
                  </a:lnTo>
                  <a:lnTo>
                    <a:pt x="6292115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23125" y="3152420"/>
            <a:ext cx="3220647" cy="268924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23125" y="6706828"/>
            <a:ext cx="14150561" cy="2758990"/>
            <a:chOff x="0" y="0"/>
            <a:chExt cx="6379772" cy="12438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79771" cy="1243889"/>
            </a:xfrm>
            <a:custGeom>
              <a:avLst/>
              <a:gdLst/>
              <a:ahLst/>
              <a:cxnLst/>
              <a:rect l="l" t="t" r="r" b="b"/>
              <a:pathLst>
                <a:path w="6379771" h="1243889">
                  <a:moveTo>
                    <a:pt x="0" y="0"/>
                  </a:moveTo>
                  <a:lnTo>
                    <a:pt x="6379771" y="0"/>
                  </a:lnTo>
                  <a:lnTo>
                    <a:pt x="6379771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676566" y="5911410"/>
            <a:ext cx="4213822" cy="355440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654995" y="7113361"/>
            <a:ext cx="11529617" cy="751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8"/>
              </a:lnSpc>
            </a:pPr>
            <a:r>
              <a:rPr lang="ru-RU" sz="4341" dirty="0">
                <a:solidFill>
                  <a:srgbClr val="FFF5D6"/>
                </a:solidFill>
                <a:latin typeface="TT Phobos Bold"/>
              </a:rPr>
              <a:t>Ответ: </a:t>
            </a:r>
            <a:endParaRPr lang="en-US" sz="4341" dirty="0">
              <a:solidFill>
                <a:srgbClr val="FFF5D6"/>
              </a:solidFill>
              <a:latin typeface="TT Phobo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654995" y="7781939"/>
            <a:ext cx="12021571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200" b="1" dirty="0">
                <a:solidFill>
                  <a:srgbClr val="FFF5D6"/>
                </a:solidFill>
                <a:latin typeface="TT Phobos" panose="020B0604020202020204" charset="-52"/>
              </a:rPr>
              <a:t>это</a:t>
            </a:r>
            <a:r>
              <a:rPr lang="ru-RU" sz="3200" dirty="0">
                <a:solidFill>
                  <a:srgbClr val="FFF5D6"/>
                </a:solidFill>
                <a:latin typeface="TT Phobos" panose="020B0604020202020204" charset="-52"/>
              </a:rPr>
              <a:t> группа </a:t>
            </a:r>
            <a:r>
              <a:rPr lang="ru-RU" sz="3200" b="1" u="sng" dirty="0">
                <a:solidFill>
                  <a:srgbClr val="FFF5D6"/>
                </a:solidFill>
                <a:latin typeface="TT Phobos" panose="020B0604020202020204" charset="-52"/>
              </a:rPr>
              <a:t>литературных жанров</a:t>
            </a:r>
            <a:r>
              <a:rPr lang="ru-RU" sz="3200" dirty="0">
                <a:solidFill>
                  <a:srgbClr val="FFF5D6"/>
                </a:solidFill>
                <a:latin typeface="TT Phobos" panose="020B0604020202020204" charset="-52"/>
              </a:rPr>
              <a:t>, объединенных на основании схожести в речевой организации и изображении действительности.</a:t>
            </a:r>
            <a:endParaRPr lang="en-US" sz="6000" b="1" dirty="0">
              <a:solidFill>
                <a:srgbClr val="FFF5D6"/>
              </a:solidFill>
              <a:latin typeface="TT Phobos" panose="020B0604020202020204" charset="-5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9550" y="3991639"/>
            <a:ext cx="12192533" cy="540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>
                <a:solidFill>
                  <a:srgbClr val="FFF5D6"/>
                </a:solidFill>
                <a:latin typeface="TT Phobos" panose="020B0604020202020204" charset="-52"/>
              </a:rPr>
              <a:t>Род литературы – это …..</a:t>
            </a:r>
            <a:endParaRPr lang="en-US" sz="3200" dirty="0">
              <a:solidFill>
                <a:srgbClr val="FFF5D6"/>
              </a:solidFill>
              <a:latin typeface="TT Phobos" panose="020B0604020202020204" charset="-5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875917" y="1154224"/>
            <a:ext cx="14536166" cy="1249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26"/>
              </a:lnSpc>
            </a:pPr>
            <a:r>
              <a:rPr lang="ru-RU" sz="4800" dirty="0">
                <a:solidFill>
                  <a:srgbClr val="253943"/>
                </a:solidFill>
                <a:latin typeface="TT Phobos Inline"/>
              </a:rPr>
              <a:t>Ответьте на вопрос и подберите пример.</a:t>
            </a:r>
            <a:endParaRPr lang="en-US" sz="4800" dirty="0">
              <a:solidFill>
                <a:srgbClr val="253943"/>
              </a:solidFill>
              <a:latin typeface="TT Phobos Inline"/>
            </a:endParaRPr>
          </a:p>
        </p:txBody>
      </p:sp>
    </p:spTree>
    <p:extLst>
      <p:ext uri="{BB962C8B-B14F-4D97-AF65-F5344CB8AC3E}">
        <p14:creationId xmlns:p14="http://schemas.microsoft.com/office/powerpoint/2010/main" val="181509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08739" y="3152420"/>
            <a:ext cx="13956136" cy="2758990"/>
            <a:chOff x="0" y="0"/>
            <a:chExt cx="6292115" cy="12438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92115" cy="1243889"/>
            </a:xfrm>
            <a:custGeom>
              <a:avLst/>
              <a:gdLst/>
              <a:ahLst/>
              <a:cxnLst/>
              <a:rect l="l" t="t" r="r" b="b"/>
              <a:pathLst>
                <a:path w="6292115" h="1243889">
                  <a:moveTo>
                    <a:pt x="0" y="0"/>
                  </a:moveTo>
                  <a:lnTo>
                    <a:pt x="6292115" y="0"/>
                  </a:lnTo>
                  <a:lnTo>
                    <a:pt x="6292115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23125" y="3152420"/>
            <a:ext cx="3220647" cy="268924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23125" y="6706828"/>
            <a:ext cx="14150561" cy="2758990"/>
            <a:chOff x="0" y="0"/>
            <a:chExt cx="6379772" cy="12438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79771" cy="1243889"/>
            </a:xfrm>
            <a:custGeom>
              <a:avLst/>
              <a:gdLst/>
              <a:ahLst/>
              <a:cxnLst/>
              <a:rect l="l" t="t" r="r" b="b"/>
              <a:pathLst>
                <a:path w="6379771" h="1243889">
                  <a:moveTo>
                    <a:pt x="0" y="0"/>
                  </a:moveTo>
                  <a:lnTo>
                    <a:pt x="6379771" y="0"/>
                  </a:lnTo>
                  <a:lnTo>
                    <a:pt x="6379771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676566" y="5911410"/>
            <a:ext cx="4213822" cy="355440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654995" y="7113361"/>
            <a:ext cx="11529617" cy="751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8"/>
              </a:lnSpc>
            </a:pPr>
            <a:r>
              <a:rPr lang="ru-RU" sz="4341" dirty="0">
                <a:solidFill>
                  <a:srgbClr val="FFF5D6"/>
                </a:solidFill>
                <a:latin typeface="TT Phobos Bold"/>
              </a:rPr>
              <a:t>Ответ: </a:t>
            </a:r>
            <a:endParaRPr lang="en-US" sz="4341" dirty="0">
              <a:solidFill>
                <a:srgbClr val="FFF5D6"/>
              </a:solidFill>
              <a:latin typeface="TT Phobo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654995" y="7781939"/>
            <a:ext cx="12021571" cy="49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200" b="1" dirty="0">
                <a:solidFill>
                  <a:srgbClr val="FFF5D6"/>
                </a:solidFill>
                <a:latin typeface="TT Phobos" panose="020B0604020202020204" charset="-52"/>
              </a:rPr>
              <a:t>Композиция</a:t>
            </a:r>
            <a:endParaRPr lang="en-US" sz="6000" b="1" dirty="0">
              <a:solidFill>
                <a:srgbClr val="FFF5D6"/>
              </a:solidFill>
              <a:latin typeface="TT Phobos" panose="020B0604020202020204" charset="-5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9550" y="3991639"/>
            <a:ext cx="12192533" cy="984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200" b="1" dirty="0">
                <a:solidFill>
                  <a:srgbClr val="FFF5D6"/>
                </a:solidFill>
                <a:latin typeface="TT Phobos" panose="020B0604020202020204" charset="-52"/>
              </a:rPr>
              <a:t>Построение произведения, последовательность и соотношение отдельных частей в нём – это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75917" y="1154224"/>
            <a:ext cx="14536166" cy="1249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26"/>
              </a:lnSpc>
            </a:pPr>
            <a:r>
              <a:rPr lang="ru-RU" sz="4800" dirty="0">
                <a:solidFill>
                  <a:srgbClr val="253943"/>
                </a:solidFill>
                <a:latin typeface="TT Phobos Inline"/>
              </a:rPr>
              <a:t>Ответьте на вопрос и подберите пример.</a:t>
            </a:r>
            <a:endParaRPr lang="en-US" sz="4800" dirty="0">
              <a:solidFill>
                <a:srgbClr val="253943"/>
              </a:solidFill>
              <a:latin typeface="TT Phobos Inline"/>
            </a:endParaRPr>
          </a:p>
        </p:txBody>
      </p:sp>
    </p:spTree>
    <p:extLst>
      <p:ext uri="{BB962C8B-B14F-4D97-AF65-F5344CB8AC3E}">
        <p14:creationId xmlns:p14="http://schemas.microsoft.com/office/powerpoint/2010/main" val="39851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205658" y="6166067"/>
            <a:ext cx="18968198" cy="8725371"/>
          </a:xfrm>
          <a:custGeom>
            <a:avLst/>
            <a:gdLst/>
            <a:ahLst/>
            <a:cxnLst/>
            <a:rect l="l" t="t" r="r" b="b"/>
            <a:pathLst>
              <a:path w="18968198" h="8725371">
                <a:moveTo>
                  <a:pt x="0" y="0"/>
                </a:moveTo>
                <a:lnTo>
                  <a:pt x="18968197" y="0"/>
                </a:lnTo>
                <a:lnTo>
                  <a:pt x="18968197" y="8725371"/>
                </a:lnTo>
                <a:lnTo>
                  <a:pt x="0" y="87253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35202" y="1529290"/>
            <a:ext cx="3291882" cy="6375123"/>
          </a:xfrm>
          <a:custGeom>
            <a:avLst/>
            <a:gdLst/>
            <a:ahLst/>
            <a:cxnLst/>
            <a:rect l="l" t="t" r="r" b="b"/>
            <a:pathLst>
              <a:path w="3291882" h="6375123">
                <a:moveTo>
                  <a:pt x="0" y="0"/>
                </a:moveTo>
                <a:lnTo>
                  <a:pt x="3291882" y="0"/>
                </a:lnTo>
                <a:lnTo>
                  <a:pt x="3291882" y="6375123"/>
                </a:lnTo>
                <a:lnTo>
                  <a:pt x="0" y="63751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374511" y="4800945"/>
            <a:ext cx="2322927" cy="3123741"/>
          </a:xfrm>
          <a:custGeom>
            <a:avLst/>
            <a:gdLst/>
            <a:ahLst/>
            <a:cxnLst/>
            <a:rect l="l" t="t" r="r" b="b"/>
            <a:pathLst>
              <a:path w="2322927" h="3123741">
                <a:moveTo>
                  <a:pt x="0" y="0"/>
                </a:moveTo>
                <a:lnTo>
                  <a:pt x="2322927" y="0"/>
                </a:lnTo>
                <a:lnTo>
                  <a:pt x="2322927" y="3123741"/>
                </a:lnTo>
                <a:lnTo>
                  <a:pt x="0" y="31237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144000" y="4800945"/>
            <a:ext cx="8762237" cy="8998446"/>
          </a:xfrm>
          <a:custGeom>
            <a:avLst/>
            <a:gdLst/>
            <a:ahLst/>
            <a:cxnLst/>
            <a:rect l="l" t="t" r="r" b="b"/>
            <a:pathLst>
              <a:path w="8762237" h="8998446">
                <a:moveTo>
                  <a:pt x="0" y="0"/>
                </a:moveTo>
                <a:lnTo>
                  <a:pt x="8762237" y="0"/>
                </a:lnTo>
                <a:lnTo>
                  <a:pt x="8762237" y="8998446"/>
                </a:lnTo>
                <a:lnTo>
                  <a:pt x="0" y="899844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16E13BD-402C-45D1-8534-4B6C3268254F}"/>
              </a:ext>
            </a:extLst>
          </p:cNvPr>
          <p:cNvSpPr txBox="1"/>
          <p:nvPr/>
        </p:nvSpPr>
        <p:spPr>
          <a:xfrm>
            <a:off x="4191213" y="1495125"/>
            <a:ext cx="13461585" cy="13778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73"/>
              </a:lnSpc>
            </a:pPr>
            <a:r>
              <a:rPr lang="ru-RU" sz="11498" b="1" dirty="0">
                <a:solidFill>
                  <a:srgbClr val="FFF5D6"/>
                </a:solidFill>
                <a:latin typeface="TT Phobos Inline"/>
              </a:rPr>
              <a:t>Правда </a:t>
            </a:r>
            <a:r>
              <a:rPr lang="en-US" sz="11498" b="1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11498" b="1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11498" b="1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051144-5901-4ACE-A20A-1D0B6C5BD85E}"/>
              </a:ext>
            </a:extLst>
          </p:cNvPr>
          <p:cNvSpPr txBox="1"/>
          <p:nvPr/>
        </p:nvSpPr>
        <p:spPr>
          <a:xfrm>
            <a:off x="4463045" y="2764050"/>
            <a:ext cx="13461585" cy="780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2"/>
              </a:lnSpc>
            </a:pPr>
            <a:r>
              <a:rPr lang="ru-RU" sz="3200" dirty="0">
                <a:solidFill>
                  <a:srgbClr val="FFF5D6"/>
                </a:solidFill>
                <a:latin typeface="TT Phobos"/>
              </a:rPr>
              <a:t>За каждый правильный ответ команда получает 1 балл.</a:t>
            </a:r>
            <a:endParaRPr lang="en-US" sz="3200" dirty="0">
              <a:solidFill>
                <a:srgbClr val="FFF5D6"/>
              </a:solidFill>
              <a:latin typeface="TT Phobo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08739" y="3152420"/>
            <a:ext cx="13956136" cy="2758990"/>
            <a:chOff x="0" y="0"/>
            <a:chExt cx="6292115" cy="12438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92115" cy="1243889"/>
            </a:xfrm>
            <a:custGeom>
              <a:avLst/>
              <a:gdLst/>
              <a:ahLst/>
              <a:cxnLst/>
              <a:rect l="l" t="t" r="r" b="b"/>
              <a:pathLst>
                <a:path w="6292115" h="1243889">
                  <a:moveTo>
                    <a:pt x="0" y="0"/>
                  </a:moveTo>
                  <a:lnTo>
                    <a:pt x="6292115" y="0"/>
                  </a:lnTo>
                  <a:lnTo>
                    <a:pt x="6292115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23125" y="3152420"/>
            <a:ext cx="3220647" cy="268924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223125" y="6706828"/>
            <a:ext cx="14150561" cy="2758990"/>
            <a:chOff x="0" y="0"/>
            <a:chExt cx="6379772" cy="12438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79771" cy="1243889"/>
            </a:xfrm>
            <a:custGeom>
              <a:avLst/>
              <a:gdLst/>
              <a:ahLst/>
              <a:cxnLst/>
              <a:rect l="l" t="t" r="r" b="b"/>
              <a:pathLst>
                <a:path w="6379771" h="1243889">
                  <a:moveTo>
                    <a:pt x="0" y="0"/>
                  </a:moveTo>
                  <a:lnTo>
                    <a:pt x="6379771" y="0"/>
                  </a:lnTo>
                  <a:lnTo>
                    <a:pt x="6379771" y="1243889"/>
                  </a:lnTo>
                  <a:lnTo>
                    <a:pt x="0" y="1243889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676566" y="5911410"/>
            <a:ext cx="4213822" cy="355440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654995" y="7113361"/>
            <a:ext cx="11529617" cy="751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8"/>
              </a:lnSpc>
            </a:pPr>
            <a:r>
              <a:rPr lang="ru-RU" sz="4341" dirty="0">
                <a:solidFill>
                  <a:srgbClr val="FFF5D6"/>
                </a:solidFill>
                <a:latin typeface="TT Phobos Bold"/>
              </a:rPr>
              <a:t>Ответ: </a:t>
            </a:r>
            <a:endParaRPr lang="en-US" sz="4341" dirty="0">
              <a:solidFill>
                <a:srgbClr val="FFF5D6"/>
              </a:solidFill>
              <a:latin typeface="TT Phobo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654995" y="7781939"/>
            <a:ext cx="12021571" cy="49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200" b="1" dirty="0">
                <a:solidFill>
                  <a:srgbClr val="FFF5D6"/>
                </a:solidFill>
                <a:latin typeface="TT Phobos" panose="020B0604020202020204" charset="-52"/>
              </a:rPr>
              <a:t>Метафора</a:t>
            </a:r>
            <a:endParaRPr lang="en-US" sz="6000" b="1" dirty="0">
              <a:solidFill>
                <a:srgbClr val="FFF5D6"/>
              </a:solidFill>
              <a:latin typeface="TT Phobos" panose="020B0604020202020204" charset="-5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9550" y="3991639"/>
            <a:ext cx="12192533" cy="49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200" b="1" dirty="0">
                <a:solidFill>
                  <a:srgbClr val="FFF5D6"/>
                </a:solidFill>
                <a:latin typeface="TT Phobos" panose="020B0604020202020204" charset="-52"/>
              </a:rPr>
              <a:t>Употребление слова в переносном значении – это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75917" y="1154224"/>
            <a:ext cx="14536166" cy="1249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26"/>
              </a:lnSpc>
            </a:pPr>
            <a:r>
              <a:rPr lang="ru-RU" sz="4800" dirty="0">
                <a:solidFill>
                  <a:srgbClr val="253943"/>
                </a:solidFill>
                <a:latin typeface="TT Phobos Inline"/>
              </a:rPr>
              <a:t>Ответьте на вопрос и подберите пример.</a:t>
            </a:r>
            <a:endParaRPr lang="en-US" sz="4800" dirty="0">
              <a:solidFill>
                <a:srgbClr val="253943"/>
              </a:solidFill>
              <a:latin typeface="TT Phobos Inline"/>
            </a:endParaRPr>
          </a:p>
        </p:txBody>
      </p:sp>
    </p:spTree>
    <p:extLst>
      <p:ext uri="{BB962C8B-B14F-4D97-AF65-F5344CB8AC3E}">
        <p14:creationId xmlns:p14="http://schemas.microsoft.com/office/powerpoint/2010/main" val="237618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66776" y="4350198"/>
            <a:ext cx="16554449" cy="1252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99"/>
              </a:lnSpc>
            </a:pPr>
            <a:r>
              <a:rPr lang="ru-RU" sz="11500" dirty="0">
                <a:solidFill>
                  <a:srgbClr val="FFF5D6"/>
                </a:solidFill>
                <a:latin typeface="TT Phobos Bold" panose="020B0604020202020204" charset="-52"/>
              </a:rPr>
              <a:t>Видеофрагмент</a:t>
            </a:r>
            <a:endParaRPr lang="en-US" sz="120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0633671" y="-879902"/>
            <a:ext cx="7315200" cy="3817204"/>
          </a:xfrm>
          <a:custGeom>
            <a:avLst/>
            <a:gdLst/>
            <a:ahLst/>
            <a:cxnLst/>
            <a:rect l="l" t="t" r="r" b="b"/>
            <a:pathLst>
              <a:path w="7315200" h="3817204">
                <a:moveTo>
                  <a:pt x="0" y="0"/>
                </a:moveTo>
                <a:lnTo>
                  <a:pt x="7315200" y="0"/>
                </a:lnTo>
                <a:lnTo>
                  <a:pt x="7315200" y="3817204"/>
                </a:lnTo>
                <a:lnTo>
                  <a:pt x="0" y="38172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1218711" y="415934"/>
            <a:ext cx="6234682" cy="3944853"/>
          </a:xfrm>
          <a:custGeom>
            <a:avLst/>
            <a:gdLst/>
            <a:ahLst/>
            <a:cxnLst/>
            <a:rect l="l" t="t" r="r" b="b"/>
            <a:pathLst>
              <a:path w="6234682" h="3944853">
                <a:moveTo>
                  <a:pt x="0" y="0"/>
                </a:moveTo>
                <a:lnTo>
                  <a:pt x="6234682" y="0"/>
                </a:lnTo>
                <a:lnTo>
                  <a:pt x="6234682" y="3944853"/>
                </a:lnTo>
                <a:lnTo>
                  <a:pt x="0" y="39448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7030953"/>
            <a:ext cx="5238292" cy="4133488"/>
          </a:xfrm>
          <a:custGeom>
            <a:avLst/>
            <a:gdLst/>
            <a:ahLst/>
            <a:cxnLst/>
            <a:rect l="l" t="t" r="r" b="b"/>
            <a:pathLst>
              <a:path w="5238292" h="4133488">
                <a:moveTo>
                  <a:pt x="0" y="0"/>
                </a:moveTo>
                <a:lnTo>
                  <a:pt x="5238292" y="0"/>
                </a:lnTo>
                <a:lnTo>
                  <a:pt x="5238292" y="4133488"/>
                </a:lnTo>
                <a:lnTo>
                  <a:pt x="0" y="41334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291271" y="5315398"/>
            <a:ext cx="5469886" cy="3431110"/>
          </a:xfrm>
          <a:custGeom>
            <a:avLst/>
            <a:gdLst/>
            <a:ahLst/>
            <a:cxnLst/>
            <a:rect l="l" t="t" r="r" b="b"/>
            <a:pathLst>
              <a:path w="5469886" h="3431110">
                <a:moveTo>
                  <a:pt x="0" y="0"/>
                </a:moveTo>
                <a:lnTo>
                  <a:pt x="5469886" y="0"/>
                </a:lnTo>
                <a:lnTo>
                  <a:pt x="5469886" y="3431110"/>
                </a:lnTo>
                <a:lnTo>
                  <a:pt x="0" y="34311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64184B-700D-402F-89A0-1B8A81967B8F}"/>
              </a:ext>
            </a:extLst>
          </p:cNvPr>
          <p:cNvSpPr txBox="1"/>
          <p:nvPr/>
        </p:nvSpPr>
        <p:spPr>
          <a:xfrm>
            <a:off x="2413207" y="5529046"/>
            <a:ext cx="13461585" cy="780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2"/>
              </a:lnSpc>
            </a:pPr>
            <a:r>
              <a:rPr lang="ru-RU" sz="3200" dirty="0">
                <a:solidFill>
                  <a:srgbClr val="FFF5D6"/>
                </a:solidFill>
                <a:latin typeface="TT Phobos"/>
              </a:rPr>
              <a:t>За каждый правильный ответ команда получает 3 балла.</a:t>
            </a:r>
            <a:endParaRPr lang="en-US" sz="3200" dirty="0">
              <a:solidFill>
                <a:srgbClr val="FFF5D6"/>
              </a:solidFill>
              <a:latin typeface="TT Phobo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0441" y="1358527"/>
            <a:ext cx="16516547" cy="2336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13"/>
              </a:lnSpc>
            </a:pPr>
            <a:r>
              <a:rPr lang="ru-RU" sz="6000" dirty="0">
                <a:solidFill>
                  <a:srgbClr val="FFF5D6"/>
                </a:solidFill>
                <a:latin typeface="TT Phobos Inline"/>
              </a:rPr>
              <a:t>Посмотрите отрывок и угадайте название</a:t>
            </a:r>
            <a:endParaRPr lang="en-US" sz="60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7573658" y="6066424"/>
            <a:ext cx="18968198" cy="8725371"/>
          </a:xfrm>
          <a:custGeom>
            <a:avLst/>
            <a:gdLst/>
            <a:ahLst/>
            <a:cxnLst/>
            <a:rect l="l" t="t" r="r" b="b"/>
            <a:pathLst>
              <a:path w="18968198" h="8725371">
                <a:moveTo>
                  <a:pt x="0" y="0"/>
                </a:moveTo>
                <a:lnTo>
                  <a:pt x="18968197" y="0"/>
                </a:lnTo>
                <a:lnTo>
                  <a:pt x="18968197" y="8725371"/>
                </a:lnTo>
                <a:lnTo>
                  <a:pt x="0" y="87253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10500E26-9AAF-48BC-8E26-812807637A54}"/>
              </a:ext>
            </a:extLst>
          </p:cNvPr>
          <p:cNvSpPr/>
          <p:nvPr/>
        </p:nvSpPr>
        <p:spPr>
          <a:xfrm flipH="1">
            <a:off x="3719015" y="3478886"/>
            <a:ext cx="5900749" cy="4567189"/>
          </a:xfrm>
          <a:custGeom>
            <a:avLst/>
            <a:gdLst/>
            <a:ahLst/>
            <a:cxnLst/>
            <a:rect l="l" t="t" r="r" b="b"/>
            <a:pathLst>
              <a:path w="3672607" h="2869224">
                <a:moveTo>
                  <a:pt x="0" y="0"/>
                </a:moveTo>
                <a:lnTo>
                  <a:pt x="3672607" y="0"/>
                </a:lnTo>
                <a:lnTo>
                  <a:pt x="3672607" y="2869224"/>
                </a:lnTo>
                <a:lnTo>
                  <a:pt x="0" y="28692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F70CDFF-9566-4DCE-9189-49275ECEFE3E}"/>
              </a:ext>
            </a:extLst>
          </p:cNvPr>
          <p:cNvSpPr/>
          <p:nvPr/>
        </p:nvSpPr>
        <p:spPr>
          <a:xfrm>
            <a:off x="375148" y="5448300"/>
            <a:ext cx="3358652" cy="1974683"/>
          </a:xfrm>
          <a:custGeom>
            <a:avLst/>
            <a:gdLst/>
            <a:ahLst/>
            <a:cxnLst/>
            <a:rect l="l" t="t" r="r" b="b"/>
            <a:pathLst>
              <a:path w="3135904" h="1790316">
                <a:moveTo>
                  <a:pt x="0" y="0"/>
                </a:moveTo>
                <a:lnTo>
                  <a:pt x="3135904" y="0"/>
                </a:lnTo>
                <a:lnTo>
                  <a:pt x="3135904" y="1790316"/>
                </a:lnTo>
                <a:lnTo>
                  <a:pt x="0" y="17903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9" name="Мультимедиа в Интернете 8" descr="Воспроизвести">
            <a:hlinkClick r:id="" action="ppaction://media"/>
            <a:extLst>
              <a:ext uri="{FF2B5EF4-FFF2-40B4-BE49-F238E27FC236}">
                <a16:creationId xmlns:a16="http://schemas.microsoft.com/office/drawing/2014/main" id="{E190B58D-C169-4AF7-AFB3-1B332AEEA06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81600" y="4009024"/>
            <a:ext cx="205740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0441" y="1358527"/>
            <a:ext cx="16516547" cy="2336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13"/>
              </a:lnSpc>
            </a:pPr>
            <a:r>
              <a:rPr lang="ru-RU" sz="6000" dirty="0">
                <a:solidFill>
                  <a:srgbClr val="FFF5D6"/>
                </a:solidFill>
                <a:latin typeface="TT Phobos Inline"/>
              </a:rPr>
              <a:t>Посмотрите отрывок и угадайте название</a:t>
            </a:r>
            <a:endParaRPr lang="en-US" sz="60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7573658" y="6066424"/>
            <a:ext cx="18968198" cy="8725371"/>
          </a:xfrm>
          <a:custGeom>
            <a:avLst/>
            <a:gdLst/>
            <a:ahLst/>
            <a:cxnLst/>
            <a:rect l="l" t="t" r="r" b="b"/>
            <a:pathLst>
              <a:path w="18968198" h="8725371">
                <a:moveTo>
                  <a:pt x="0" y="0"/>
                </a:moveTo>
                <a:lnTo>
                  <a:pt x="18968197" y="0"/>
                </a:lnTo>
                <a:lnTo>
                  <a:pt x="18968197" y="8725371"/>
                </a:lnTo>
                <a:lnTo>
                  <a:pt x="0" y="87253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10500E26-9AAF-48BC-8E26-812807637A54}"/>
              </a:ext>
            </a:extLst>
          </p:cNvPr>
          <p:cNvSpPr/>
          <p:nvPr/>
        </p:nvSpPr>
        <p:spPr>
          <a:xfrm flipH="1">
            <a:off x="3719015" y="3478886"/>
            <a:ext cx="5900749" cy="4567189"/>
          </a:xfrm>
          <a:custGeom>
            <a:avLst/>
            <a:gdLst/>
            <a:ahLst/>
            <a:cxnLst/>
            <a:rect l="l" t="t" r="r" b="b"/>
            <a:pathLst>
              <a:path w="3672607" h="2869224">
                <a:moveTo>
                  <a:pt x="0" y="0"/>
                </a:moveTo>
                <a:lnTo>
                  <a:pt x="3672607" y="0"/>
                </a:lnTo>
                <a:lnTo>
                  <a:pt x="3672607" y="2869224"/>
                </a:lnTo>
                <a:lnTo>
                  <a:pt x="0" y="28692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F70CDFF-9566-4DCE-9189-49275ECEFE3E}"/>
              </a:ext>
            </a:extLst>
          </p:cNvPr>
          <p:cNvSpPr/>
          <p:nvPr/>
        </p:nvSpPr>
        <p:spPr>
          <a:xfrm>
            <a:off x="375148" y="5448300"/>
            <a:ext cx="3358652" cy="1974683"/>
          </a:xfrm>
          <a:custGeom>
            <a:avLst/>
            <a:gdLst/>
            <a:ahLst/>
            <a:cxnLst/>
            <a:rect l="l" t="t" r="r" b="b"/>
            <a:pathLst>
              <a:path w="3135904" h="1790316">
                <a:moveTo>
                  <a:pt x="0" y="0"/>
                </a:moveTo>
                <a:lnTo>
                  <a:pt x="3135904" y="0"/>
                </a:lnTo>
                <a:lnTo>
                  <a:pt x="3135904" y="1790316"/>
                </a:lnTo>
                <a:lnTo>
                  <a:pt x="0" y="17903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4" name="Мультимедиа в Интернете 3" descr="Воспроизвести">
            <a:hlinkClick r:id="" action="ppaction://media"/>
            <a:extLst>
              <a:ext uri="{FF2B5EF4-FFF2-40B4-BE49-F238E27FC236}">
                <a16:creationId xmlns:a16="http://schemas.microsoft.com/office/drawing/2014/main" id="{16DC216A-87FF-41E4-A76D-1F8012AA2DD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51312" y="3977545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092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0441" y="1358527"/>
            <a:ext cx="16516547" cy="2336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13"/>
              </a:lnSpc>
            </a:pPr>
            <a:r>
              <a:rPr lang="ru-RU" sz="6000" dirty="0">
                <a:solidFill>
                  <a:srgbClr val="FFF5D6"/>
                </a:solidFill>
                <a:latin typeface="TT Phobos Inline"/>
              </a:rPr>
              <a:t>Посмотрите отрывок и угадайте название</a:t>
            </a:r>
            <a:endParaRPr lang="en-US" sz="60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7573658" y="6066424"/>
            <a:ext cx="18968198" cy="8725371"/>
          </a:xfrm>
          <a:custGeom>
            <a:avLst/>
            <a:gdLst/>
            <a:ahLst/>
            <a:cxnLst/>
            <a:rect l="l" t="t" r="r" b="b"/>
            <a:pathLst>
              <a:path w="18968198" h="8725371">
                <a:moveTo>
                  <a:pt x="0" y="0"/>
                </a:moveTo>
                <a:lnTo>
                  <a:pt x="18968197" y="0"/>
                </a:lnTo>
                <a:lnTo>
                  <a:pt x="18968197" y="8725371"/>
                </a:lnTo>
                <a:lnTo>
                  <a:pt x="0" y="87253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10500E26-9AAF-48BC-8E26-812807637A54}"/>
              </a:ext>
            </a:extLst>
          </p:cNvPr>
          <p:cNvSpPr/>
          <p:nvPr/>
        </p:nvSpPr>
        <p:spPr>
          <a:xfrm flipH="1">
            <a:off x="3719015" y="3478886"/>
            <a:ext cx="5900749" cy="4567189"/>
          </a:xfrm>
          <a:custGeom>
            <a:avLst/>
            <a:gdLst/>
            <a:ahLst/>
            <a:cxnLst/>
            <a:rect l="l" t="t" r="r" b="b"/>
            <a:pathLst>
              <a:path w="3672607" h="2869224">
                <a:moveTo>
                  <a:pt x="0" y="0"/>
                </a:moveTo>
                <a:lnTo>
                  <a:pt x="3672607" y="0"/>
                </a:lnTo>
                <a:lnTo>
                  <a:pt x="3672607" y="2869224"/>
                </a:lnTo>
                <a:lnTo>
                  <a:pt x="0" y="28692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F70CDFF-9566-4DCE-9189-49275ECEFE3E}"/>
              </a:ext>
            </a:extLst>
          </p:cNvPr>
          <p:cNvSpPr/>
          <p:nvPr/>
        </p:nvSpPr>
        <p:spPr>
          <a:xfrm>
            <a:off x="375148" y="5448300"/>
            <a:ext cx="3358652" cy="1974683"/>
          </a:xfrm>
          <a:custGeom>
            <a:avLst/>
            <a:gdLst/>
            <a:ahLst/>
            <a:cxnLst/>
            <a:rect l="l" t="t" r="r" b="b"/>
            <a:pathLst>
              <a:path w="3135904" h="1790316">
                <a:moveTo>
                  <a:pt x="0" y="0"/>
                </a:moveTo>
                <a:lnTo>
                  <a:pt x="3135904" y="0"/>
                </a:lnTo>
                <a:lnTo>
                  <a:pt x="3135904" y="1790316"/>
                </a:lnTo>
                <a:lnTo>
                  <a:pt x="0" y="17903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5" name="Мультимедиа в Интернете 4" descr="Воспроизвести">
            <a:hlinkClick r:id="" action="ppaction://media"/>
            <a:extLst>
              <a:ext uri="{FF2B5EF4-FFF2-40B4-BE49-F238E27FC236}">
                <a16:creationId xmlns:a16="http://schemas.microsoft.com/office/drawing/2014/main" id="{6F3F1FB3-9B36-4C55-97FA-5C07CB48D45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81600" y="3758216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8568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0441" y="1358527"/>
            <a:ext cx="16516547" cy="23367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13"/>
              </a:lnSpc>
            </a:pPr>
            <a:r>
              <a:rPr lang="ru-RU" sz="6000" dirty="0">
                <a:solidFill>
                  <a:srgbClr val="FFF5D6"/>
                </a:solidFill>
                <a:latin typeface="TT Phobos Inline"/>
              </a:rPr>
              <a:t>Посмотрите отрывок и угадайте название</a:t>
            </a:r>
            <a:endParaRPr lang="en-US" sz="60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7573658" y="6066424"/>
            <a:ext cx="18968198" cy="8725371"/>
          </a:xfrm>
          <a:custGeom>
            <a:avLst/>
            <a:gdLst/>
            <a:ahLst/>
            <a:cxnLst/>
            <a:rect l="l" t="t" r="r" b="b"/>
            <a:pathLst>
              <a:path w="18968198" h="8725371">
                <a:moveTo>
                  <a:pt x="0" y="0"/>
                </a:moveTo>
                <a:lnTo>
                  <a:pt x="18968197" y="0"/>
                </a:lnTo>
                <a:lnTo>
                  <a:pt x="18968197" y="8725371"/>
                </a:lnTo>
                <a:lnTo>
                  <a:pt x="0" y="87253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10500E26-9AAF-48BC-8E26-812807637A54}"/>
              </a:ext>
            </a:extLst>
          </p:cNvPr>
          <p:cNvSpPr/>
          <p:nvPr/>
        </p:nvSpPr>
        <p:spPr>
          <a:xfrm flipH="1">
            <a:off x="3719015" y="3478886"/>
            <a:ext cx="5900749" cy="4567189"/>
          </a:xfrm>
          <a:custGeom>
            <a:avLst/>
            <a:gdLst/>
            <a:ahLst/>
            <a:cxnLst/>
            <a:rect l="l" t="t" r="r" b="b"/>
            <a:pathLst>
              <a:path w="3672607" h="2869224">
                <a:moveTo>
                  <a:pt x="0" y="0"/>
                </a:moveTo>
                <a:lnTo>
                  <a:pt x="3672607" y="0"/>
                </a:lnTo>
                <a:lnTo>
                  <a:pt x="3672607" y="2869224"/>
                </a:lnTo>
                <a:lnTo>
                  <a:pt x="0" y="28692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F70CDFF-9566-4DCE-9189-49275ECEFE3E}"/>
              </a:ext>
            </a:extLst>
          </p:cNvPr>
          <p:cNvSpPr/>
          <p:nvPr/>
        </p:nvSpPr>
        <p:spPr>
          <a:xfrm>
            <a:off x="375148" y="5448300"/>
            <a:ext cx="3358652" cy="1974683"/>
          </a:xfrm>
          <a:custGeom>
            <a:avLst/>
            <a:gdLst/>
            <a:ahLst/>
            <a:cxnLst/>
            <a:rect l="l" t="t" r="r" b="b"/>
            <a:pathLst>
              <a:path w="3135904" h="1790316">
                <a:moveTo>
                  <a:pt x="0" y="0"/>
                </a:moveTo>
                <a:lnTo>
                  <a:pt x="3135904" y="0"/>
                </a:lnTo>
                <a:lnTo>
                  <a:pt x="3135904" y="1790316"/>
                </a:lnTo>
                <a:lnTo>
                  <a:pt x="0" y="17903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4" name="Мультимедиа в Интернете 3" descr="Воспроизвести">
            <a:hlinkClick r:id="" action="ppaction://media"/>
            <a:extLst>
              <a:ext uri="{FF2B5EF4-FFF2-40B4-BE49-F238E27FC236}">
                <a16:creationId xmlns:a16="http://schemas.microsoft.com/office/drawing/2014/main" id="{4750F94A-747C-4C70-B96C-960FDCDC123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51312" y="3880004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499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0094" y="7911947"/>
            <a:ext cx="19388189" cy="4750106"/>
          </a:xfrm>
          <a:custGeom>
            <a:avLst/>
            <a:gdLst/>
            <a:ahLst/>
            <a:cxnLst/>
            <a:rect l="l" t="t" r="r" b="b"/>
            <a:pathLst>
              <a:path w="19388189" h="4750106">
                <a:moveTo>
                  <a:pt x="0" y="0"/>
                </a:moveTo>
                <a:lnTo>
                  <a:pt x="19388188" y="0"/>
                </a:lnTo>
                <a:lnTo>
                  <a:pt x="19388188" y="4750106"/>
                </a:lnTo>
                <a:lnTo>
                  <a:pt x="0" y="47501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998880" y="-456218"/>
            <a:ext cx="8762237" cy="8998446"/>
          </a:xfrm>
          <a:custGeom>
            <a:avLst/>
            <a:gdLst/>
            <a:ahLst/>
            <a:cxnLst/>
            <a:rect l="l" t="t" r="r" b="b"/>
            <a:pathLst>
              <a:path w="8762237" h="8998446">
                <a:moveTo>
                  <a:pt x="0" y="0"/>
                </a:moveTo>
                <a:lnTo>
                  <a:pt x="8762237" y="0"/>
                </a:lnTo>
                <a:lnTo>
                  <a:pt x="8762237" y="8998446"/>
                </a:lnTo>
                <a:lnTo>
                  <a:pt x="0" y="89984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36114" y="2924178"/>
            <a:ext cx="5589960" cy="561805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726074" y="2924178"/>
            <a:ext cx="9418926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1500" b="1" dirty="0">
                <a:solidFill>
                  <a:srgbClr val="FFF5D6"/>
                </a:solidFill>
                <a:latin typeface="TT Phobos Inline" panose="020B0604020202020204" charset="-52"/>
              </a:rPr>
              <a:t>Считайте свои баллы!</a:t>
            </a:r>
          </a:p>
        </p:txBody>
      </p:sp>
    </p:spTree>
    <p:extLst>
      <p:ext uri="{BB962C8B-B14F-4D97-AF65-F5344CB8AC3E}">
        <p14:creationId xmlns:p14="http://schemas.microsoft.com/office/powerpoint/2010/main" val="891035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3170" y="-56608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AF54B3-72D8-4ED5-850E-89E98E399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80" b="89764" l="9596" r="89899">
                        <a14:foregroundMark x1="32323" y1="11024" x2="57576" y2="7480"/>
                        <a14:foregroundMark x1="57576" y1="7480" x2="41919" y2="12992"/>
                        <a14:foregroundMark x1="70707" y1="14567" x2="58586" y2="9449"/>
                        <a14:foregroundMark x1="72222" y1="57087" x2="80808" y2="62598"/>
                        <a14:foregroundMark x1="82323" y1="61811" x2="75253" y2="58268"/>
                        <a14:foregroundMark x1="79293" y1="61024" x2="74242" y2="57874"/>
                        <a14:foregroundMark x1="31818" y1="44882" x2="28283" y2="39370"/>
                        <a14:foregroundMark x1="33333" y1="51575" x2="28788" y2="36614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2894535"/>
            <a:ext cx="4504476" cy="5778470"/>
          </a:xfrm>
          <a:prstGeom prst="rect">
            <a:avLst/>
          </a:prstGeom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3919390" y="4358243"/>
            <a:ext cx="10803088" cy="19552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77826" lvl="1" algn="ctr">
              <a:lnSpc>
                <a:spcPts val="4900"/>
              </a:lnSpc>
            </a:pPr>
            <a:r>
              <a:rPr lang="ru-RU" sz="6000" b="1" dirty="0">
                <a:solidFill>
                  <a:srgbClr val="CFA586"/>
                </a:solidFill>
                <a:latin typeface="TT Phobos" panose="020B0604020202020204" charset="-52"/>
              </a:rPr>
              <a:t>На слайде изображен портрет Михаила Васильевича Лермонтова</a:t>
            </a:r>
            <a:r>
              <a:rPr lang="ru-RU" sz="5400" b="1" dirty="0">
                <a:solidFill>
                  <a:srgbClr val="CFA586"/>
                </a:solidFill>
                <a:latin typeface="TT Phobos" panose="020B0604020202020204" charset="-52"/>
              </a:rPr>
              <a:t>.</a:t>
            </a:r>
            <a:endParaRPr lang="en-US" sz="5400" b="1" dirty="0">
              <a:solidFill>
                <a:srgbClr val="CFA586"/>
              </a:solidFill>
              <a:latin typeface="TT Phobos" panose="020B0604020202020204" charset="-5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326775" y="57387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326775" y="57387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326775" y="57387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 xmlns=""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326775" y="57387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 xmlns=""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 xmlns=""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486455" y="4571640"/>
                <a:ext cx="199800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 xmlns=""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441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3170" y="-56608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AF54B3-72D8-4ED5-850E-89E98E399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80" b="89764" l="9596" r="89899">
                        <a14:foregroundMark x1="32323" y1="11024" x2="57576" y2="7480"/>
                        <a14:foregroundMark x1="57576" y1="7480" x2="41919" y2="12992"/>
                        <a14:foregroundMark x1="70707" y1="14567" x2="58586" y2="9449"/>
                        <a14:foregroundMark x1="72222" y1="57087" x2="80808" y2="62598"/>
                        <a14:foregroundMark x1="82323" y1="61811" x2="75253" y2="58268"/>
                        <a14:foregroundMark x1="79293" y1="61024" x2="74242" y2="57874"/>
                        <a14:foregroundMark x1="31818" y1="44882" x2="28283" y2="39370"/>
                        <a14:foregroundMark x1="33333" y1="51575" x2="28788" y2="36614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2894535"/>
            <a:ext cx="4504476" cy="577847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488034" y="4571280"/>
                <a:ext cx="196648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405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  <p:pic>
        <p:nvPicPr>
          <p:cNvPr id="21" name="Picture 2">
            <a:extLst>
              <a:ext uri="{FF2B5EF4-FFF2-40B4-BE49-F238E27FC236}">
                <a16:creationId xmlns:a16="http://schemas.microsoft.com/office/drawing/2014/main" id="{A5DDE594-17F9-46F8-88A1-6998E8BC03FF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9601200" y="-194719"/>
            <a:ext cx="4343400" cy="394674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0C4B3F1-40B5-4EFA-AF29-09AEAD140E4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4056" y="4598335"/>
            <a:ext cx="917563" cy="3725124"/>
          </a:xfrm>
          <a:prstGeom prst="rect">
            <a:avLst/>
          </a:prstGeom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3919390" y="4358243"/>
            <a:ext cx="10803088" cy="19552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77826" lvl="1" algn="ctr">
              <a:lnSpc>
                <a:spcPts val="4900"/>
              </a:lnSpc>
            </a:pPr>
            <a:r>
              <a:rPr lang="ru-RU" sz="6000" b="1" dirty="0">
                <a:solidFill>
                  <a:srgbClr val="CFA586"/>
                </a:solidFill>
                <a:latin typeface="TT Phobos" panose="020B0604020202020204" charset="-52"/>
              </a:rPr>
              <a:t>На слайде изображен портрет Михаила Юрьевича Лермонтова</a:t>
            </a:r>
            <a:r>
              <a:rPr lang="ru-RU" sz="5400" b="1" dirty="0">
                <a:solidFill>
                  <a:srgbClr val="CFA586"/>
                </a:solidFill>
                <a:latin typeface="TT Phobos" panose="020B0604020202020204" charset="-52"/>
              </a:rPr>
              <a:t>.</a:t>
            </a:r>
            <a:endParaRPr lang="en-US" sz="5400" b="1" dirty="0">
              <a:solidFill>
                <a:srgbClr val="CFA586"/>
              </a:solidFill>
              <a:latin typeface="TT Phobos" panose="020B060402020202020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850638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9423" y="-28304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88034" y="4571280"/>
                <a:ext cx="196648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1405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  <p:pic>
        <p:nvPicPr>
          <p:cNvPr id="2050" name="Picture 2" descr="ФЭБ: &quot;Капитанская дочка&quot; в критике и литературоведении. — 1984">
            <a:extLst>
              <a:ext uri="{FF2B5EF4-FFF2-40B4-BE49-F238E27FC236}">
                <a16:creationId xmlns:a16="http://schemas.microsoft.com/office/drawing/2014/main" id="{712518D1-F340-46A7-892E-9105A8189D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7914">
            <a:off x="959578" y="3569084"/>
            <a:ext cx="2488145" cy="390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Исторический роман «Капитанская дочка» лекция смотреть, слушать и читать  онлайн. Курс Пушкин: однажды и всегда. Виктор Листов - Магистерия">
            <a:extLst>
              <a:ext uri="{FF2B5EF4-FFF2-40B4-BE49-F238E27FC236}">
                <a16:creationId xmlns:a16="http://schemas.microsoft.com/office/drawing/2014/main" id="{801F0889-79C6-46F3-B98B-CD2AA9951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8756">
            <a:off x="14296266" y="4591513"/>
            <a:ext cx="3323847" cy="471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ANlife.ru Ижевск › Афиша › Спектакли › Капитанская дочка">
            <a:extLst>
              <a:ext uri="{FF2B5EF4-FFF2-40B4-BE49-F238E27FC236}">
                <a16:creationId xmlns:a16="http://schemas.microsoft.com/office/drawing/2014/main" id="{14C8D43A-18D2-48FB-85DB-F8D383F1E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4626">
            <a:off x="6602620" y="6266495"/>
            <a:ext cx="320040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2752929" y="2904620"/>
            <a:ext cx="12480430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b="1" dirty="0">
                <a:solidFill>
                  <a:srgbClr val="CFA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«Береги честь смолоду!» -эпиграф к произведению </a:t>
            </a:r>
          </a:p>
          <a:p>
            <a:pPr algn="ctr"/>
            <a:r>
              <a:rPr lang="ru-RU" sz="6000" b="1" dirty="0">
                <a:solidFill>
                  <a:srgbClr val="CFA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А. С. Пушкина «Капитанская дочка».</a:t>
            </a:r>
            <a:r>
              <a:rPr lang="ru-RU" sz="6000" dirty="0">
                <a:solidFill>
                  <a:srgbClr val="CFA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Norms" panose="020B0604020202020204" charset="0"/>
              </a:rPr>
              <a:t> </a:t>
            </a:r>
            <a:endParaRPr lang="ru-RU" sz="6000" b="1" dirty="0">
              <a:solidFill>
                <a:srgbClr val="CFA5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T Norm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135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9423" y="-28304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88034" y="4571280"/>
                <a:ext cx="196648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1405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  <p:pic>
        <p:nvPicPr>
          <p:cNvPr id="2050" name="Picture 2" descr="ФЭБ: &quot;Капитанская дочка&quot; в критике и литературоведении. — 1984">
            <a:extLst>
              <a:ext uri="{FF2B5EF4-FFF2-40B4-BE49-F238E27FC236}">
                <a16:creationId xmlns:a16="http://schemas.microsoft.com/office/drawing/2014/main" id="{712518D1-F340-46A7-892E-9105A8189D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7914">
            <a:off x="959578" y="3569084"/>
            <a:ext cx="2488145" cy="390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Исторический роман «Капитанская дочка» лекция смотреть, слушать и читать  онлайн. Курс Пушкин: однажды и всегда. Виктор Листов - Магистерия">
            <a:extLst>
              <a:ext uri="{FF2B5EF4-FFF2-40B4-BE49-F238E27FC236}">
                <a16:creationId xmlns:a16="http://schemas.microsoft.com/office/drawing/2014/main" id="{801F0889-79C6-46F3-B98B-CD2AA9951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8756">
            <a:off x="14296266" y="4591513"/>
            <a:ext cx="3323847" cy="471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ANlife.ru Ижевск › Афиша › Спектакли › Капитанская дочка">
            <a:extLst>
              <a:ext uri="{FF2B5EF4-FFF2-40B4-BE49-F238E27FC236}">
                <a16:creationId xmlns:a16="http://schemas.microsoft.com/office/drawing/2014/main" id="{14C8D43A-18D2-48FB-85DB-F8D383F1E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4626">
            <a:off x="6602620" y="6266495"/>
            <a:ext cx="320040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2752929" y="2904620"/>
            <a:ext cx="12480430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b="1" dirty="0">
                <a:solidFill>
                  <a:srgbClr val="CFA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«Береги честь смолоду!» -эпиграф к произведению </a:t>
            </a:r>
          </a:p>
          <a:p>
            <a:pPr algn="ctr"/>
            <a:r>
              <a:rPr lang="ru-RU" sz="6000" b="1" dirty="0">
                <a:solidFill>
                  <a:srgbClr val="CFA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Phobos" panose="020B0604020202020204" charset="-52"/>
              </a:rPr>
              <a:t>А. С. Пушкина «Капитанская дочка».</a:t>
            </a:r>
            <a:r>
              <a:rPr lang="ru-RU" sz="6000" dirty="0">
                <a:solidFill>
                  <a:srgbClr val="CFA5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T Norms" panose="020B0604020202020204" charset="0"/>
              </a:rPr>
              <a:t> </a:t>
            </a:r>
            <a:endParaRPr lang="ru-RU" sz="6000" b="1" dirty="0">
              <a:solidFill>
                <a:srgbClr val="CFA5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T Norms" panose="020B0604020202020204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6B81A413-868C-4D8D-B8AE-194A9FDF56BA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2791841" y="400516"/>
            <a:ext cx="6986121" cy="276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09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9423" y="-18148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2959208" y="3543300"/>
            <a:ext cx="1248043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b="1" dirty="0">
                <a:solidFill>
                  <a:srgbClr val="CFA586"/>
                </a:solidFill>
                <a:latin typeface="TT Phobos" panose="020B0604020202020204" charset="-52"/>
              </a:rPr>
              <a:t>Автором комедии «Недоросль» является Денис Иванович Фонвизин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88034" y="4571280"/>
                <a:ext cx="196648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1405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  <p:pic>
        <p:nvPicPr>
          <p:cNvPr id="1028" name="Picture 4" descr="Книга &quot;Недоросль. С иллюстрациями и комментариями&quot; Фонвизин Д И - купить  книгу в интернет-магазине «Москва» ISBN: 978-5-392-35061-2, 1080683">
            <a:extLst>
              <a:ext uri="{FF2B5EF4-FFF2-40B4-BE49-F238E27FC236}">
                <a16:creationId xmlns:a16="http://schemas.microsoft.com/office/drawing/2014/main" id="{10F11C2A-794C-4DC9-96A3-83F19402E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904" b="89942" l="9935" r="89957">
                        <a14:foregroundMark x1="36285" y1="36768" x2="33045" y2="40396"/>
                        <a14:foregroundMark x1="33693" y1="38417" x2="30454" y2="39406"/>
                        <a14:foregroundMark x1="48164" y1="10470" x2="54104" y2="8904"/>
                        <a14:foregroundMark x1="54104" y1="8904" x2="55832" y2="9481"/>
                        <a14:backgroundMark x1="43413" y1="9810" x2="43197" y2="14839"/>
                        <a14:backgroundMark x1="30848" y1="39764" x2="28942" y2="43611"/>
                        <a14:backgroundMark x1="43197" y1="14839" x2="32174" y2="37088"/>
                        <a14:backgroundMark x1="28942" y1="43611" x2="28726" y2="48475"/>
                        <a14:backgroundMark x1="28726" y1="48475" x2="34557" y2="46167"/>
                        <a14:backgroundMark x1="34557" y1="46167" x2="36285" y2="41303"/>
                        <a14:backgroundMark x1="36285" y1="41303" x2="43952" y2="63479"/>
                        <a14:backgroundMark x1="43952" y1="63479" x2="43305" y2="68343"/>
                        <a14:backgroundMark x1="43305" y1="68343" x2="41037" y2="71146"/>
                        <a14:backgroundMark x1="60367" y1="11377" x2="73650" y2="36026"/>
                        <a14:backgroundMark x1="73650" y1="36026" x2="73326" y2="61665"/>
                        <a14:backgroundMark x1="73326" y1="61665" x2="71706" y2="66777"/>
                        <a14:backgroundMark x1="71706" y1="66777" x2="67603" y2="70981"/>
                        <a14:backgroundMark x1="67603" y1="70981" x2="66955" y2="71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1858" y="418316"/>
            <a:ext cx="8397813" cy="110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4A333FA2-1D98-4AFB-B4EE-8C6C4A9A20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7D1E691E-C6E4-4864-BCCA-81CE7AB0CD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44000" y="5143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29E4B17-0DF8-4739-BBB0-31453FC83B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56" y="3896100"/>
            <a:ext cx="4534477" cy="612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33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9423" y="-18148"/>
            <a:ext cx="9086119" cy="10343608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lnTo>
                    <a:pt x="0" y="0"/>
                  </a:lnTo>
                </a:path>
              </a:pathLst>
            </a:custGeom>
            <a:solidFill>
              <a:srgbClr val="253943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3919390" y="1600476"/>
            <a:ext cx="10302980" cy="988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56"/>
              </a:lnSpc>
            </a:pPr>
            <a:r>
              <a:rPr lang="ru-RU" sz="9600" dirty="0">
                <a:solidFill>
                  <a:srgbClr val="253943"/>
                </a:solidFill>
                <a:latin typeface="TT Phobos Inline"/>
              </a:rPr>
              <a:t>Правда </a:t>
            </a:r>
            <a:r>
              <a:rPr lang="en-US" sz="9600" dirty="0">
                <a:solidFill>
                  <a:srgbClr val="FFF5D6"/>
                </a:solidFill>
                <a:latin typeface="TT Phobos Inline"/>
              </a:rPr>
              <a:t>/ </a:t>
            </a:r>
            <a:r>
              <a:rPr lang="ru-RU" sz="9600" dirty="0">
                <a:solidFill>
                  <a:srgbClr val="FFF5D6"/>
                </a:solidFill>
                <a:latin typeface="TT Phobos Inline"/>
              </a:rPr>
              <a:t>Ложь</a:t>
            </a:r>
            <a:endParaRPr lang="en-US" sz="9600" dirty="0">
              <a:solidFill>
                <a:srgbClr val="FFF5D6"/>
              </a:solidFill>
              <a:latin typeface="TT Phobos Inline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C0A72ECA-48DA-46F1-8017-2B1AB1A0F2E1}"/>
              </a:ext>
            </a:extLst>
          </p:cNvPr>
          <p:cNvSpPr txBox="1"/>
          <p:nvPr/>
        </p:nvSpPr>
        <p:spPr>
          <a:xfrm>
            <a:off x="2959208" y="3543300"/>
            <a:ext cx="1248043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6000" b="1" dirty="0">
                <a:solidFill>
                  <a:srgbClr val="CFA586"/>
                </a:solidFill>
                <a:latin typeface="TT Phobos" panose="020B0604020202020204" charset="-52"/>
              </a:rPr>
              <a:t>Автором комедии «Недоросль» является Денис Иванович Фонвизин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32729EAC-F146-49D6-98D6-5597021C45D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BBC7A98D-BE8D-42A0-A31B-B1A9A62BDA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A2F82B59-6BA1-4C56-885A-EF37F3F94E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14:cNvPr>
              <p14:cNvContentPartPr/>
              <p14:nvPr/>
            </p14:nvContentPartPr>
            <p14:xfrm>
              <a:off x="13416415" y="5918400"/>
              <a:ext cx="360" cy="36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B926AC2-AEFF-4539-AFCC-B0934F4B97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26415" y="573840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51B0AE6-B32F-4463-A6C9-C856DDC3FF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14:cNvPr>
              <p14:cNvContentPartPr/>
              <p14:nvPr/>
            </p14:nvContentPartPr>
            <p14:xfrm>
              <a:off x="13000975" y="5220360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9783E59C-E43E-4DB3-8479-5226032342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10975" y="5040360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14:cNvPr>
              <p14:cNvContentPartPr/>
              <p14:nvPr/>
            </p14:nvContentPartPr>
            <p14:xfrm>
              <a:off x="2576455" y="4751280"/>
              <a:ext cx="20160" cy="1980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665941E3-723D-4940-8087-9EA7D366B3E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88034" y="4571280"/>
                <a:ext cx="196648" cy="37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14:cNvPr>
              <p14:cNvContentPartPr/>
              <p14:nvPr/>
            </p14:nvContentPartPr>
            <p14:xfrm>
              <a:off x="4704055" y="3873240"/>
              <a:ext cx="36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955A518A-F194-4ACB-9B21-1FAE3EFC31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14055" y="3693240"/>
                <a:ext cx="180000" cy="360000"/>
              </a:xfrm>
              <a:prstGeom prst="rect">
                <a:avLst/>
              </a:prstGeom>
            </p:spPr>
          </p:pic>
        </mc:Fallback>
      </mc:AlternateContent>
      <p:pic>
        <p:nvPicPr>
          <p:cNvPr id="1028" name="Picture 4" descr="Книга &quot;Недоросль. С иллюстрациями и комментариями&quot; Фонвизин Д И - купить  книгу в интернет-магазине «Москва» ISBN: 978-5-392-35061-2, 1080683">
            <a:extLst>
              <a:ext uri="{FF2B5EF4-FFF2-40B4-BE49-F238E27FC236}">
                <a16:creationId xmlns:a16="http://schemas.microsoft.com/office/drawing/2014/main" id="{10F11C2A-794C-4DC9-96A3-83F19402E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904" b="89942" l="9935" r="89957">
                        <a14:foregroundMark x1="36285" y1="36768" x2="33045" y2="40396"/>
                        <a14:foregroundMark x1="33693" y1="38417" x2="30454" y2="39406"/>
                        <a14:foregroundMark x1="48164" y1="10470" x2="54104" y2="8904"/>
                        <a14:foregroundMark x1="54104" y1="8904" x2="55832" y2="9481"/>
                        <a14:backgroundMark x1="43413" y1="9810" x2="43197" y2="14839"/>
                        <a14:backgroundMark x1="30848" y1="39764" x2="28942" y2="43611"/>
                        <a14:backgroundMark x1="43197" y1="14839" x2="32174" y2="37088"/>
                        <a14:backgroundMark x1="28942" y1="43611" x2="28726" y2="48475"/>
                        <a14:backgroundMark x1="28726" y1="48475" x2="34557" y2="46167"/>
                        <a14:backgroundMark x1="34557" y1="46167" x2="36285" y2="41303"/>
                        <a14:backgroundMark x1="36285" y1="41303" x2="43952" y2="63479"/>
                        <a14:backgroundMark x1="43952" y1="63479" x2="43305" y2="68343"/>
                        <a14:backgroundMark x1="43305" y1="68343" x2="41037" y2="71146"/>
                        <a14:backgroundMark x1="60367" y1="11377" x2="73650" y2="36026"/>
                        <a14:backgroundMark x1="73650" y1="36026" x2="73326" y2="61665"/>
                        <a14:backgroundMark x1="73326" y1="61665" x2="71706" y2="66777"/>
                        <a14:backgroundMark x1="71706" y1="66777" x2="67603" y2="70981"/>
                        <a14:backgroundMark x1="67603" y1="70981" x2="66955" y2="71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1858" y="418316"/>
            <a:ext cx="8397813" cy="110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4A333FA2-1D98-4AFB-B4EE-8C6C4A9A20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Романичева Елена | | Журнал «Литература» № 28/2003">
            <a:extLst>
              <a:ext uri="{FF2B5EF4-FFF2-40B4-BE49-F238E27FC236}">
                <a16:creationId xmlns:a16="http://schemas.microsoft.com/office/drawing/2014/main" id="{7D1E691E-C6E4-4864-BCCA-81CE7AB0CD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44000" y="5143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29E4B17-0DF8-4739-BBB0-31453FC83B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56" y="3896100"/>
            <a:ext cx="4534477" cy="6120527"/>
          </a:xfrm>
          <a:prstGeom prst="rect">
            <a:avLst/>
          </a:prstGeom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78194070-BCAC-4A65-B656-B1F06BD1576A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2901608" y="-138931"/>
            <a:ext cx="6986121" cy="394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32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797</Words>
  <Application>Microsoft Office PowerPoint</Application>
  <PresentationFormat>Произвольный</PresentationFormat>
  <Paragraphs>109</Paragraphs>
  <Slides>36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TT Phobos</vt:lpstr>
      <vt:lpstr>Calibri</vt:lpstr>
      <vt:lpstr>TT Phobos Inline</vt:lpstr>
      <vt:lpstr>TT Norms</vt:lpstr>
      <vt:lpstr>TT Phobos Bold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Colorful Vintage Elegant Library Furniture Animated Illustration Presentation</dc:title>
  <dc:creator>Valera</dc:creator>
  <cp:lastModifiedBy>Валерия Волкова</cp:lastModifiedBy>
  <cp:revision>29</cp:revision>
  <dcterms:created xsi:type="dcterms:W3CDTF">2006-08-16T00:00:00Z</dcterms:created>
  <dcterms:modified xsi:type="dcterms:W3CDTF">2023-09-05T20:59:13Z</dcterms:modified>
  <dc:identifier>DAFtmDCrP1Q</dc:identifier>
</cp:coreProperties>
</file>