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6442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4334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58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70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0528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7416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936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6857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3624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3712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2516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5E3D9-F92C-41B9-90F4-B4DEB9D7429F}" type="datetimeFigureOut">
              <a:rPr lang="ru-RU" smtClean="0"/>
              <a:t>15.01.2024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3BA22-637C-447C-9360-1DDC33CBF5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517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0%D0%B9%D0%BE%D0%B2%D0%B0" TargetMode="External"/><Relationship Id="rId13" Type="http://schemas.openxmlformats.org/officeDocument/2006/relationships/hyperlink" Target="https://ru.wikipedia.org/wiki/%D0%95%D0%B2%D1%80%D0%BE%D0%BF%D0%B0" TargetMode="External"/><Relationship Id="rId18" Type="http://schemas.openxmlformats.org/officeDocument/2006/relationships/hyperlink" Target="https://ru.wikipedia.org/wiki/%D0%90%D0%B2%D1%81%D1%82%D1%80%D0%B0%D0%BB%D0%B8%D1%8F" TargetMode="External"/><Relationship Id="rId3" Type="http://schemas.openxmlformats.org/officeDocument/2006/relationships/hyperlink" Target="https://ru.wikipedia.org/wiki/%D0%A1%D0%B5%D0%B2%D0%B5%D1%80%D0%BD%D0%B0%D1%8F_%D0%90%D0%BC%D0%B5%D1%80%D0%B8%D0%BA%D0%B0" TargetMode="External"/><Relationship Id="rId21" Type="http://schemas.openxmlformats.org/officeDocument/2006/relationships/hyperlink" Target="https://ru.wikipedia.org/wiki/%D0%9A%D0%9D%D0%A0" TargetMode="External"/><Relationship Id="rId7" Type="http://schemas.openxmlformats.org/officeDocument/2006/relationships/hyperlink" Target="https://ru.wikipedia.org/wiki/%D0%94%D0%B6%D0%BE%D1%80%D0%B4%D0%B6%D0%B8%D1%8F" TargetMode="External"/><Relationship Id="rId12" Type="http://schemas.openxmlformats.org/officeDocument/2006/relationships/hyperlink" Target="https://ru.wikipedia.org/wiki/%D0%9D%D0%B0%D1%82%D1%83%D1%80%D0%B0%D0%BB%D0%B8%D0%B7%D0%B0%D1%86%D0%B8%D1%8F" TargetMode="External"/><Relationship Id="rId17" Type="http://schemas.openxmlformats.org/officeDocument/2006/relationships/hyperlink" Target="https://ru.wikipedia.org/wiki/%D0%AE%D0%B6%D0%BD%D0%B0%D1%8F_%D0%90%D1%84%D1%80%D0%B8%D0%BA%D0%B0" TargetMode="External"/><Relationship Id="rId2" Type="http://schemas.openxmlformats.org/officeDocument/2006/relationships/image" Target="../media/image3.png"/><Relationship Id="rId16" Type="http://schemas.openxmlformats.org/officeDocument/2006/relationships/hyperlink" Target="https://ru.wikipedia.org/wiki/%D0%A1%D0%B5%D0%B2%D0%B5%D1%80%D0%BD%D0%B0%D1%8F_%D0%90%D1%84%D1%80%D0%B8%D0%BA%D0%B0" TargetMode="External"/><Relationship Id="rId20" Type="http://schemas.openxmlformats.org/officeDocument/2006/relationships/hyperlink" Target="https://ru.wikipedia.org/wiki/%D0%9B%D0%B0%D1%82%D0%B8%D0%BD%D1%81%D0%BA%D0%B0%D1%8F_%D0%90%D0%BC%D0%B5%D1%80%D0%B8%D0%BA%D0%B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F%D0%B5%D0%BD%D1%81%D0%B8%D0%BB%D1%8C%D0%B2%D0%B0%D0%BD%D0%B8%D1%8F" TargetMode="External"/><Relationship Id="rId11" Type="http://schemas.openxmlformats.org/officeDocument/2006/relationships/hyperlink" Target="https://ru.wikipedia.org/wiki/%D0%A0%D0%BE%D0%B1%D0%B8%D0%BD%D0%B8%D1%8F_%D0%BB%D0%BE%D0%B6%D0%BD%D0%BE%D0%B0%D0%BA%D0%B0%D1%86%D0%B8%D0%B5%D0%B2%D0%B0%D1%8F#cite_note-%D0%9F%D0%BB%D0%BE%D1%82%D0%BD%D0%B8%D0%BA%D0%BE%D0%B2%D0%B0-6" TargetMode="External"/><Relationship Id="rId5" Type="http://schemas.openxmlformats.org/officeDocument/2006/relationships/hyperlink" Target="https://ru.wikipedia.org/wiki/%D0%90%D0%BF%D0%BF%D0%B0%D0%BB%D0%B0%D1%87%D1%81%D0%BA%D0%B8%D0%B5_%D0%B3%D0%BE%D1%80%D1%8B" TargetMode="External"/><Relationship Id="rId15" Type="http://schemas.openxmlformats.org/officeDocument/2006/relationships/hyperlink" Target="https://ru.wikipedia.org/wiki/%D0%90%D0%B7%D0%B8%D1%8F" TargetMode="External"/><Relationship Id="rId10" Type="http://schemas.openxmlformats.org/officeDocument/2006/relationships/hyperlink" Target="https://ru.wikipedia.org/wiki/%D0%9E%D0%BA%D0%BB%D0%B0%D1%85%D0%BE%D0%BC%D0%B0" TargetMode="External"/><Relationship Id="rId19" Type="http://schemas.openxmlformats.org/officeDocument/2006/relationships/hyperlink" Target="https://ru.wikipedia.org/wiki/%D0%9D%D0%BE%D0%B2%D0%B0%D1%8F_%D0%97%D0%B5%D0%BB%D0%B0%D0%BD%D0%B4%D0%B8%D1%8F" TargetMode="External"/><Relationship Id="rId4" Type="http://schemas.openxmlformats.org/officeDocument/2006/relationships/hyperlink" Target="https://ru.wikipedia.org/wiki/%D0%90%D1%80%D0%B5%D0%B0%D0%BB" TargetMode="External"/><Relationship Id="rId9" Type="http://schemas.openxmlformats.org/officeDocument/2006/relationships/hyperlink" Target="https://ru.wikipedia.org/wiki/%D0%9C%D0%B8%D1%81%D1%81%D1%83%D1%80%D0%B8_(%D1%88%D1%82%D0%B0%D1%82)" TargetMode="External"/><Relationship Id="rId14" Type="http://schemas.openxmlformats.org/officeDocument/2006/relationships/hyperlink" Target="https://ru.wikipedia.org/wiki/%D0%A3%D0%BC%D0%B5%D1%80%D0%B5%D0%BD%D0%BD%D1%8B%D0%B9_%D0%BA%D0%BB%D0%B8%D0%BC%D0%B0%D1%82" TargetMode="External"/><Relationship Id="rId22" Type="http://schemas.openxmlformats.org/officeDocument/2006/relationships/hyperlink" Target="https://ru.wikipedia.org/wiki/%D0%A1%D0%BE%D1%84%D0%BE%D1%80%D0%B0_%D1%8F%D0%BF%D0%BE%D0%BD%D1%81%D0%BA%D0%B0%D1%8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0%BE%D0%B1%D0%B8%D0%BD%D0%B8%D1%8F_%D0%BB%D0%BE%D0%B6%D0%BD%D0%BE%D0%B0%D0%BA%D0%B0%D1%86%D0%B8%D0%B5%D0%B2%D0%B0%D1%8F#cite_note-%D0%9A%D0%B5%D1%80%D0%BD%D0%B5%D1%80-9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0%D0%BE%D0%B1%D0%B8%D0%BD%D0%B8%D1%8F_%D0%BB%D0%BE%D0%B6%D0%BD%D0%BE%D0%B0%D0%BA%D0%B0%D1%86%D0%B8%D0%B5%D0%B2%D0%B0%D1%8F#cite_note-10" TargetMode="External"/><Relationship Id="rId5" Type="http://schemas.openxmlformats.org/officeDocument/2006/relationships/hyperlink" Target="https://ru.wikipedia.org/wiki/%D0%9F%D0%B0%D1%80%D0%B8%D0%B6" TargetMode="External"/><Relationship Id="rId4" Type="http://schemas.openxmlformats.org/officeDocument/2006/relationships/hyperlink" Target="https://ru.wikipedia.org/wiki/%D0%93%D0%B5%D0%BD%D1%80%D0%B8%D1%85_IV_(%D0%BA%D0%BE%D1%80%D0%BE%D0%BB%D1%8C_%D0%A4%D1%80%D0%B0%D0%BD%D1%86%D0%B8%D0%B8)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0%D0%BE%D0%B1%D0%B8%D0%BD%D0%B8%D1%8F_%D0%BB%D0%BE%D0%B6%D0%BD%D0%BE%D0%B0%D0%BA%D0%B0%D1%86%D0%B8%D0%B5%D0%B2%D0%B0%D1%8F#cite_note-_2ce415d6ede26077-20" TargetMode="External"/><Relationship Id="rId13" Type="http://schemas.openxmlformats.org/officeDocument/2006/relationships/hyperlink" Target="https://ru.wikipedia.org/wiki/%D0%90%D1%80%D0%B5%D0%B0%D0%BB" TargetMode="External"/><Relationship Id="rId3" Type="http://schemas.openxmlformats.org/officeDocument/2006/relationships/hyperlink" Target="https://ru.wikipedia.org/wiki/%D0%98%D0%BD%D0%B2%D0%B0%D0%B7%D0%B8%D0%BE%D0%BD%D0%BD%D1%8B%D0%B9_%D0%B2%D0%B8%D0%B4_(%D0%B1%D0%BE%D1%82%D0%B0%D0%BD%D0%B8%D0%BA%D0%B0)" TargetMode="External"/><Relationship Id="rId7" Type="http://schemas.openxmlformats.org/officeDocument/2006/relationships/hyperlink" Target="https://ru.wikipedia.org/wiki/%D0%A4%D0%BB%D0%BE%D1%80%D0%B0" TargetMode="External"/><Relationship Id="rId12" Type="http://schemas.openxmlformats.org/officeDocument/2006/relationships/hyperlink" Target="https://ru.wikipedia.org/wiki/%D0%98%D0%BD%D0%B2%D0%B0%D0%B7%D0%B8%D1%8F_(%D1%8D%D0%BA%D0%BE%D0%BB%D0%BE%D0%B3%D0%B8%D1%8F)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0%D0%BE%D0%B1%D0%B8%D0%BD%D0%B8%D1%8F_%D0%BB%D0%BE%D0%B6%D0%BD%D0%BE%D0%B0%D0%BA%D0%B0%D1%86%D0%B8%D0%B5%D0%B2%D0%B0%D1%8F#cite_note-_2ce414d6ede25ea2-19" TargetMode="External"/><Relationship Id="rId11" Type="http://schemas.openxmlformats.org/officeDocument/2006/relationships/hyperlink" Target="https://ru.wikipedia.org/wiki/%D0%A0%D0%BE%D0%B1%D0%B8%D0%BD%D0%B8%D1%8F_%D0%BB%D0%BE%D0%B6%D0%BD%D0%BE%D0%B0%D0%BA%D0%B0%D1%86%D0%B8%D0%B5%D0%B2%D0%B0%D1%8F#cite_note-_2ce417d6ede2639f-22" TargetMode="External"/><Relationship Id="rId5" Type="http://schemas.openxmlformats.org/officeDocument/2006/relationships/hyperlink" Target="https://ru.wikipedia.org/wiki/%D0%9A%D1%80%D1%83%D0%B3%D0%BE%D0%B2%D0%BE%D1%80%D0%BE%D1%82_%D0%B0%D0%B7%D0%BE%D1%82%D0%B0" TargetMode="External"/><Relationship Id="rId10" Type="http://schemas.openxmlformats.org/officeDocument/2006/relationships/hyperlink" Target="https://ru.wikipedia.org/wiki/%D0%9F%D0%BE%D0%BF%D1%83%D0%BB%D1%8F%D1%86%D0%B8%D1%8F" TargetMode="External"/><Relationship Id="rId4" Type="http://schemas.openxmlformats.org/officeDocument/2006/relationships/hyperlink" Target="https://ru.wikipedia.org/wiki/%D0%AD%D0%BA%D0%BE%D1%81%D0%B8%D1%81%D1%82%D0%B5%D0%BC%D0%B0" TargetMode="External"/><Relationship Id="rId9" Type="http://schemas.openxmlformats.org/officeDocument/2006/relationships/hyperlink" Target="https://ru.wikipedia.org/wiki/%D0%A0%D0%BE%D0%B1%D0%B8%D0%BD%D0%B8%D1%8F_%D0%BB%D0%BE%D0%B6%D0%BD%D0%BE%D0%B0%D0%BA%D0%B0%D1%86%D0%B8%D0%B5%D0%B2%D0%B0%D1%8F#cite_note-_2ce415d6ede26072-21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4%D1%80%D1%83%D0%BA%D1%82%D0%BE%D0%B7%D0%B0" TargetMode="External"/><Relationship Id="rId13" Type="http://schemas.openxmlformats.org/officeDocument/2006/relationships/hyperlink" Target="https://ru.wikipedia.org/wiki/%D0%9F%D1%8B%D0%BB%D1%8C%D1%86%D0%B0" TargetMode="External"/><Relationship Id="rId18" Type="http://schemas.openxmlformats.org/officeDocument/2006/relationships/hyperlink" Target="https://ru.wikipedia.org/wiki/%D0%97%D0%B0%D1%8F%D1%86-%D1%80%D1%83%D1%81%D0%B0%D0%BA" TargetMode="External"/><Relationship Id="rId3" Type="http://schemas.openxmlformats.org/officeDocument/2006/relationships/hyperlink" Target="https://ru.wikipedia.org/wiki/%D0%9A%D1%80%D0%B8%D1%81%D1%82%D0%B0%D0%BB%D0%BB%D0%B8%D0%B7%D0%B0%D1%86%D0%B8%D1%8F" TargetMode="External"/><Relationship Id="rId21" Type="http://schemas.openxmlformats.org/officeDocument/2006/relationships/hyperlink" Target="https://ru.wikipedia.org/wiki/%D0%94%D1%83%D0%B1%D0%BB%D0%B5%D0%BD%D0%B8%D0%B5" TargetMode="External"/><Relationship Id="rId7" Type="http://schemas.openxmlformats.org/officeDocument/2006/relationships/hyperlink" Target="https://ru.wikipedia.org/wiki/%D0%9D%D0%B5%D0%BA%D1%82%D0%B0%D1%80_(%D1%81%D0%B0%D1%85%D0%B0%D1%80%D0%B8%D1%81%D1%82%D1%8B%D0%B9_%D1%81%D0%BE%D0%BA)" TargetMode="External"/><Relationship Id="rId12" Type="http://schemas.openxmlformats.org/officeDocument/2006/relationships/hyperlink" Target="https://ru.wikipedia.org/wiki/%D0%A0%D0%BE%D0%B1%D0%B8%D0%BD%D0%B8%D1%8F_%D0%BB%D0%BE%D0%B6%D0%BD%D0%BE%D0%B0%D0%BA%D0%B0%D1%86%D0%B8%D0%B5%D0%B2%D0%B0%D1%8F#cite_note-_497df3619066492e-16" TargetMode="External"/><Relationship Id="rId17" Type="http://schemas.openxmlformats.org/officeDocument/2006/relationships/hyperlink" Target="https://ru.wikipedia.org/wiki/%D0%A0%D0%BE%D0%B1%D0%B8%D0%BD%D0%B8%D1%8F_%D0%BB%D0%BE%D0%B6%D0%BD%D0%BE%D0%B0%D0%BA%D0%B0%D1%86%D0%B8%D0%B5%D0%B2%D0%B0%D1%8F#cite_note-%D0%9F%D0%BB%D0%BE%D1%82%D0%BD%D0%B8%D0%BA%D0%BE%D0%B2%D0%B0-6" TargetMode="External"/><Relationship Id="rId2" Type="http://schemas.openxmlformats.org/officeDocument/2006/relationships/hyperlink" Target="https://ru.wikipedia.org/wiki/%D0%9C%D1%91%D0%B4" TargetMode="External"/><Relationship Id="rId16" Type="http://schemas.openxmlformats.org/officeDocument/2006/relationships/hyperlink" Target="https://ru.wikipedia.org/wiki/%D0%AD%D1%80%D0%B7%D0%B0%D1%86" TargetMode="External"/><Relationship Id="rId20" Type="http://schemas.openxmlformats.org/officeDocument/2006/relationships/hyperlink" Target="https://ru.wikipedia.org/wiki/%D0%9B%D1%83%D0%B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0%D0%BE%D0%B1%D0%B8%D0%BD%D0%B8%D1%8F_%D0%BB%D0%BE%D0%B6%D0%BD%D0%BE%D0%B0%D0%BA%D0%B0%D1%86%D0%B8%D0%B5%D0%B2%D0%B0%D1%8F#cite_note-_dafa473f1668cbf2-15" TargetMode="External"/><Relationship Id="rId11" Type="http://schemas.openxmlformats.org/officeDocument/2006/relationships/hyperlink" Target="https://ru.wikipedia.org/wiki/%D0%A0%D0%B5%D1%84%D1%80%D0%B0%D0%BA%D1%82%D0%BE%D0%BC%D0%B5%D1%82%D1%80" TargetMode="External"/><Relationship Id="rId5" Type="http://schemas.openxmlformats.org/officeDocument/2006/relationships/hyperlink" Target="https://ru.wikipedia.org/wiki/%D0%A0%D0%BE%D0%B1%D0%B8%D0%BD%D0%B8%D1%8F_%D0%BB%D0%BE%D0%B6%D0%BD%D0%BE%D0%B0%D0%BA%D0%B0%D1%86%D0%B8%D0%B5%D0%B2%D0%B0%D1%8F#cite_note-_054e5c55a2fd438d-14" TargetMode="External"/><Relationship Id="rId15" Type="http://schemas.openxmlformats.org/officeDocument/2006/relationships/hyperlink" Target="https://ru.wikipedia.org/wiki/%D0%AD%D1%84%D0%B8%D1%80%D0%BD%D0%BE%D0%B5_%D0%BC%D0%B0%D1%81%D0%BB%D0%BE" TargetMode="External"/><Relationship Id="rId10" Type="http://schemas.openxmlformats.org/officeDocument/2006/relationships/hyperlink" Target="https://ru.wikipedia.org/wiki/%D0%A1%D0%B0%D1%85%D0%B0%D1%80%D0%BE%D0%B7%D0%B0" TargetMode="External"/><Relationship Id="rId19" Type="http://schemas.openxmlformats.org/officeDocument/2006/relationships/hyperlink" Target="https://ru.wikipedia.org/wiki/%D0%A0%D0%BE%D0%B1%D0%B8%D0%BD%D0%B8%D1%8F_%D0%BB%D0%BE%D0%B6%D0%BD%D0%BE%D0%B0%D0%BA%D0%B0%D1%86%D0%B8%D0%B5%D0%B2%D0%B0%D1%8F#cite_note-18" TargetMode="External"/><Relationship Id="rId4" Type="http://schemas.openxmlformats.org/officeDocument/2006/relationships/hyperlink" Target="https://ru.wikipedia.org/wiki/%D0%A0%D0%BE%D0%B1%D0%B8%D0%BD%D0%B8%D1%8F_%D0%BB%D0%BE%D0%B6%D0%BD%D0%BE%D0%B0%D0%BA%D0%B0%D1%86%D0%B8%D0%B5%D0%B2%D0%B0%D1%8F#cite_note-13" TargetMode="External"/><Relationship Id="rId9" Type="http://schemas.openxmlformats.org/officeDocument/2006/relationships/hyperlink" Target="https://ru.wikipedia.org/wiki/%D0%93%D0%BB%D1%8E%D0%BA%D0%BE%D0%B7%D0%B0" TargetMode="External"/><Relationship Id="rId14" Type="http://schemas.openxmlformats.org/officeDocument/2006/relationships/hyperlink" Target="https://ru.wikipedia.org/wiki/%D0%A0%D0%BE%D0%B1%D0%B8%D0%BD%D0%B8%D1%8F_%D0%BB%D0%BE%D0%B6%D0%BD%D0%BE%D0%B0%D0%BA%D0%B0%D1%86%D0%B8%D0%B5%D0%B2%D0%B0%D1%8F#cite_note-_28d3bfe63b8711fd-17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1000" b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800" y="1783829"/>
            <a:ext cx="9188969" cy="221599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Робиния</a:t>
            </a:r>
            <a:endParaRPr lang="ru-RU" sz="13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21956" y="4931047"/>
            <a:ext cx="8836072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Katherine Plus" panose="02000503030000020003" pitchFamily="2" charset="0"/>
                <a:ea typeface="Katherine Plus" panose="02000503030000020003" pitchFamily="2" charset="0"/>
              </a:rPr>
              <a:t>Выполнила студентка 41 </a:t>
            </a:r>
            <a:r>
              <a:rPr lang="ru-RU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Katherine Plus" panose="02000503030000020003" pitchFamily="2" charset="0"/>
                <a:ea typeface="Katherine Plus" panose="02000503030000020003" pitchFamily="2" charset="0"/>
              </a:rPr>
              <a:t>гр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Katherine Plus" panose="02000503030000020003" pitchFamily="2" charset="0"/>
                <a:ea typeface="Katherine Plus" panose="02000503030000020003" pitchFamily="2" charset="0"/>
              </a:rPr>
              <a:t> ЕГФ</a:t>
            </a:r>
          </a:p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Katherine Plus" panose="02000503030000020003" pitchFamily="2" charset="0"/>
                <a:ea typeface="Katherine Plus" panose="02000503030000020003" pitchFamily="2" charset="0"/>
              </a:rPr>
              <a:t>Панина Виктория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Katherine Plus" panose="02000503030000020003" pitchFamily="2" charset="0"/>
              <a:ea typeface="Katherine Plus" panose="02000503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745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1390" y="0"/>
            <a:ext cx="669061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44643" y="1165485"/>
            <a:ext cx="6295869" cy="48867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34584" y="1623723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Род Робиния был назван Карлом Линнеем в честь французских ботаников отца и сына Жана </a:t>
            </a:r>
            <a:r>
              <a:rPr lang="ru-RU" dirty="0" err="1" smtClean="0"/>
              <a:t>Робэна</a:t>
            </a:r>
            <a:r>
              <a:rPr lang="ru-RU" dirty="0" smtClean="0"/>
              <a:t>[</a:t>
            </a:r>
            <a:r>
              <a:rPr lang="ru-RU" dirty="0" err="1" smtClean="0"/>
              <a:t>fr</a:t>
            </a:r>
            <a:r>
              <a:rPr lang="ru-RU" dirty="0" smtClean="0"/>
              <a:t>] (1550—1629) и </a:t>
            </a:r>
            <a:r>
              <a:rPr lang="ru-RU" dirty="0" err="1" smtClean="0"/>
              <a:t>Веспасиана</a:t>
            </a:r>
            <a:r>
              <a:rPr lang="ru-RU" dirty="0" smtClean="0"/>
              <a:t> </a:t>
            </a:r>
            <a:r>
              <a:rPr lang="ru-RU" dirty="0" err="1" smtClean="0"/>
              <a:t>Робэна</a:t>
            </a:r>
            <a:r>
              <a:rPr lang="ru-RU" dirty="0" smtClean="0"/>
              <a:t>[</a:t>
            </a:r>
            <a:r>
              <a:rPr lang="ru-RU" dirty="0" err="1" smtClean="0"/>
              <a:t>fr</a:t>
            </a:r>
            <a:r>
              <a:rPr lang="ru-RU" dirty="0" smtClean="0"/>
              <a:t>] (1579—1662).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Устоявшегося русского названия у вида </a:t>
            </a:r>
            <a:r>
              <a:rPr lang="ru-RU" dirty="0" err="1" smtClean="0"/>
              <a:t>Robinia</a:t>
            </a:r>
            <a:r>
              <a:rPr lang="ru-RU" dirty="0" smtClean="0"/>
              <a:t> </a:t>
            </a:r>
            <a:r>
              <a:rPr lang="ru-RU" dirty="0" err="1" smtClean="0"/>
              <a:t>pseudoacacia</a:t>
            </a:r>
            <a:r>
              <a:rPr lang="ru-RU" dirty="0" smtClean="0"/>
              <a:t> нет, в литературе встречается множество вариантов — «робиния лжеакация», «робиния ложноакация»[4], «робиния обыкновенная», «робиния псевдоакация». Широко распространено </a:t>
            </a:r>
            <a:r>
              <a:rPr lang="ru-RU" dirty="0" err="1" smtClean="0"/>
              <a:t>ботанически</a:t>
            </a:r>
            <a:r>
              <a:rPr lang="ru-RU" dirty="0" smtClean="0"/>
              <a:t> ошибочное название «белая акация» (распространённый на Украине и в европейской части России кустарник «жёлтая акация» — тоже не акация, но и не робиния, а </a:t>
            </a:r>
            <a:r>
              <a:rPr lang="ru-RU" dirty="0" err="1" smtClean="0"/>
              <a:t>Карагана</a:t>
            </a:r>
            <a:r>
              <a:rPr lang="ru-RU" dirty="0" smtClean="0"/>
              <a:t> древовидная (</a:t>
            </a:r>
            <a:r>
              <a:rPr lang="ru-RU" dirty="0" err="1" smtClean="0"/>
              <a:t>Caragana</a:t>
            </a:r>
            <a:r>
              <a:rPr lang="ru-RU" dirty="0" smtClean="0"/>
              <a:t> </a:t>
            </a:r>
            <a:r>
              <a:rPr lang="ru-RU" dirty="0" err="1" smtClean="0"/>
              <a:t>arborescens</a:t>
            </a:r>
            <a:r>
              <a:rPr lang="ru-RU" dirty="0" smtClean="0"/>
              <a:t>), вид рода </a:t>
            </a:r>
            <a:r>
              <a:rPr lang="ru-RU" dirty="0" err="1" smtClean="0"/>
              <a:t>Карагана</a:t>
            </a:r>
            <a:r>
              <a:rPr lang="ru-RU" dirty="0" smtClean="0"/>
              <a:t> (</a:t>
            </a:r>
            <a:r>
              <a:rPr lang="ru-RU" dirty="0" err="1" smtClean="0"/>
              <a:t>Caragana</a:t>
            </a:r>
            <a:r>
              <a:rPr lang="ru-RU" dirty="0" smtClean="0"/>
              <a:t>) из того же подсемейства Мотыльковые).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0031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2475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291528" y="1903750"/>
            <a:ext cx="6730584" cy="472190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Происходит из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Северная Америка"/>
              </a:rPr>
              <a:t>Северной Америки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—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Ареал"/>
              </a:rPr>
              <a:t>ареал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охватывает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Аппалачские горы"/>
              </a:rPr>
              <a:t>Аппалачские горы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от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Пенсильвания"/>
              </a:rPr>
              <a:t>Пенсильвании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до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Джорджия"/>
              </a:rPr>
              <a:t>Джорджии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на запад до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8" tooltip="Айова"/>
              </a:rPr>
              <a:t>Айовы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9" tooltip="Миссури (штат)"/>
              </a:rPr>
              <a:t>Миссури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и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0" tooltip="Оклахома"/>
              </a:rPr>
              <a:t>Оклахомы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Растёт на влажных, богатых известью почвах в лесах из клёна, дуба, сосны, где является обычным компонентом. Наиболее часто встречается в низкогорных лесах (до 1350 м над уровнем моря)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1"/>
              </a:rPr>
              <a:t>[6]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ctr"/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2" tooltip="Натурализация"/>
              </a:rPr>
              <a:t>Натурализовалась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на всей территории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3" tooltip="Европа"/>
              </a:rPr>
              <a:t>Европы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в зоне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4" tooltip="Умеренный климат"/>
              </a:rPr>
              <a:t>умеренного климата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5" tooltip="Азия"/>
              </a:rPr>
              <a:t>Азии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в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6" tooltip="Северная Африка"/>
              </a:rPr>
              <a:t>Северной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и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7" tooltip="Южная Африка"/>
              </a:rPr>
              <a:t>Южной Африке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в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8" tooltip="Австралия"/>
              </a:rPr>
              <a:t>Австралии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9" tooltip="Новая Зеландия"/>
              </a:rPr>
              <a:t>Новой Зеландии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и южных районах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0" tooltip="Латинская Америка"/>
              </a:rPr>
              <a:t>Латинской Америки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В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1" tooltip="КНР"/>
              </a:rPr>
              <a:t>Китае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она по распространению к 2020-м гг. была сравнима с дальневосточным деревом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2" tooltip="Софора японская"/>
              </a:rPr>
              <a:t>софора японская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из того же семейства, и китайское название робинии </a:t>
            </a:r>
            <a:r>
              <a:rPr lang="ru-RU" b="0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ложноакациевой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— «колючая софора японская»</a:t>
            </a:r>
            <a:endParaRPr lang="ru-RU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128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192905" y="2758189"/>
            <a:ext cx="5516381" cy="39424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В Европе появилась в первой половине XVII века, когда в европейские сады стали завозиться американские виды деревьев и кустарников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/>
              </a:rPr>
              <a:t>[9]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Экземпляр робинии, посаженный в 1601 году в королевском саду в Париже садовником французского короля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Генрих IV (король Франции)"/>
              </a:rPr>
              <a:t>Генриха IV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считался в 2011 году старейшим деревом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Париж"/>
              </a:rPr>
              <a:t>Парижа</a:t>
            </a:r>
            <a:r>
              <a:rPr lang="ru-RU" b="0" i="0" u="sng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/>
              </a:rPr>
              <a:t>[10]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Linux Libertine"/>
              </a:rPr>
              <a:t>Ботаническое описание</a:t>
            </a:r>
            <a:endParaRPr lang="ru-RU" b="0" i="0" dirty="0">
              <a:solidFill>
                <a:srgbClr val="000000"/>
              </a:solidFill>
              <a:effectLst/>
              <a:latin typeface="Linux Libertine"/>
            </a:endParaRPr>
          </a:p>
        </p:txBody>
      </p:sp>
    </p:spTree>
    <p:extLst>
      <p:ext uri="{BB962C8B-B14F-4D97-AF65-F5344CB8AC3E}">
        <p14:creationId xmlns:p14="http://schemas.microsoft.com/office/powerpoint/2010/main" val="1916150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221" y="0"/>
            <a:ext cx="8355082" cy="5561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366478" y="2885607"/>
            <a:ext cx="6685614" cy="39723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Растение относится к </a:t>
            </a:r>
            <a:r>
              <a:rPr lang="ru-RU" b="0" i="0" u="none" strike="noStrike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Инвазионный вид (ботаника)"/>
              </a:rPr>
              <a:t>инвазионным видам</a:t>
            </a:r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которые изменяют характер деятельности местной </a:t>
            </a:r>
            <a:r>
              <a:rPr lang="ru-RU" b="0" i="0" u="none" strike="noStrike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Экосистема"/>
              </a:rPr>
              <a:t>экосистемы</a:t>
            </a:r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нарушая </a:t>
            </a:r>
            <a:r>
              <a:rPr lang="ru-RU" b="0" i="0" u="none" strike="noStrike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Круговорот азота"/>
              </a:rPr>
              <a:t>цикл азота в почве</a:t>
            </a:r>
            <a:r>
              <a:rPr lang="ru-RU" b="0" i="0" u="none" strike="noStrike" baseline="3000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/>
              </a:rPr>
              <a:t>[19]</a:t>
            </a:r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Робиния псевдоакация включено в сотню наиболее опасных чужеродных видов во </a:t>
            </a:r>
            <a:r>
              <a:rPr lang="ru-RU" b="0" i="0" u="none" strike="noStrike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Флора"/>
              </a:rPr>
              <a:t>флоре</a:t>
            </a:r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Европы. Она в 2008 году отмечена в 41 стране Европы из исследованных 48-ми, то есть более чем в 80 %</a:t>
            </a:r>
            <a:r>
              <a:rPr lang="ru-RU" b="0" i="0" u="none" strike="noStrike" baseline="3000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8"/>
              </a:rPr>
              <a:t>[20]</a:t>
            </a:r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причём в 32 странах успешно производит потомство</a:t>
            </a:r>
            <a:r>
              <a:rPr lang="ru-RU" b="0" i="0" u="none" strike="noStrike" baseline="3000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9"/>
              </a:rPr>
              <a:t>[21]</a:t>
            </a:r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Инвазионные </a:t>
            </a:r>
            <a:r>
              <a:rPr lang="ru-RU" b="0" i="0" u="sng" smtClean="0">
                <a:solidFill>
                  <a:srgbClr val="FAA700"/>
                </a:solidFill>
                <a:effectLst/>
                <a:latin typeface="Arial" panose="020B0604020202020204" pitchFamily="34" charset="0"/>
                <a:hlinkClick r:id="rId10"/>
              </a:rPr>
              <a:t>популяции</a:t>
            </a:r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отмечены в южных районах Средней России</a:t>
            </a:r>
            <a:r>
              <a:rPr lang="ru-RU" b="0" i="0" u="none" strike="noStrike" baseline="3000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1"/>
              </a:rPr>
              <a:t>[22]</a:t>
            </a:r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находятся там на первых стадиях </a:t>
            </a:r>
            <a:r>
              <a:rPr lang="ru-RU" b="0" i="0" u="none" strike="noStrike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2" tooltip="Инвазия (экология)"/>
              </a:rPr>
              <a:t>инвазионного процесса</a:t>
            </a:r>
            <a:r>
              <a:rPr lang="ru-RU" b="0" i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и проявляют стремление к расширению вторичного </a:t>
            </a:r>
            <a:r>
              <a:rPr lang="ru-RU" b="0" i="0" u="none" strike="noStrike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3" tooltip="Ареал"/>
              </a:rPr>
              <a:t>ареала</a:t>
            </a:r>
            <a:endParaRPr lang="ru-RU" b="0" i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670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4341" y="434715"/>
            <a:ext cx="10777928" cy="22785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Применение в зелёном хозяйстве</a:t>
            </a:r>
          </a:p>
          <a:p>
            <a:pPr algn="ctr"/>
            <a:r>
              <a:rPr lang="ru-RU" dirty="0" smtClean="0"/>
              <a:t>Робинию псевдоакацию используют для укрепления песков, склонов оврагов и откосов железнодорожного полотна, для устройства ветрозащитных полос. Получила широкое применение в облесении южнорусских степей[8].</a:t>
            </a:r>
          </a:p>
          <a:p>
            <a:pPr algn="ctr"/>
            <a:r>
              <a:rPr lang="ru-RU" dirty="0" smtClean="0"/>
              <a:t>В культуре растение с 1601 года (Северная Америка), в России — с начала XVIII века. Благодаря высокой декоративности, дерево широко культивируется — в садах, парках[8], для обсадки улиц и дорог, а также в одиночных посадках (солитерах). Хорошо переносит стрижку, а поэтому годна для живых изгородей[6]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09273" y="3672590"/>
            <a:ext cx="10777928" cy="23234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Применение в медицине</a:t>
            </a:r>
          </a:p>
          <a:p>
            <a:pPr algn="ctr"/>
            <a:r>
              <a:rPr lang="ru-RU" dirty="0" smtClean="0"/>
              <a:t>Цветки издавна применяли в медицине различных стран как вяжущее, противовоспалительное, отхаркивающее, жаропонижающее и противоспазматическое средство, их использовали при лечения болезней желудочно-кишечного тракта, почек и мочевого пузыря, почечнокаменной и мочекаменной болезней, тромбофлебите, радикулите, миозите, остеохондрозе, ревматизме, невралгии, простуде, ранах. Кору молодых ветвей рекомендовали при повышенной кислотности желудочного сока.</a:t>
            </a:r>
          </a:p>
          <a:p>
            <a:pPr algn="ctr"/>
            <a:r>
              <a:rPr lang="ru-RU" dirty="0" smtClean="0"/>
              <a:t>При обострении гастритов и язвенной болезни назначают спиртовой настой листьев и молодых побегов, а также отвар коры в горячем виде.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884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411" y="899410"/>
            <a:ext cx="10073390" cy="48418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Прочее использование</a:t>
            </a:r>
          </a:p>
          <a:p>
            <a:pPr algn="ctr"/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" tooltip="Мёд"/>
              </a:rPr>
              <a:t>Мёд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относится к лучшим сортам, свежий акациевый мёд прозрачен, с тонким ароматом, долго не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Кристаллизация"/>
              </a:rPr>
              <a:t>кристаллизуется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/>
              </a:rPr>
              <a:t>[13]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Одно дерево даёт до 14,7 кг мёда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/>
              </a:rPr>
              <a:t>[14]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ru-RU" b="0" i="0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Мёдопродуктивность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чистых насаждений иногда достигает 200—300 кг с гектара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/>
              </a:rPr>
              <a:t>[15]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В условиях юга Украины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Нектар (сахаристый сок)"/>
              </a:rPr>
              <a:t>нектар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содержит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8" tooltip="Фруктоза"/>
              </a:rPr>
              <a:t>фруктозы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30,83,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9" tooltip="Глюкоза"/>
              </a:rPr>
              <a:t>глюкозы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0,32,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0" tooltip="Сахароза"/>
              </a:rPr>
              <a:t>сахарозы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68,85%, а процент общей суммы сахаров (по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1" tooltip="Рефрактометр"/>
              </a:rPr>
              <a:t>рефрактометру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 минимально равнялся 40 и максимально 70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2"/>
              </a:rPr>
              <a:t>[16]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3" tooltip="Пыльца"/>
              </a:rPr>
              <a:t>Пыльцевая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продуктивность 100 цветков 172 мг, а всё растение может выделить до 26,5 граммов бледно-жёлтой пыльцы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4"/>
              </a:rPr>
              <a:t>[17]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ctr"/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Семена и цветки содержат до 12 %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5" tooltip="Эфирное масло"/>
              </a:rPr>
              <a:t>эфирного масла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и используются в парфюмерии, а семена для приготовления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6" tooltip="Эрзац"/>
              </a:rPr>
              <a:t>суррогата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кофе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7"/>
              </a:rPr>
              <a:t>[6]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ctr"/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Листья и молодые побеги используют на корм скоту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7"/>
              </a:rPr>
              <a:t>[6]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Одно из важных кормовых растений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8" tooltip="Заяц-русак"/>
              </a:rPr>
              <a:t>зайца-русака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</a:t>
            </a:r>
            <a:r>
              <a:rPr lang="ru-RU" b="0" i="1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Lepus</a:t>
            </a:r>
            <a:r>
              <a:rPr lang="ru-RU" b="0" i="1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1" dirty="0" err="1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europaeus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9"/>
              </a:rPr>
              <a:t>[18]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ctr"/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Из листьев получают голубую краску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7"/>
              </a:rPr>
              <a:t>[6]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ctr"/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0" tooltip="Луб"/>
              </a:rPr>
              <a:t>Луб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пригоден для выработки рогож, кулей и тары. Кора, содержащая до 7 % дубильных веществ, пригодна для </a:t>
            </a:r>
            <a:r>
              <a:rPr lang="ru-RU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1" tooltip="Дубление"/>
              </a:rPr>
              <a:t>дубления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кож и придания им жёлтой окраски</a:t>
            </a:r>
            <a:r>
              <a:rPr lang="ru-RU" b="0" i="0" u="none" strike="noStrike" baseline="30000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7"/>
              </a:rPr>
              <a:t>[6]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  <a:endParaRPr lang="ru-RU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677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9639" y="2705725"/>
            <a:ext cx="11092721" cy="144655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Спасибо за внимание </a:t>
            </a:r>
            <a:endParaRPr lang="ru-RU" sz="8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4681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341</Words>
  <Application>Microsoft Office PowerPoint</Application>
  <PresentationFormat>Широкоэкранный</PresentationFormat>
  <Paragraphs>26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Katherine Plus</vt:lpstr>
      <vt:lpstr>Linux Libertine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vika</dc:creator>
  <cp:lastModifiedBy>vika</cp:lastModifiedBy>
  <cp:revision>3</cp:revision>
  <dcterms:created xsi:type="dcterms:W3CDTF">2024-01-15T16:10:14Z</dcterms:created>
  <dcterms:modified xsi:type="dcterms:W3CDTF">2024-01-15T16:36:00Z</dcterms:modified>
</cp:coreProperties>
</file>