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77" r:id="rId8"/>
    <p:sldId id="281" r:id="rId9"/>
    <p:sldId id="264" r:id="rId10"/>
    <p:sldId id="282" r:id="rId11"/>
    <p:sldId id="268" r:id="rId12"/>
    <p:sldId id="283" r:id="rId13"/>
    <p:sldId id="278" r:id="rId14"/>
    <p:sldId id="284" r:id="rId15"/>
    <p:sldId id="279" r:id="rId16"/>
    <p:sldId id="280" r:id="rId17"/>
    <p:sldId id="269" r:id="rId18"/>
    <p:sldId id="270" r:id="rId19"/>
    <p:sldId id="271" r:id="rId20"/>
    <p:sldId id="272" r:id="rId21"/>
    <p:sldId id="273" r:id="rId22"/>
    <p:sldId id="276" r:id="rId23"/>
    <p:sldId id="274" r:id="rId24"/>
    <p:sldId id="285" r:id="rId25"/>
    <p:sldId id="267" r:id="rId26"/>
    <p:sldId id="26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74053A-EFFE-4785-ACA2-91A2F721E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92EDBF-5FE1-4128-AC19-85FE35F09F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A387EBE-3C77-4F27-A5EB-0807FB2C7F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BF49CF-71E2-44D9-97A2-435766F92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FF2872-47BA-492F-977D-1D126364D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713322-5C09-4ADB-9DF4-9038698B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34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75D0B7-B196-49A5-9C3E-9A8FCCDF6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F51D564-975B-48AF-BA36-943BD83C2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197249-3CCB-4827-BD69-D4C309A5F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E61D7B-5910-4CA3-9DBB-BE30AE733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99CAAE-CBF5-4C97-9CCD-13A738C25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984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0EA2297-DB7D-4E6E-A910-934B949D39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7A25A14-A041-42BD-821B-D7F26182A7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BC4EFD-1E05-41F3-B029-6E16CC1CF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7B961A-12D9-4876-A3BF-5A1A089EF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6A5A0F-3EB0-4019-B789-69E0CC7AC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691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989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ABE4B0-63B1-4E5F-B172-45473DA4A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9570F1-8D4E-4E33-8B5E-C86303602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04431E-A399-4352-83D4-CC48D38E5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06F9E2-9F1F-40F2-B9C0-CFB99CC98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731B21-3648-49EE-8740-2811EF329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408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E95D19-5243-4BAF-902C-B388C97A4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4ADDD5-A366-4F81-A270-6B2EFFF4F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045E4A-A09D-440F-9567-0D5B1EA70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1BAF44-7B8D-4788-A633-7635E6C6E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0DE184-C936-48E5-9077-6FE1E1299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672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E69864-4D7C-4AAE-98CA-57509FADE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F9A554-9C47-4D73-8E93-3EF43DA4E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04FD83-5520-4EAD-99CF-642214B5B4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356C4E-25E9-4AED-920F-F21787E30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6D66A3-D741-4A0B-B51B-5DAAC988C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EFD6AA-30B5-489C-B5FD-3FE847CC2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23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EF953-CED1-43A8-9AA9-A0A586EF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4E8C0F-5A5C-4958-B4CE-6C59A5BEF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04000E-7683-4D83-ADBC-26C5D1F19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A9F5D3C-C5C3-4597-B260-5A810F9E37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6D71D3C-BDEB-45B6-8854-3C5FE406D3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8EA93AB-0DE2-483E-9AEF-87B74BA1F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C68F831-3ADA-410E-88BD-89D220D90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F710E89-F3C1-42D2-8C59-242F5DAA2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99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52AF9C-64A8-47FF-81BB-F86C0C4AD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A584B26-A413-4BFB-A11A-DC574FC90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7484368-0430-4CD7-A665-16EB49C70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66529D-D70A-4337-93D0-FBC466111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64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8D6B3C-BFDC-464D-A724-F94418DE3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853FCA-8D7C-464C-B7DD-386E16992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D8F216-9FF0-4D81-884B-DED254EE0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60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17A045-B552-4B6A-AC57-0C139063B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F132E9-D78D-415A-AE3A-080DADF6F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8499E43-C469-4BC1-A0F9-499B5DEB3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2432AE-CCF5-4E81-8F1D-94A68AA90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C42B8A-A53C-43A9-AA04-BCEE78448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3B06DF-017C-4EAB-AE02-CFDF50A3D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77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27B44-F7EB-45F3-BECA-20ADAD5E6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FB95B9A-316A-42BA-BDF3-1FDBC96592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0D49016-88E8-49F0-AC09-6A9E8BE376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650627-3E37-4799-9C1C-013A2BB3A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6D41F7-7B7E-489B-9D52-93688499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9FCBFB-B15C-4F6B-A89C-3A4D23089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263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7802DD-41BA-47E3-B16B-E1690811FD2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C17EE-9CF3-4933-B499-984563DC5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5B9B5C-DB19-4EF6-8B19-147538F78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03AC98-C8FF-4F1B-9B81-8F87E664C5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B0AB4-5A34-45DA-881E-8871F0569530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7CE245-723F-49F2-A6AB-4651FFC537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684C39-6FB0-4F0B-88D8-4BC767650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AD871-A323-49A0-B240-915A147D7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07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1274" y="16375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 Семинар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«Инновационные технологии в экологическом воспитании дошкольников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0918" y="4478788"/>
            <a:ext cx="9144000" cy="1655762"/>
          </a:xfrm>
        </p:spPr>
        <p:txBody>
          <a:bodyPr>
            <a:normAutofit/>
          </a:bodyPr>
          <a:lstStyle/>
          <a:p>
            <a:r>
              <a:rPr lang="ru-RU" sz="2800" i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Тема </a:t>
            </a:r>
            <a:r>
              <a:rPr lang="ru-RU" sz="2800" b="1" i="1" u="sng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«Метод моделирования в экологическом воспитании дошкольников»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1938" y="199033"/>
            <a:ext cx="76929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«Дружба» села Скалистое.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23103" y="5387890"/>
            <a:ext cx="3022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/>
              <a:t>Презентацию подготовила:                                                                                                   </a:t>
            </a:r>
            <a:r>
              <a:rPr lang="ru-RU" b="1" dirty="0"/>
              <a:t>Юнусова А.В</a:t>
            </a:r>
            <a:r>
              <a:rPr lang="ru-RU" b="1"/>
              <a:t>.                                                                                                       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85247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3040" y="548640"/>
            <a:ext cx="8412480" cy="630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Макеты по экологии в саду\IMG_174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516191" cy="3387143"/>
          </a:xfrm>
          <a:prstGeom prst="rect">
            <a:avLst/>
          </a:prstGeom>
          <a:noFill/>
        </p:spPr>
      </p:pic>
      <p:pic>
        <p:nvPicPr>
          <p:cNvPr id="4099" name="Picture 3" descr="C:\Users\admin\Pictures\Макеты по экологии в саду\IMG_172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30" y="3586766"/>
            <a:ext cx="4361645" cy="327123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368782" y="77275"/>
            <a:ext cx="5549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Verdana" panose="020B0604030504040204" pitchFamily="34" charset="0"/>
              </a:rPr>
              <a:t>Сельская эко система, макет « Ферма »</a:t>
            </a:r>
            <a:endParaRPr lang="ru-RU" b="1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8782" y="57462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424242"/>
                </a:solidFill>
                <a:latin typeface="Verdana" panose="020B0604030504040204" pitchFamily="34" charset="0"/>
              </a:rPr>
              <a:t>Цель:</a:t>
            </a:r>
            <a:r>
              <a:rPr lang="ru-RU" dirty="0">
                <a:solidFill>
                  <a:srgbClr val="424242"/>
                </a:solidFill>
                <a:latin typeface="Verdana" panose="020B0604030504040204" pitchFamily="34" charset="0"/>
              </a:rPr>
              <a:t> расширить и углубить представления детей о домашних животных.</a:t>
            </a:r>
          </a:p>
          <a:p>
            <a:r>
              <a:rPr lang="ru-RU" b="1" dirty="0">
                <a:solidFill>
                  <a:srgbClr val="424242"/>
                </a:solidFill>
                <a:latin typeface="Verdana" panose="020B0604030504040204" pitchFamily="34" charset="0"/>
              </a:rPr>
              <a:t>Задачи:</a:t>
            </a:r>
            <a:endParaRPr lang="ru-RU" dirty="0">
              <a:solidFill>
                <a:srgbClr val="424242"/>
              </a:solidFill>
              <a:latin typeface="Verdana" panose="020B0604030504040204" pitchFamily="34" charset="0"/>
            </a:endParaRPr>
          </a:p>
          <a:p>
            <a:r>
              <a:rPr lang="ru-RU" dirty="0">
                <a:solidFill>
                  <a:srgbClr val="424242"/>
                </a:solidFill>
                <a:latin typeface="Verdana" panose="020B0604030504040204" pitchFamily="34" charset="0"/>
              </a:rPr>
              <a:t>- Изучение внешних признаков животных, среду обитания, чем питаются, как подают голос, какую приносят пользу.</a:t>
            </a:r>
          </a:p>
          <a:p>
            <a:r>
              <a:rPr lang="ru-RU" dirty="0">
                <a:solidFill>
                  <a:srgbClr val="424242"/>
                </a:solidFill>
                <a:latin typeface="Verdana" panose="020B0604030504040204" pitchFamily="34" charset="0"/>
              </a:rPr>
              <a:t>- Развивать связную речь, зрительное внимание, фонематическое восприятие.</a:t>
            </a:r>
          </a:p>
          <a:p>
            <a:r>
              <a:rPr lang="ru-RU" dirty="0">
                <a:solidFill>
                  <a:srgbClr val="424242"/>
                </a:solidFill>
                <a:latin typeface="Verdana" panose="020B0604030504040204" pitchFamily="34" charset="0"/>
              </a:rPr>
              <a:t>- Совершенствовать грамматический строй речи.</a:t>
            </a:r>
          </a:p>
          <a:p>
            <a:r>
              <a:rPr lang="ru-RU" dirty="0">
                <a:solidFill>
                  <a:srgbClr val="424242"/>
                </a:solidFill>
                <a:latin typeface="Verdana" panose="020B0604030504040204" pitchFamily="34" charset="0"/>
              </a:rPr>
              <a:t>- Прививать любовь к домашним животным.</a:t>
            </a:r>
          </a:p>
          <a:p>
            <a:r>
              <a:rPr lang="ru-RU" dirty="0">
                <a:solidFill>
                  <a:srgbClr val="424242"/>
                </a:solidFill>
                <a:latin typeface="Verdana" panose="020B0604030504040204" pitchFamily="34" charset="0"/>
              </a:rPr>
              <a:t>- Формировать навыки экологической грамотности поведения в природе.</a:t>
            </a:r>
            <a:endParaRPr lang="ru-RU" i="0" dirty="0">
              <a:solidFill>
                <a:srgbClr val="424242"/>
              </a:solidFill>
              <a:latin typeface="Verdan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20507" y="4118953"/>
            <a:ext cx="41212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424242"/>
                </a:solidFill>
                <a:latin typeface="Verdana" panose="020B0604030504040204" pitchFamily="34" charset="0"/>
              </a:rPr>
              <a:t>Развитие детей дошкольного возраста при знакомстве с фермой успешно в том случае, если их активно взаимодействовать с окружающим миром эмоционально – практическим путем. А именно через игровую, предметно – пространственную деятельность, общение, обучение и другие виды деятельности характерные для дошкольного возраста.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67646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9728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680" y="-111760"/>
            <a:ext cx="5227320" cy="696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Макеты по экологии в саду\IMG_174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72716" y="906381"/>
            <a:ext cx="6801852" cy="51013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03037" y="340273"/>
            <a:ext cx="3850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Макет горной ссистемы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55594" y="896798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Verdana" panose="020B0604030504040204" pitchFamily="34" charset="0"/>
              </a:rPr>
              <a:t>Цель</a:t>
            </a:r>
            <a:r>
              <a:rPr lang="ru-RU" dirty="0">
                <a:latin typeface="Verdana" panose="020B0604030504040204" pitchFamily="34" charset="0"/>
              </a:rPr>
              <a:t>: продолжать знакомить детей с неживой природой</a:t>
            </a:r>
          </a:p>
          <a:p>
            <a:r>
              <a:rPr lang="ru-RU" b="1" dirty="0">
                <a:latin typeface="Verdana" panose="020B0604030504040204" pitchFamily="34" charset="0"/>
              </a:rPr>
              <a:t>Задачи:</a:t>
            </a:r>
          </a:p>
          <a:p>
            <a:r>
              <a:rPr lang="ru-RU" dirty="0">
                <a:latin typeface="Verdana" panose="020B0604030504040204" pitchFamily="34" charset="0"/>
              </a:rPr>
              <a:t>-Формировать представления детей о горах:   какие бывают (большие и маленькие, со снежными вершинами, покрытые лесами)</a:t>
            </a:r>
          </a:p>
          <a:p>
            <a:r>
              <a:rPr lang="ru-RU" dirty="0">
                <a:latin typeface="Verdana" panose="020B0604030504040204" pitchFamily="34" charset="0"/>
              </a:rPr>
              <a:t>-кто живет в горах (горные козлы, косули)</a:t>
            </a:r>
          </a:p>
          <a:p>
            <a:r>
              <a:rPr lang="ru-RU" dirty="0">
                <a:latin typeface="Verdana" panose="020B0604030504040204" pitchFamily="34" charset="0"/>
              </a:rPr>
              <a:t>-что растет в горах (деревья, кустарники</a:t>
            </a:r>
          </a:p>
          <a:p>
            <a:r>
              <a:rPr lang="ru-RU" dirty="0">
                <a:latin typeface="Verdana" panose="020B0604030504040204" pitchFamily="34" charset="0"/>
              </a:rPr>
              <a:t>-из чего состоят горы (из камней)</a:t>
            </a:r>
          </a:p>
          <a:p>
            <a:r>
              <a:rPr lang="ru-RU" dirty="0">
                <a:latin typeface="Verdana" panose="020B0604030504040204" pitchFamily="34" charset="0"/>
              </a:rPr>
              <a:t>- Что есть у всех гор ( подножье, склон, вершина)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08320" cy="42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880" y="1280160"/>
            <a:ext cx="7437120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Pictures\Макеты по экологии в саду\IMG_173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352" y="1519321"/>
            <a:ext cx="6101348" cy="457601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268429" y="290792"/>
            <a:ext cx="351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Макет водопада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30979" y="1016288"/>
            <a:ext cx="58759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Verdana" panose="020B0604030504040204" pitchFamily="34" charset="0"/>
              </a:rPr>
              <a:t>Цель</a:t>
            </a:r>
            <a:r>
              <a:rPr lang="ru-RU" dirty="0">
                <a:latin typeface="Verdana" panose="020B0604030504040204" pitchFamily="34" charset="0"/>
              </a:rPr>
              <a:t>: формировать представление детей о водопадах, как они образуются; где чаще всего встречаются</a:t>
            </a:r>
          </a:p>
          <a:p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Pictures\Макеты по экологии в саду\IMG_173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9812"/>
            <a:ext cx="8261684" cy="619626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357937" y="263692"/>
            <a:ext cx="3529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Макет муравейника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34400" y="714375"/>
            <a:ext cx="33528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Цель</a:t>
            </a:r>
            <a:r>
              <a:rPr lang="ru-RU" b="1" dirty="0"/>
              <a:t>: </a:t>
            </a:r>
            <a:r>
              <a:rPr lang="ru-RU" dirty="0"/>
              <a:t>Расширить знания детей о </a:t>
            </a:r>
            <a:r>
              <a:rPr lang="ru-RU" b="1" dirty="0"/>
              <a:t>муравьях</a:t>
            </a:r>
            <a:r>
              <a:rPr lang="ru-RU" dirty="0"/>
              <a:t>, их образе жизни.</a:t>
            </a:r>
          </a:p>
          <a:p>
            <a:r>
              <a:rPr lang="ru-RU" b="1" u="sng" dirty="0"/>
              <a:t>Задачи</a:t>
            </a:r>
            <a:r>
              <a:rPr lang="ru-RU" b="1" dirty="0"/>
              <a:t>:</a:t>
            </a:r>
          </a:p>
          <a:p>
            <a:r>
              <a:rPr lang="ru-RU" sz="1600" dirty="0"/>
              <a:t>-Уточнить представления о муравьях, их образе жизни и устройстве муравейника;</a:t>
            </a:r>
          </a:p>
          <a:p>
            <a:r>
              <a:rPr lang="ru-RU" sz="1600" dirty="0"/>
              <a:t>-Воспитывать бережное отношение к муравьям.</a:t>
            </a:r>
          </a:p>
          <a:p>
            <a:r>
              <a:rPr lang="ru-RU" sz="1600" dirty="0"/>
              <a:t>-Воспитывать у детей желание заботиться о природе, не разрушать условия жизни насекомых.</a:t>
            </a:r>
          </a:p>
          <a:p>
            <a:r>
              <a:rPr lang="ru-RU" sz="1600" dirty="0"/>
              <a:t>-Сформировать представления о роли муравьев в жизни природы.</a:t>
            </a:r>
          </a:p>
          <a:p>
            <a:r>
              <a:rPr lang="ru-RU" sz="1600" dirty="0"/>
              <a:t>В процессе игры с макетом происходит знакомство с устройством и иерархией муравейника.</a:t>
            </a:r>
          </a:p>
          <a:p>
            <a:r>
              <a:rPr lang="ru-RU" sz="1600" dirty="0"/>
              <a:t>-развивается познавательный интерес к живой природе, эмоциональная отзывчивость и любознательность;</a:t>
            </a:r>
          </a:p>
          <a:p>
            <a:r>
              <a:rPr lang="ru-RU" sz="1600" dirty="0"/>
              <a:t>-формируются навыки правильного поведения в природе;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6828" y="476518"/>
            <a:ext cx="8809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540000"/>
                </a:solidFill>
              </a:rPr>
              <a:t>Предметно- схематическая модель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45510" y="1183302"/>
            <a:ext cx="384649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40000"/>
                </a:solidFill>
              </a:rPr>
              <a:t>В них существенные признаки, связи и отношения представлены в виде предметов-макетов. К данному виду относится система сенсорных моделей</a:t>
            </a:r>
          </a:p>
          <a:p>
            <a:r>
              <a:rPr lang="ru-RU" dirty="0"/>
              <a:t> </a:t>
            </a:r>
            <a:r>
              <a:rPr lang="ru-RU" sz="1600" dirty="0"/>
              <a:t>Например: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полоски бумаги разных оттенков зелёного цвета можно использовать при абстрагировании цвета листьев растений; 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изображения геометрических фигур на карточке – при абстрагировании и замещении формы листьев; 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полоски бумаги разной фактуры (гладкая, бугристая, шероховатая) – при абстрагировании и замещении характера поверхности части растений – листьев, стеблей и т. д.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940" y="1183302"/>
            <a:ext cx="8010661" cy="472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42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3895" y="278767"/>
            <a:ext cx="7740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540000"/>
                </a:solidFill>
              </a:rPr>
              <a:t>Графическая модель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71504" y="152765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rgbClr val="540000"/>
                </a:solidFill>
              </a:rPr>
              <a:t>(графики, схемы и т. д.) передают обобщенно (условно) признаки, связи и отношения природных явлений. Представляют собой упрощенное (графическое) изображение чего-либо.</a:t>
            </a:r>
          </a:p>
          <a:p>
            <a:r>
              <a:rPr lang="ru-RU" dirty="0"/>
              <a:t>Например:</a:t>
            </a:r>
          </a:p>
          <a:p>
            <a:r>
              <a:rPr lang="ru-RU" dirty="0"/>
              <a:t>-календарь погоды, </a:t>
            </a:r>
          </a:p>
          <a:p>
            <a:r>
              <a:rPr lang="ru-RU" dirty="0"/>
              <a:t>-графическая модель ухода за растениями,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009" y="3490048"/>
            <a:ext cx="4303551" cy="32276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494" y="1017431"/>
            <a:ext cx="3760195" cy="27374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9912" y="3512816"/>
            <a:ext cx="4248371" cy="318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90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9339" y="385562"/>
            <a:ext cx="3828014" cy="26796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14434" y="734096"/>
            <a:ext cx="5074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540000"/>
                </a:solidFill>
              </a:rPr>
              <a:t>-схемы этапов роста растений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9339" y="3181349"/>
            <a:ext cx="3828013" cy="28859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12158" y="3773509"/>
            <a:ext cx="6555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-</a:t>
            </a:r>
            <a:r>
              <a:rPr lang="ru-RU" sz="2400" dirty="0">
                <a:solidFill>
                  <a:srgbClr val="540000"/>
                </a:solidFill>
              </a:rPr>
              <a:t>схема-модель развития животных, насекомых, птиц</a:t>
            </a:r>
          </a:p>
        </p:txBody>
      </p:sp>
    </p:spTree>
    <p:extLst>
      <p:ext uri="{BB962C8B-B14F-4D97-AF65-F5344CB8AC3E}">
        <p14:creationId xmlns:p14="http://schemas.microsoft.com/office/powerpoint/2010/main" val="3293339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spc="-5" dirty="0">
                <a:solidFill>
                  <a:srgbClr val="C00000"/>
                </a:solidFill>
                <a:latin typeface="Calibri"/>
                <a:cs typeface="Calibri"/>
              </a:rPr>
              <a:t>Основные понятия</a:t>
            </a:r>
            <a:r>
              <a:rPr lang="ru-RU" sz="4000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lang="ru-RU" sz="4000" dirty="0">
                <a:solidFill>
                  <a:srgbClr val="C00000"/>
                </a:solidFill>
                <a:latin typeface="Calibri"/>
                <a:cs typeface="Calibri"/>
              </a:rPr>
              <a:t>темы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690688"/>
            <a:ext cx="10662634" cy="1387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>
              <a:lnSpc>
                <a:spcPts val="2730"/>
              </a:lnSpc>
              <a:spcBef>
                <a:spcPts val="100"/>
              </a:spcBef>
            </a:pPr>
            <a:r>
              <a:rPr lang="ru-RU" sz="2800" spc="-5" dirty="0"/>
              <a:t>Моделирование (моделирующая деятельность)</a:t>
            </a:r>
            <a:r>
              <a:rPr lang="ru-RU" sz="2800" spc="30" dirty="0"/>
              <a:t> </a:t>
            </a:r>
            <a:r>
              <a:rPr lang="ru-RU" sz="2800" dirty="0"/>
              <a:t>–</a:t>
            </a:r>
          </a:p>
          <a:p>
            <a:pPr marL="12700" algn="just">
              <a:lnSpc>
                <a:spcPts val="2730"/>
              </a:lnSpc>
              <a:spcBef>
                <a:spcPts val="100"/>
              </a:spcBef>
            </a:pPr>
            <a:endParaRPr lang="ru-RU" sz="2800" dirty="0"/>
          </a:p>
          <a:p>
            <a:pPr marL="355600" algn="just">
              <a:lnSpc>
                <a:spcPts val="2300"/>
              </a:lnSpc>
              <a:tabLst>
                <a:tab pos="2232660" algn="l"/>
                <a:tab pos="4369435" algn="l"/>
                <a:tab pos="6348730" algn="l"/>
                <a:tab pos="6900545" algn="l"/>
                <a:tab pos="8046084" algn="l"/>
              </a:tabLst>
            </a:pPr>
            <a:r>
              <a:rPr lang="ru-RU" sz="2800" dirty="0">
                <a:solidFill>
                  <a:srgbClr val="FFCC99"/>
                </a:solidFill>
                <a:cs typeface="Calibri"/>
              </a:rPr>
              <a:t>со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в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местн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я	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де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я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ел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ь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н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о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сть	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в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ос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п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и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еля	и	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дете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й	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по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построению (выбору 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или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конструированию)</a:t>
            </a:r>
            <a:r>
              <a:rPr lang="ru-RU" sz="2800" spc="50" dirty="0">
                <a:solidFill>
                  <a:srgbClr val="FFCC99"/>
                </a:solidFill>
                <a:cs typeface="Calibri"/>
              </a:rPr>
              <a:t>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моделей.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8199" y="2863460"/>
            <a:ext cx="10173237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ts val="2740"/>
              </a:lnSpc>
            </a:pPr>
            <a:endParaRPr lang="ru-RU" sz="2800" spc="-5" dirty="0"/>
          </a:p>
          <a:p>
            <a:pPr marL="12700">
              <a:lnSpc>
                <a:spcPts val="2740"/>
              </a:lnSpc>
            </a:pPr>
            <a:endParaRPr lang="ru-RU" sz="2800" spc="-5" dirty="0"/>
          </a:p>
          <a:p>
            <a:pPr marL="12700">
              <a:lnSpc>
                <a:spcPts val="2740"/>
              </a:lnSpc>
            </a:pPr>
            <a:r>
              <a:rPr lang="ru-RU" sz="2800" spc="-5" dirty="0"/>
              <a:t>Модели</a:t>
            </a:r>
            <a:r>
              <a:rPr lang="ru-RU" sz="2800" spc="-15" dirty="0"/>
              <a:t> </a:t>
            </a:r>
            <a:r>
              <a:rPr lang="ru-RU" sz="2800" dirty="0"/>
              <a:t>– </a:t>
            </a:r>
          </a:p>
          <a:p>
            <a:pPr marL="12700">
              <a:lnSpc>
                <a:spcPts val="2740"/>
              </a:lnSpc>
            </a:pPr>
            <a:r>
              <a:rPr lang="ru-RU" sz="2800" spc="-5" dirty="0">
                <a:solidFill>
                  <a:srgbClr val="FFCC99"/>
                </a:solidFill>
                <a:cs typeface="Calibri"/>
              </a:rPr>
              <a:t>М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ат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ер</a:t>
            </a:r>
            <a:r>
              <a:rPr lang="ru-RU" sz="2800" spc="25" dirty="0">
                <a:solidFill>
                  <a:srgbClr val="FFCC99"/>
                </a:solidFill>
                <a:cs typeface="Calibri"/>
              </a:rPr>
              <a:t>и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л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ьные за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м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е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с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ители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ре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л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ь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ных 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п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р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е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дм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е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о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в, </a:t>
            </a:r>
            <a:r>
              <a:rPr lang="ru-RU" sz="2800" spc="15" dirty="0">
                <a:solidFill>
                  <a:srgbClr val="FFCC99"/>
                </a:solidFill>
                <a:cs typeface="Calibri"/>
              </a:rPr>
              <a:t>я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в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ле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н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ий 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п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рироды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,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о</a:t>
            </a:r>
            <a:r>
              <a:rPr lang="ru-RU" sz="2800" spc="-20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об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р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жающие 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и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х 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п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ризн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к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и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, стр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у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к</a:t>
            </a:r>
            <a:r>
              <a:rPr lang="ru-RU" sz="2800" spc="10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ур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у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, 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в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заим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о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связи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м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е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ж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д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у стр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у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к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т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урными ч</a:t>
            </a:r>
            <a:r>
              <a:rPr lang="ru-RU" sz="2800" spc="-15" dirty="0">
                <a:solidFill>
                  <a:srgbClr val="FFCC99"/>
                </a:solidFill>
                <a:cs typeface="Calibri"/>
              </a:rPr>
              <a:t>а</a:t>
            </a:r>
            <a:r>
              <a:rPr lang="ru-RU" sz="2800" dirty="0">
                <a:solidFill>
                  <a:srgbClr val="FFCC99"/>
                </a:solidFill>
                <a:cs typeface="Calibri"/>
              </a:rPr>
              <a:t>стями или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ме</a:t>
            </a:r>
            <a:r>
              <a:rPr lang="ru-RU" sz="2800" spc="5" dirty="0">
                <a:solidFill>
                  <a:srgbClr val="FFCC99"/>
                </a:solidFill>
                <a:cs typeface="Calibri"/>
              </a:rPr>
              <a:t>ж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ду </a:t>
            </a:r>
            <a:r>
              <a:rPr lang="ru-RU" sz="2800" spc="-10" dirty="0">
                <a:solidFill>
                  <a:srgbClr val="FFCC99"/>
                </a:solidFill>
                <a:cs typeface="Calibri"/>
              </a:rPr>
              <a:t>отдельными</a:t>
            </a:r>
            <a:r>
              <a:rPr lang="ru-RU" sz="2800" spc="15" dirty="0">
                <a:solidFill>
                  <a:srgbClr val="FFCC99"/>
                </a:solidFill>
                <a:cs typeface="Calibri"/>
              </a:rPr>
              <a:t> </a:t>
            </a:r>
            <a:r>
              <a:rPr lang="ru-RU" sz="2800" spc="-5" dirty="0">
                <a:solidFill>
                  <a:srgbClr val="FFCC99"/>
                </a:solidFill>
                <a:cs typeface="Calibri"/>
              </a:rPr>
              <a:t>компонентами</a:t>
            </a:r>
            <a:endParaRPr lang="ru-RU" sz="2800" dirty="0">
              <a:cs typeface="Calibri"/>
            </a:endParaRPr>
          </a:p>
          <a:p>
            <a:pPr marL="355600">
              <a:lnSpc>
                <a:spcPts val="2740"/>
              </a:lnSpc>
              <a:tabLst>
                <a:tab pos="2418715" algn="l"/>
                <a:tab pos="4206875" algn="l"/>
                <a:tab pos="5617210" algn="l"/>
                <a:tab pos="7268845" algn="l"/>
              </a:tabLst>
            </a:pPr>
            <a:endParaRPr lang="ru-RU" dirty="0">
              <a:cs typeface="Calibri"/>
            </a:endParaRPr>
          </a:p>
          <a:p>
            <a:pPr marL="355600">
              <a:lnSpc>
                <a:spcPts val="2740"/>
              </a:lnSpc>
              <a:tabLst>
                <a:tab pos="2418715" algn="l"/>
                <a:tab pos="4206875" algn="l"/>
                <a:tab pos="5617210" algn="l"/>
                <a:tab pos="7268845" algn="l"/>
              </a:tabLst>
            </a:pPr>
            <a:endParaRPr lang="ru-RU" dirty="0">
              <a:cs typeface="Calibri"/>
            </a:endParaRPr>
          </a:p>
          <a:p>
            <a:pPr marL="355600">
              <a:lnSpc>
                <a:spcPts val="2740"/>
              </a:lnSpc>
              <a:tabLst>
                <a:tab pos="2418715" algn="l"/>
                <a:tab pos="4206875" algn="l"/>
                <a:tab pos="5617210" algn="l"/>
                <a:tab pos="7268845" algn="l"/>
              </a:tabLst>
            </a:pPr>
            <a:endParaRPr lang="ru-RU" dirty="0">
              <a:solidFill>
                <a:srgbClr val="FFCC99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9516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812" y="128789"/>
            <a:ext cx="3760632" cy="28204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8889" y="2717442"/>
            <a:ext cx="2734024" cy="40504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2913" y="231820"/>
            <a:ext cx="6812490" cy="336366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3128" y="3698543"/>
            <a:ext cx="4841053" cy="288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13418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sportal.ru/sites/default/files/2014/10/26/206646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3336" y="206065"/>
            <a:ext cx="2884868" cy="259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3357" y="206065"/>
            <a:ext cx="4146998" cy="2236928"/>
          </a:xfrm>
          <a:prstGeom prst="rect">
            <a:avLst/>
          </a:prstGeom>
        </p:spPr>
      </p:pic>
      <p:pic>
        <p:nvPicPr>
          <p:cNvPr id="1030" name="Picture 6" descr="https://nsportal.ru/sites/default/files/2014/10/26/206647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7553" y="206065"/>
            <a:ext cx="3773510" cy="277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nsportal.ru/sites/default/files/2014/10/26/206648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5465" y="3622011"/>
            <a:ext cx="3928056" cy="268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nsportal.ru/sites/default/files/2014/10/26/2066443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18425" y="3559270"/>
            <a:ext cx="5114228" cy="314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3639" y="3090930"/>
            <a:ext cx="270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Схема «Птицы»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95482" y="2800155"/>
            <a:ext cx="2962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Схема «Рыбы»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028089" y="3085133"/>
            <a:ext cx="2833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Схема «Насекомые»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3650" y="6337156"/>
            <a:ext cx="3412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Схема «Животные»</a:t>
            </a:r>
          </a:p>
        </p:txBody>
      </p:sp>
    </p:spTree>
    <p:extLst>
      <p:ext uri="{BB962C8B-B14F-4D97-AF65-F5344CB8AC3E}">
        <p14:creationId xmlns:p14="http://schemas.microsoft.com/office/powerpoint/2010/main" val="1674954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andia.ru/text/78/385/images/image007_10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65" y="337638"/>
            <a:ext cx="2169059" cy="174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pandia.ru/text/78/385/images/image007_10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4021" y="2087608"/>
            <a:ext cx="2028424" cy="1649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pandia.ru/text/78/385/images/image007_103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27827" y="3581801"/>
            <a:ext cx="1878258" cy="164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pandia.ru/text/78/385/images/image007_103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78993" y="5006938"/>
            <a:ext cx="1640898" cy="129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andia.ru/text/78/385/images/image007_103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9891" y="5679398"/>
            <a:ext cx="1858937" cy="130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78993" y="898766"/>
            <a:ext cx="2987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Среда обитания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8899" y="2537787"/>
            <a:ext cx="2021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Форма тела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43741" y="3941978"/>
            <a:ext cx="2774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Чем покрыто тело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57251" y="5006938"/>
            <a:ext cx="2645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Чем дышит (жаберное дыхание)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86806" y="5980691"/>
            <a:ext cx="4444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Своеобразное строение конечностей (способ передвижения)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66892" y="337638"/>
            <a:ext cx="6423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540000"/>
                </a:solidFill>
              </a:rPr>
              <a:t>Формирование понятия «Рыбы» модель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910" y="1113754"/>
            <a:ext cx="4567938" cy="319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66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346" y="3291840"/>
            <a:ext cx="4754880" cy="356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69644" y="118419"/>
            <a:ext cx="507210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/>
              <a:t>Мнемотаблицы</a:t>
            </a:r>
            <a:endParaRPr lang="ru-RU" sz="2400" b="1" dirty="0"/>
          </a:p>
          <a:p>
            <a:r>
              <a:rPr lang="ru-RU" sz="2400" b="1" dirty="0"/>
              <a:t>Цель: </a:t>
            </a:r>
            <a:r>
              <a:rPr lang="ru-RU" dirty="0"/>
              <a:t>Обеспечение успешного усвоения дошкольниками знаний об особенностях объектов природы, их структуры и взаимосвязях. </a:t>
            </a:r>
          </a:p>
          <a:p>
            <a:r>
              <a:rPr lang="ru-RU" b="1" dirty="0"/>
              <a:t>Задачи</a:t>
            </a:r>
            <a:r>
              <a:rPr lang="ru-RU" dirty="0"/>
              <a:t> :Развивать умение понимать и рассказывать с помощью графической аналогии Развивать у детей умственную активность, сообразительность, наблюдательность, умение сравнивать , выделять существенные признаки.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8879" y="3405657"/>
            <a:ext cx="4603124" cy="345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06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906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03501" y="480021"/>
            <a:ext cx="7005701" cy="675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2316" y="546353"/>
            <a:ext cx="6628130" cy="39116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Этапы </a:t>
            </a:r>
            <a:r>
              <a:rPr sz="2400" spc="-5" dirty="0">
                <a:latin typeface="Calibri"/>
                <a:cs typeface="Calibri"/>
              </a:rPr>
              <a:t>обучения моделированию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дошкольников: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34957" y="2278346"/>
            <a:ext cx="2387981" cy="145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80923" y="2346519"/>
            <a:ext cx="2080260" cy="116459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065" marR="5080" indent="-635" algn="ctr">
              <a:lnSpc>
                <a:spcPct val="91700"/>
              </a:lnSpc>
              <a:spcBef>
                <a:spcPts val="260"/>
              </a:spcBef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детям предлагается  описать новые</a:t>
            </a:r>
            <a:r>
              <a:rPr sz="1600" spc="-5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объекты  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природы </a:t>
            </a:r>
            <a:r>
              <a:rPr sz="1600" dirty="0">
                <a:solidFill>
                  <a:srgbClr val="800000"/>
                </a:solidFill>
                <a:latin typeface="Calibri"/>
                <a:cs typeface="Calibri"/>
              </a:rPr>
              <a:t>с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помощью  </a:t>
            </a:r>
            <a:r>
              <a:rPr sz="1600" spc="-15" dirty="0">
                <a:solidFill>
                  <a:srgbClr val="800000"/>
                </a:solidFill>
                <a:latin typeface="Calibri"/>
                <a:cs typeface="Calibri"/>
              </a:rPr>
              <a:t>готовой модели,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ранее  усвоенной</a:t>
            </a:r>
            <a:r>
              <a:rPr sz="1600" spc="-2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ими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257025" y="2703492"/>
            <a:ext cx="571931" cy="6531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37982" y="1778635"/>
            <a:ext cx="2395600" cy="242354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828956" y="1852655"/>
            <a:ext cx="2063750" cy="219265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ctr">
              <a:lnSpc>
                <a:spcPct val="91600"/>
              </a:lnSpc>
              <a:spcBef>
                <a:spcPts val="240"/>
              </a:spcBef>
            </a:pP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организуется </a:t>
            </a:r>
            <a:r>
              <a:rPr sz="1400" dirty="0">
                <a:solidFill>
                  <a:srgbClr val="800000"/>
                </a:solidFill>
                <a:latin typeface="Calibri"/>
                <a:cs typeface="Calibri"/>
              </a:rPr>
              <a:t>сравнение  двух </a:t>
            </a:r>
            <a:r>
              <a:rPr sz="1400" spc="-10" dirty="0">
                <a:solidFill>
                  <a:srgbClr val="800000"/>
                </a:solidFill>
                <a:latin typeface="Calibri"/>
                <a:cs typeface="Calibri"/>
              </a:rPr>
              <a:t>объектов </a:t>
            </a:r>
            <a:r>
              <a:rPr sz="1400" spc="-15" dirty="0">
                <a:solidFill>
                  <a:srgbClr val="800000"/>
                </a:solidFill>
                <a:latin typeface="Calibri"/>
                <a:cs typeface="Calibri"/>
              </a:rPr>
              <a:t>между  </a:t>
            </a: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собой, </a:t>
            </a:r>
            <a:r>
              <a:rPr sz="1400" dirty="0">
                <a:solidFill>
                  <a:srgbClr val="800000"/>
                </a:solidFill>
                <a:latin typeface="Calibri"/>
                <a:cs typeface="Calibri"/>
              </a:rPr>
              <a:t>в </a:t>
            </a: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процессе  </a:t>
            </a:r>
            <a:r>
              <a:rPr sz="1400" spc="-15" dirty="0">
                <a:solidFill>
                  <a:srgbClr val="800000"/>
                </a:solidFill>
                <a:latin typeface="Calibri"/>
                <a:cs typeface="Calibri"/>
              </a:rPr>
              <a:t>которого </a:t>
            </a:r>
            <a:r>
              <a:rPr sz="1400" spc="-10" dirty="0">
                <a:solidFill>
                  <a:srgbClr val="800000"/>
                </a:solidFill>
                <a:latin typeface="Calibri"/>
                <a:cs typeface="Calibri"/>
              </a:rPr>
              <a:t>выделяются  </a:t>
            </a: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признаки различия </a:t>
            </a:r>
            <a:r>
              <a:rPr sz="1400" dirty="0">
                <a:solidFill>
                  <a:srgbClr val="800000"/>
                </a:solidFill>
                <a:latin typeface="Calibri"/>
                <a:cs typeface="Calibri"/>
              </a:rPr>
              <a:t>и  </a:t>
            </a:r>
            <a:r>
              <a:rPr sz="1400" spc="-10" dirty="0">
                <a:solidFill>
                  <a:srgbClr val="800000"/>
                </a:solidFill>
                <a:latin typeface="Calibri"/>
                <a:cs typeface="Calibri"/>
              </a:rPr>
              <a:t>сходства, одновременно  </a:t>
            </a: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дается </a:t>
            </a:r>
            <a:r>
              <a:rPr sz="1400" dirty="0">
                <a:solidFill>
                  <a:srgbClr val="800000"/>
                </a:solidFill>
                <a:latin typeface="Calibri"/>
                <a:cs typeface="Calibri"/>
              </a:rPr>
              <a:t>задание  </a:t>
            </a:r>
            <a:r>
              <a:rPr sz="1400" spc="-10" dirty="0">
                <a:solidFill>
                  <a:srgbClr val="800000"/>
                </a:solidFill>
                <a:latin typeface="Calibri"/>
                <a:cs typeface="Calibri"/>
              </a:rPr>
              <a:t>последовательно</a:t>
            </a:r>
            <a:r>
              <a:rPr sz="1400" spc="-6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отбирать  </a:t>
            </a:r>
            <a:r>
              <a:rPr sz="1400" dirty="0">
                <a:solidFill>
                  <a:srgbClr val="800000"/>
                </a:solidFill>
                <a:latin typeface="Calibri"/>
                <a:cs typeface="Calibri"/>
              </a:rPr>
              <a:t>и выкладывать </a:t>
            </a:r>
            <a:r>
              <a:rPr sz="1400" spc="-5" dirty="0">
                <a:solidFill>
                  <a:srgbClr val="800000"/>
                </a:solidFill>
                <a:latin typeface="Calibri"/>
                <a:cs typeface="Calibri"/>
              </a:rPr>
              <a:t>на панно  </a:t>
            </a:r>
            <a:r>
              <a:rPr sz="1400" spc="-10" dirty="0">
                <a:solidFill>
                  <a:srgbClr val="800000"/>
                </a:solidFill>
                <a:latin typeface="Calibri"/>
                <a:cs typeface="Calibri"/>
              </a:rPr>
              <a:t>модели-заместители</a:t>
            </a:r>
            <a:endParaRPr sz="1400" dirty="0">
              <a:latin typeface="Calibri"/>
              <a:cs typeface="Calibri"/>
            </a:endParaRPr>
          </a:p>
          <a:p>
            <a:pPr marL="1905" algn="ctr">
              <a:lnSpc>
                <a:spcPts val="1540"/>
              </a:lnSpc>
            </a:pPr>
            <a:r>
              <a:rPr sz="1400" spc="-10" dirty="0">
                <a:solidFill>
                  <a:srgbClr val="800000"/>
                </a:solidFill>
                <a:latin typeface="Calibri"/>
                <a:cs typeface="Calibri"/>
              </a:rPr>
              <a:t>признаков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 rot="5400000">
            <a:off x="9648559" y="4079973"/>
            <a:ext cx="574446" cy="65316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52531" y="4916745"/>
            <a:ext cx="2408300" cy="1455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734705" y="5086242"/>
            <a:ext cx="2052320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839"/>
              </a:lnSpc>
              <a:spcBef>
                <a:spcPts val="100"/>
              </a:spcBef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постепенное</a:t>
            </a:r>
            <a:endParaRPr sz="1600" dirty="0">
              <a:latin typeface="Calibri"/>
              <a:cs typeface="Calibri"/>
            </a:endParaRPr>
          </a:p>
          <a:p>
            <a:pPr marL="12700" marR="5080" algn="ctr">
              <a:lnSpc>
                <a:spcPts val="1760"/>
              </a:lnSpc>
              <a:spcBef>
                <a:spcPts val="114"/>
              </a:spcBef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увеличение</a:t>
            </a:r>
            <a:r>
              <a:rPr sz="1600" spc="-7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количества 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сравниваемых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ts val="1650"/>
              </a:lnSpc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объектов 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до</a:t>
            </a:r>
            <a:r>
              <a:rPr sz="1600" spc="-4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800000"/>
                </a:solidFill>
                <a:latin typeface="Calibri"/>
                <a:cs typeface="Calibri"/>
              </a:rPr>
              <a:t>трех-</a:t>
            </a:r>
            <a:endParaRPr sz="1600" dirty="0">
              <a:latin typeface="Calibri"/>
              <a:cs typeface="Calibri"/>
            </a:endParaRPr>
          </a:p>
          <a:p>
            <a:pPr marL="1270" algn="ctr">
              <a:lnSpc>
                <a:spcPts val="1839"/>
              </a:lnSpc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четырех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 rot="5400000">
            <a:off x="6719759" y="5171379"/>
            <a:ext cx="653160" cy="81318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15057" y="4888102"/>
            <a:ext cx="2367661" cy="175806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678679" y="5060196"/>
            <a:ext cx="1625600" cy="138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">
              <a:lnSpc>
                <a:spcPts val="1839"/>
              </a:lnSpc>
              <a:spcBef>
                <a:spcPts val="100"/>
              </a:spcBef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обучение</a:t>
            </a:r>
            <a:r>
              <a:rPr sz="1600" spc="-2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детей</a:t>
            </a:r>
            <a:endParaRPr sz="1600" dirty="0">
              <a:latin typeface="Calibri"/>
              <a:cs typeface="Calibri"/>
            </a:endParaRPr>
          </a:p>
          <a:p>
            <a:pPr marL="93980">
              <a:lnSpc>
                <a:spcPts val="1760"/>
              </a:lnSpc>
            </a:pP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моделированию</a:t>
            </a:r>
            <a:endParaRPr sz="1600" dirty="0">
              <a:latin typeface="Calibri"/>
              <a:cs typeface="Calibri"/>
            </a:endParaRPr>
          </a:p>
          <a:p>
            <a:pPr marL="203200" marR="5080" indent="-191135">
              <a:lnSpc>
                <a:spcPts val="1760"/>
              </a:lnSpc>
              <a:spcBef>
                <a:spcPts val="110"/>
              </a:spcBef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существенных</a:t>
            </a:r>
            <a:r>
              <a:rPr sz="1600" spc="-8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или  значимых для  деятельности</a:t>
            </a:r>
            <a:endParaRPr sz="1600" dirty="0">
              <a:latin typeface="Calibri"/>
              <a:cs typeface="Calibri"/>
            </a:endParaRPr>
          </a:p>
          <a:p>
            <a:pPr marL="357505">
              <a:lnSpc>
                <a:spcPts val="1730"/>
              </a:lnSpc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признаков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633471" y="5440553"/>
            <a:ext cx="571931" cy="65316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89612" y="5060196"/>
            <a:ext cx="2443861" cy="145580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366014" y="5177870"/>
            <a:ext cx="2091055" cy="1178528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065" marR="5080" algn="ctr">
              <a:lnSpc>
                <a:spcPts val="1760"/>
              </a:lnSpc>
              <a:spcBef>
                <a:spcPts val="290"/>
              </a:spcBef>
            </a:pPr>
            <a:r>
              <a:rPr sz="1600" spc="-15" dirty="0">
                <a:solidFill>
                  <a:srgbClr val="800000"/>
                </a:solidFill>
                <a:latin typeface="Calibri"/>
                <a:cs typeface="Calibri"/>
              </a:rPr>
              <a:t>руководство</a:t>
            </a:r>
            <a:r>
              <a:rPr sz="1600" spc="-4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созданием  </a:t>
            </a:r>
            <a:r>
              <a:rPr sz="1600" spc="-15" dirty="0">
                <a:solidFill>
                  <a:srgbClr val="800000"/>
                </a:solidFill>
                <a:latin typeface="Calibri"/>
                <a:cs typeface="Calibri"/>
              </a:rPr>
              <a:t>моделей 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элементарных 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понятий</a:t>
            </a:r>
            <a:r>
              <a:rPr sz="1600" spc="-2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(«рыбы»,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ts val="1650"/>
              </a:lnSpc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«птицы»,</a:t>
            </a:r>
            <a:r>
              <a:rPr sz="1600" spc="-10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«звери»,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ts val="1839"/>
              </a:lnSpc>
            </a:pPr>
            <a:r>
              <a:rPr sz="1600" spc="-5" dirty="0">
                <a:solidFill>
                  <a:srgbClr val="800000"/>
                </a:solidFill>
                <a:latin typeface="Calibri"/>
                <a:cs typeface="Calibri"/>
              </a:rPr>
              <a:t>«растения» </a:t>
            </a:r>
            <a:r>
              <a:rPr sz="1600" dirty="0">
                <a:solidFill>
                  <a:srgbClr val="800000"/>
                </a:solidFill>
                <a:latin typeface="Calibri"/>
                <a:cs typeface="Calibri"/>
              </a:rPr>
              <a:t>и</a:t>
            </a:r>
            <a:r>
              <a:rPr sz="1600" spc="-1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800000"/>
                </a:solidFill>
                <a:latin typeface="Calibri"/>
                <a:cs typeface="Calibri"/>
              </a:rPr>
              <a:t>т.д.)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9" name="object 4"/>
          <p:cNvSpPr/>
          <p:nvPr/>
        </p:nvSpPr>
        <p:spPr>
          <a:xfrm>
            <a:off x="3280400" y="2289110"/>
            <a:ext cx="2387981" cy="145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4"/>
          <p:cNvSpPr/>
          <p:nvPr/>
        </p:nvSpPr>
        <p:spPr>
          <a:xfrm>
            <a:off x="394335" y="2289110"/>
            <a:ext cx="2387981" cy="1455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"/>
          <p:cNvSpPr/>
          <p:nvPr/>
        </p:nvSpPr>
        <p:spPr>
          <a:xfrm>
            <a:off x="2753558" y="2703492"/>
            <a:ext cx="571931" cy="6531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"/>
          <p:cNvSpPr/>
          <p:nvPr/>
        </p:nvSpPr>
        <p:spPr>
          <a:xfrm>
            <a:off x="5554081" y="2703492"/>
            <a:ext cx="571931" cy="6531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Прямоугольник 22"/>
          <p:cNvSpPr/>
          <p:nvPr/>
        </p:nvSpPr>
        <p:spPr>
          <a:xfrm>
            <a:off x="593057" y="2278346"/>
            <a:ext cx="20924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540000"/>
                </a:solidFill>
              </a:rPr>
              <a:t>Ознакомление с новой моделью в повседневной</a:t>
            </a:r>
          </a:p>
          <a:p>
            <a:r>
              <a:rPr lang="ru-RU" sz="1600" dirty="0">
                <a:solidFill>
                  <a:srgbClr val="540000"/>
                </a:solidFill>
              </a:rPr>
              <a:t>жизни (что означает)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39659" y="2252799"/>
            <a:ext cx="21830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540000"/>
                </a:solidFill>
              </a:rPr>
              <a:t>Использование модели в процессе</a:t>
            </a:r>
          </a:p>
          <a:p>
            <a:r>
              <a:rPr lang="ru-RU" sz="1600" dirty="0">
                <a:solidFill>
                  <a:srgbClr val="540000"/>
                </a:solidFill>
              </a:rPr>
              <a:t>рассматривания знакомых природных объектов</a:t>
            </a:r>
          </a:p>
        </p:txBody>
      </p:sp>
    </p:spTree>
    <p:extLst>
      <p:ext uri="{BB962C8B-B14F-4D97-AF65-F5344CB8AC3E}">
        <p14:creationId xmlns:p14="http://schemas.microsoft.com/office/powerpoint/2010/main" val="3883877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98700" y="1676400"/>
            <a:ext cx="7442200" cy="4724400"/>
          </a:xfrm>
          <a:custGeom>
            <a:avLst/>
            <a:gdLst/>
            <a:ahLst/>
            <a:cxnLst/>
            <a:rect l="l" t="t" r="r" b="b"/>
            <a:pathLst>
              <a:path w="7442200" h="4724400">
                <a:moveTo>
                  <a:pt x="3721100" y="0"/>
                </a:moveTo>
                <a:lnTo>
                  <a:pt x="0" y="2362200"/>
                </a:lnTo>
                <a:lnTo>
                  <a:pt x="3721100" y="4724400"/>
                </a:lnTo>
                <a:lnTo>
                  <a:pt x="7442200" y="2362200"/>
                </a:lnTo>
                <a:lnTo>
                  <a:pt x="3721100" y="0"/>
                </a:lnTo>
                <a:close/>
              </a:path>
            </a:pathLst>
          </a:custGeom>
          <a:solidFill>
            <a:srgbClr val="FF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182621" y="2082801"/>
            <a:ext cx="2827401" cy="19282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48050" y="2348928"/>
            <a:ext cx="2302510" cy="130429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 algn="ctr">
              <a:lnSpc>
                <a:spcPts val="1980"/>
              </a:lnSpc>
              <a:spcBef>
                <a:spcPts val="315"/>
              </a:spcBef>
            </a:pPr>
            <a:r>
              <a:rPr spc="-20" dirty="0">
                <a:solidFill>
                  <a:srgbClr val="800000"/>
                </a:solidFill>
                <a:latin typeface="Calibri"/>
                <a:cs typeface="Calibri"/>
              </a:rPr>
              <a:t>должна </a:t>
            </a:r>
            <a:r>
              <a:rPr spc="-5" dirty="0">
                <a:solidFill>
                  <a:srgbClr val="800000"/>
                </a:solidFill>
                <a:latin typeface="Calibri"/>
                <a:cs typeface="Calibri"/>
              </a:rPr>
              <a:t>четко</a:t>
            </a:r>
            <a:r>
              <a:rPr spc="-4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800000"/>
                </a:solidFill>
                <a:latin typeface="Calibri"/>
                <a:cs typeface="Calibri"/>
              </a:rPr>
              <a:t>отражать  </a:t>
            </a:r>
            <a:r>
              <a:rPr spc="-5" dirty="0">
                <a:solidFill>
                  <a:srgbClr val="800000"/>
                </a:solidFill>
                <a:latin typeface="Calibri"/>
                <a:cs typeface="Calibri"/>
              </a:rPr>
              <a:t>основные свойства </a:t>
            </a:r>
            <a:r>
              <a:rPr dirty="0">
                <a:solidFill>
                  <a:srgbClr val="800000"/>
                </a:solidFill>
                <a:latin typeface="Calibri"/>
                <a:cs typeface="Calibri"/>
              </a:rPr>
              <a:t>и  </a:t>
            </a:r>
            <a:r>
              <a:rPr spc="-5" dirty="0">
                <a:solidFill>
                  <a:srgbClr val="800000"/>
                </a:solidFill>
                <a:latin typeface="Calibri"/>
                <a:cs typeface="Calibri"/>
              </a:rPr>
              <a:t>отношения, </a:t>
            </a:r>
            <a:r>
              <a:rPr dirty="0">
                <a:solidFill>
                  <a:srgbClr val="800000"/>
                </a:solidFill>
                <a:latin typeface="Calibri"/>
                <a:cs typeface="Calibri"/>
              </a:rPr>
              <a:t>быть</a:t>
            </a:r>
            <a:r>
              <a:rPr spc="-4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800000"/>
                </a:solidFill>
                <a:latin typeface="Calibri"/>
                <a:cs typeface="Calibri"/>
              </a:rPr>
              <a:t>по</a:t>
            </a:r>
            <a:endParaRPr>
              <a:latin typeface="Calibri"/>
              <a:cs typeface="Calibri"/>
            </a:endParaRPr>
          </a:p>
          <a:p>
            <a:pPr algn="ctr">
              <a:lnSpc>
                <a:spcPts val="1835"/>
              </a:lnSpc>
            </a:pPr>
            <a:r>
              <a:rPr spc="-5" dirty="0">
                <a:solidFill>
                  <a:srgbClr val="800000"/>
                </a:solidFill>
                <a:latin typeface="Calibri"/>
                <a:cs typeface="Calibri"/>
              </a:rPr>
              <a:t>структуре</a:t>
            </a:r>
            <a:r>
              <a:rPr spc="-3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800000"/>
                </a:solidFill>
                <a:latin typeface="Calibri"/>
                <a:cs typeface="Calibri"/>
              </a:rPr>
              <a:t>аналогичной</a:t>
            </a:r>
            <a:endParaRPr>
              <a:latin typeface="Calibri"/>
              <a:cs typeface="Calibri"/>
            </a:endParaRPr>
          </a:p>
          <a:p>
            <a:pPr algn="ctr">
              <a:lnSpc>
                <a:spcPts val="2070"/>
              </a:lnSpc>
            </a:pPr>
            <a:r>
              <a:rPr spc="-10" dirty="0">
                <a:solidFill>
                  <a:srgbClr val="800000"/>
                </a:solidFill>
                <a:latin typeface="Calibri"/>
                <a:cs typeface="Calibri"/>
              </a:rPr>
              <a:t>изучаемому </a:t>
            </a:r>
            <a:r>
              <a:rPr spc="-5" dirty="0">
                <a:solidFill>
                  <a:srgbClr val="800000"/>
                </a:solidFill>
                <a:latin typeface="Calibri"/>
                <a:cs typeface="Calibri"/>
              </a:rPr>
              <a:t>объекту</a:t>
            </a:r>
            <a:endParaRPr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45201" y="2082801"/>
            <a:ext cx="2804541" cy="19282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244844" y="2623756"/>
            <a:ext cx="2395220" cy="75819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91300"/>
              </a:lnSpc>
              <a:spcBef>
                <a:spcPts val="280"/>
              </a:spcBef>
            </a:pPr>
            <a:r>
              <a:rPr sz="1700" spc="-15" dirty="0">
                <a:solidFill>
                  <a:srgbClr val="800000"/>
                </a:solidFill>
                <a:latin typeface="Calibri"/>
                <a:cs typeface="Calibri"/>
              </a:rPr>
              <a:t>должна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быть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простой для 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восприятия </a:t>
            </a:r>
            <a:r>
              <a:rPr sz="1700" dirty="0">
                <a:solidFill>
                  <a:srgbClr val="800000"/>
                </a:solidFill>
                <a:latin typeface="Calibri"/>
                <a:cs typeface="Calibri"/>
              </a:rPr>
              <a:t>и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доступной  для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действий </a:t>
            </a:r>
            <a:r>
              <a:rPr sz="1700" dirty="0">
                <a:solidFill>
                  <a:srgbClr val="800000"/>
                </a:solidFill>
                <a:latin typeface="Calibri"/>
                <a:cs typeface="Calibri"/>
              </a:rPr>
              <a:t>с</a:t>
            </a:r>
            <a:r>
              <a:rPr sz="1700" spc="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ней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82621" y="4086810"/>
            <a:ext cx="2827401" cy="193078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423921" y="4391915"/>
            <a:ext cx="2345055" cy="123253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065" marR="5080" algn="ctr">
              <a:lnSpc>
                <a:spcPct val="91600"/>
              </a:lnSpc>
              <a:spcBef>
                <a:spcPts val="270"/>
              </a:spcBef>
            </a:pPr>
            <a:r>
              <a:rPr sz="1700" spc="-15" dirty="0">
                <a:solidFill>
                  <a:srgbClr val="800000"/>
                </a:solidFill>
                <a:latin typeface="Calibri"/>
                <a:cs typeface="Calibri"/>
              </a:rPr>
              <a:t>должна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ярко </a:t>
            </a:r>
            <a:r>
              <a:rPr sz="1700" dirty="0">
                <a:solidFill>
                  <a:srgbClr val="800000"/>
                </a:solidFill>
                <a:latin typeface="Calibri"/>
                <a:cs typeface="Calibri"/>
              </a:rPr>
              <a:t>и </a:t>
            </a:r>
            <a:r>
              <a:rPr sz="1700" spc="-15" dirty="0">
                <a:solidFill>
                  <a:srgbClr val="800000"/>
                </a:solidFill>
                <a:latin typeface="Calibri"/>
                <a:cs typeface="Calibri"/>
              </a:rPr>
              <a:t>отчетливо 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передавать </a:t>
            </a:r>
            <a:r>
              <a:rPr sz="1700" spc="-15" dirty="0">
                <a:solidFill>
                  <a:srgbClr val="800000"/>
                </a:solidFill>
                <a:latin typeface="Calibri"/>
                <a:cs typeface="Calibri"/>
              </a:rPr>
              <a:t>те </a:t>
            </a:r>
            <a:r>
              <a:rPr sz="1700" dirty="0">
                <a:solidFill>
                  <a:srgbClr val="800000"/>
                </a:solidFill>
                <a:latin typeface="Calibri"/>
                <a:cs typeface="Calibri"/>
              </a:rPr>
              <a:t>свойства</a:t>
            </a:r>
            <a:r>
              <a:rPr sz="1700" spc="-70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800000"/>
                </a:solidFill>
                <a:latin typeface="Calibri"/>
                <a:cs typeface="Calibri"/>
              </a:rPr>
              <a:t>и 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отношения,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которые  могут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быть освоены</a:t>
            </a:r>
            <a:endParaRPr sz="1700">
              <a:latin typeface="Calibri"/>
              <a:cs typeface="Calibri"/>
            </a:endParaRPr>
          </a:p>
          <a:p>
            <a:pPr marL="3175" algn="ctr">
              <a:lnSpc>
                <a:spcPts val="1860"/>
              </a:lnSpc>
            </a:pP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именно </a:t>
            </a:r>
            <a:r>
              <a:rPr sz="1700" dirty="0">
                <a:solidFill>
                  <a:srgbClr val="800000"/>
                </a:solidFill>
                <a:latin typeface="Calibri"/>
                <a:cs typeface="Calibri"/>
              </a:rPr>
              <a:t>с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ее</a:t>
            </a:r>
            <a:r>
              <a:rPr sz="1700" spc="2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помощью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045201" y="4086810"/>
            <a:ext cx="2827401" cy="19307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20890" y="4747895"/>
            <a:ext cx="1686560" cy="5213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950"/>
              </a:lnSpc>
              <a:spcBef>
                <a:spcPts val="100"/>
              </a:spcBef>
            </a:pPr>
            <a:r>
              <a:rPr sz="1700" spc="-15" dirty="0">
                <a:solidFill>
                  <a:srgbClr val="800000"/>
                </a:solidFill>
                <a:latin typeface="Calibri"/>
                <a:cs typeface="Calibri"/>
              </a:rPr>
              <a:t>должна</a:t>
            </a:r>
            <a:r>
              <a:rPr sz="1700" spc="-35" dirty="0">
                <a:solidFill>
                  <a:srgbClr val="800000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800000"/>
                </a:solidFill>
                <a:latin typeface="Calibri"/>
                <a:cs typeface="Calibri"/>
              </a:rPr>
              <a:t>облегчать</a:t>
            </a:r>
            <a:endParaRPr sz="1700">
              <a:latin typeface="Calibri"/>
              <a:cs typeface="Calibri"/>
            </a:endParaRPr>
          </a:p>
          <a:p>
            <a:pPr algn="ctr">
              <a:lnSpc>
                <a:spcPts val="1950"/>
              </a:lnSpc>
            </a:pPr>
            <a:r>
              <a:rPr sz="1700" spc="-5" dirty="0">
                <a:solidFill>
                  <a:srgbClr val="800000"/>
                </a:solidFill>
                <a:latin typeface="Calibri"/>
                <a:cs typeface="Calibri"/>
              </a:rPr>
              <a:t>познание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10839" y="409004"/>
            <a:ext cx="6390894" cy="6810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092196" y="490473"/>
            <a:ext cx="6014720" cy="39116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/>
              <a:t>Требования </a:t>
            </a:r>
            <a:r>
              <a:rPr sz="2400" dirty="0"/>
              <a:t>к </a:t>
            </a:r>
            <a:r>
              <a:rPr sz="2400" spc="-5" dirty="0"/>
              <a:t>экологическим</a:t>
            </a:r>
            <a:r>
              <a:rPr sz="2400" spc="30" dirty="0"/>
              <a:t> </a:t>
            </a:r>
            <a:r>
              <a:rPr sz="2400" spc="-5" dirty="0"/>
              <a:t>моделям:</a:t>
            </a: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98901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227457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+mn-lt"/>
                <a:cs typeface="Calibri"/>
              </a:rPr>
              <a:t>Роль</a:t>
            </a:r>
            <a:r>
              <a:rPr lang="ru-RU" sz="2000" b="1" spc="-10" dirty="0">
                <a:solidFill>
                  <a:srgbClr val="C00000"/>
                </a:solidFill>
                <a:latin typeface="+mn-lt"/>
                <a:cs typeface="Calibri"/>
              </a:rPr>
              <a:t> </a:t>
            </a:r>
            <a:r>
              <a:rPr lang="ru-RU" sz="2000" b="1" spc="-5" dirty="0">
                <a:solidFill>
                  <a:srgbClr val="C00000"/>
                </a:solidFill>
                <a:latin typeface="+mn-lt"/>
                <a:cs typeface="Calibri"/>
              </a:rPr>
              <a:t>моделей</a:t>
            </a:r>
            <a:r>
              <a:rPr lang="ru-RU" sz="2000" b="1" spc="5" dirty="0">
                <a:solidFill>
                  <a:srgbClr val="C00000"/>
                </a:solidFill>
                <a:latin typeface="+mn-lt"/>
                <a:cs typeface="Calibri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n-lt"/>
                <a:cs typeface="Calibri"/>
              </a:rPr>
              <a:t>и	</a:t>
            </a:r>
            <a:r>
              <a:rPr lang="ru-RU" sz="2000" b="1" spc="-5" dirty="0">
                <a:solidFill>
                  <a:srgbClr val="C00000"/>
                </a:solidFill>
                <a:latin typeface="+mn-lt"/>
                <a:cs typeface="Calibri"/>
              </a:rPr>
              <a:t>моделирования </a:t>
            </a:r>
            <a:r>
              <a:rPr lang="ru-RU" sz="2000" b="1" dirty="0">
                <a:solidFill>
                  <a:srgbClr val="C00000"/>
                </a:solidFill>
                <a:latin typeface="+mn-lt"/>
                <a:cs typeface="Calibri"/>
              </a:rPr>
              <a:t>в</a:t>
            </a:r>
            <a:r>
              <a:rPr lang="ru-RU" sz="2000" b="1" spc="-30" dirty="0">
                <a:solidFill>
                  <a:srgbClr val="C00000"/>
                </a:solidFill>
                <a:latin typeface="+mn-lt"/>
                <a:cs typeface="Calibri"/>
              </a:rPr>
              <a:t> </a:t>
            </a:r>
            <a:r>
              <a:rPr lang="ru-RU" sz="2000" b="1" spc="-5" dirty="0">
                <a:solidFill>
                  <a:srgbClr val="C00000"/>
                </a:solidFill>
                <a:latin typeface="+mn-lt"/>
                <a:cs typeface="Calibri"/>
              </a:rPr>
              <a:t>экологическом</a:t>
            </a:r>
            <a:br>
              <a:rPr lang="ru-RU" sz="2000" b="1" dirty="0">
                <a:solidFill>
                  <a:srgbClr val="C00000"/>
                </a:solidFill>
                <a:latin typeface="+mn-lt"/>
                <a:cs typeface="Calibri"/>
              </a:rPr>
            </a:br>
            <a:r>
              <a:rPr lang="ru-RU" sz="2000" b="1" spc="-5" dirty="0">
                <a:solidFill>
                  <a:srgbClr val="C00000"/>
                </a:solidFill>
                <a:latin typeface="+mn-lt"/>
                <a:cs typeface="Calibri"/>
              </a:rPr>
              <a:t>образовании детей дошкольного</a:t>
            </a:r>
            <a:r>
              <a:rPr lang="ru-RU" sz="2000" b="1" dirty="0">
                <a:solidFill>
                  <a:srgbClr val="C00000"/>
                </a:solidFill>
                <a:latin typeface="+mn-lt"/>
                <a:cs typeface="Calibri"/>
              </a:rPr>
              <a:t> </a:t>
            </a:r>
            <a:r>
              <a:rPr lang="ru-RU" sz="2000" b="1" spc="-5" dirty="0">
                <a:solidFill>
                  <a:srgbClr val="C00000"/>
                </a:solidFill>
                <a:latin typeface="+mn-lt"/>
                <a:cs typeface="Calibri"/>
              </a:rPr>
              <a:t>возраста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47952" y="3447429"/>
            <a:ext cx="2031642" cy="108593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9400" marR="5080" indent="-266700">
              <a:lnSpc>
                <a:spcPts val="1320"/>
              </a:lnSpc>
              <a:spcBef>
                <a:spcPts val="240"/>
              </a:spcBef>
            </a:pPr>
            <a:r>
              <a:rPr lang="ru-RU" sz="1200" b="1" spc="-10" dirty="0">
                <a:solidFill>
                  <a:srgbClr val="800000"/>
                </a:solidFill>
                <a:cs typeface="Calibri"/>
              </a:rPr>
              <a:t>М</a:t>
            </a:r>
            <a:r>
              <a:rPr lang="ru-RU" sz="1200" b="1" spc="-35" dirty="0">
                <a:solidFill>
                  <a:srgbClr val="800000"/>
                </a:solidFill>
                <a:cs typeface="Calibri"/>
              </a:rPr>
              <a:t>О</a:t>
            </a:r>
            <a:r>
              <a:rPr lang="ru-RU" sz="1200" b="1" spc="-10" dirty="0">
                <a:solidFill>
                  <a:srgbClr val="800000"/>
                </a:solidFill>
                <a:cs typeface="Calibri"/>
              </a:rPr>
              <a:t>Д</a:t>
            </a:r>
            <a:r>
              <a:rPr lang="ru-RU" sz="1200" b="1" spc="-25" dirty="0">
                <a:solidFill>
                  <a:srgbClr val="800000"/>
                </a:solidFill>
                <a:cs typeface="Calibri"/>
              </a:rPr>
              <a:t>Е</a:t>
            </a:r>
            <a:r>
              <a:rPr lang="ru-RU" sz="1200" b="1" dirty="0">
                <a:solidFill>
                  <a:srgbClr val="800000"/>
                </a:solidFill>
                <a:cs typeface="Calibri"/>
              </a:rPr>
              <a:t>ЛИР</a:t>
            </a:r>
            <a:r>
              <a:rPr lang="ru-RU" sz="1200" b="1" spc="5" dirty="0">
                <a:solidFill>
                  <a:srgbClr val="800000"/>
                </a:solidFill>
                <a:cs typeface="Calibri"/>
              </a:rPr>
              <a:t>О</a:t>
            </a:r>
            <a:r>
              <a:rPr lang="ru-RU" sz="1200" b="1" spc="-15" dirty="0">
                <a:solidFill>
                  <a:srgbClr val="800000"/>
                </a:solidFill>
                <a:cs typeface="Calibri"/>
              </a:rPr>
              <a:t>В</a:t>
            </a:r>
            <a:r>
              <a:rPr lang="ru-RU" sz="1200" b="1" spc="-10" dirty="0">
                <a:solidFill>
                  <a:srgbClr val="800000"/>
                </a:solidFill>
                <a:cs typeface="Calibri"/>
              </a:rPr>
              <a:t>А</a:t>
            </a:r>
            <a:r>
              <a:rPr lang="ru-RU" sz="1200" b="1" dirty="0">
                <a:solidFill>
                  <a:srgbClr val="800000"/>
                </a:solidFill>
                <a:cs typeface="Calibri"/>
              </a:rPr>
              <a:t>НИЕ  </a:t>
            </a:r>
            <a:r>
              <a:rPr lang="ru-RU" sz="1200" b="1" spc="-10" dirty="0">
                <a:solidFill>
                  <a:srgbClr val="800000"/>
                </a:solidFill>
                <a:cs typeface="Calibri"/>
              </a:rPr>
              <a:t>(МОДЕЛИ)</a:t>
            </a:r>
            <a:endParaRPr lang="ru-RU" sz="1200" dirty="0">
              <a:cs typeface="Calibri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17207" y="1802860"/>
            <a:ext cx="2288146" cy="119059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marR="5080" indent="38100" algn="just">
              <a:lnSpc>
                <a:spcPct val="91700"/>
              </a:lnSpc>
              <a:spcBef>
                <a:spcPts val="240"/>
              </a:spcBef>
            </a:pPr>
            <a:r>
              <a:rPr lang="ru-RU" sz="1200" spc="-5" dirty="0">
                <a:solidFill>
                  <a:srgbClr val="800000"/>
                </a:solidFill>
                <a:cs typeface="Calibri"/>
              </a:rPr>
              <a:t>Позволяет раскрыть  важные</a:t>
            </a:r>
            <a:r>
              <a:rPr lang="ru-RU" sz="1200" spc="-6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особенности  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объектов природы 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и  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закономерные</a:t>
            </a:r>
            <a:r>
              <a:rPr lang="ru-RU" sz="1200" spc="-4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связи</a:t>
            </a:r>
            <a:endParaRPr lang="ru-RU" sz="1200" dirty="0">
              <a:cs typeface="Calibri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493950" y="3264615"/>
            <a:ext cx="2846230" cy="168087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1600" marR="100330" algn="ctr">
              <a:lnSpc>
                <a:spcPts val="1540"/>
              </a:lnSpc>
              <a:spcBef>
                <a:spcPts val="265"/>
              </a:spcBef>
            </a:pPr>
            <a:r>
              <a:rPr lang="ru-RU" sz="1200" spc="-5" dirty="0">
                <a:solidFill>
                  <a:srgbClr val="800000"/>
                </a:solidFill>
                <a:cs typeface="Calibri"/>
              </a:rPr>
              <a:t>Способствует 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развитию  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восприятия, 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наглядно-действенного 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наглядно-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образного мышления 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и  речи, </a:t>
            </a:r>
            <a:r>
              <a:rPr lang="ru-RU" sz="1200" spc="-15" dirty="0">
                <a:solidFill>
                  <a:srgbClr val="800000"/>
                </a:solidFill>
                <a:cs typeface="Calibri"/>
              </a:rPr>
              <a:t>трудовой 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деятельности</a:t>
            </a:r>
            <a:endParaRPr lang="ru-RU" sz="1200" dirty="0">
              <a:cs typeface="Calibri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435663" y="3264616"/>
            <a:ext cx="2588652" cy="144905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165" marR="173355" indent="3810" algn="ctr">
              <a:lnSpc>
                <a:spcPts val="1540"/>
              </a:lnSpc>
              <a:spcBef>
                <a:spcPts val="265"/>
              </a:spcBef>
            </a:pPr>
            <a:r>
              <a:rPr lang="ru-RU" sz="1200" spc="-5" dirty="0">
                <a:solidFill>
                  <a:srgbClr val="800000"/>
                </a:solidFill>
                <a:cs typeface="Calibri"/>
              </a:rPr>
              <a:t>Способствует  </a:t>
            </a:r>
            <a:r>
              <a:rPr lang="ru-RU" sz="1200" spc="5" dirty="0">
                <a:solidFill>
                  <a:srgbClr val="800000"/>
                </a:solidFill>
                <a:cs typeface="Calibri"/>
              </a:rPr>
              <a:t>ф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о</a:t>
            </a:r>
            <a:r>
              <a:rPr lang="ru-RU" sz="1200" spc="5" dirty="0">
                <a:solidFill>
                  <a:srgbClr val="800000"/>
                </a:solidFill>
                <a:cs typeface="Calibri"/>
              </a:rPr>
              <a:t>р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м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и</a:t>
            </a:r>
            <a:r>
              <a:rPr lang="ru-RU" sz="1200" spc="5" dirty="0">
                <a:solidFill>
                  <a:srgbClr val="800000"/>
                </a:solidFill>
                <a:cs typeface="Calibri"/>
              </a:rPr>
              <a:t>р</a:t>
            </a:r>
            <a:r>
              <a:rPr lang="ru-RU" sz="1200" spc="-5" dirty="0">
                <a:solidFill>
                  <a:srgbClr val="800000"/>
                </a:solidFill>
                <a:cs typeface="Calibri"/>
              </a:rPr>
              <a:t>о</a:t>
            </a:r>
            <a:r>
              <a:rPr lang="ru-RU" sz="1200" spc="5" dirty="0">
                <a:solidFill>
                  <a:srgbClr val="800000"/>
                </a:solidFill>
                <a:cs typeface="Calibri"/>
              </a:rPr>
              <a:t>ва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н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ию  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обобщенных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 и</a:t>
            </a:r>
            <a:endParaRPr lang="ru-RU" sz="1200" dirty="0">
              <a:cs typeface="Calibri"/>
            </a:endParaRPr>
          </a:p>
          <a:p>
            <a:pPr marL="12700" marR="5080" algn="ctr">
              <a:lnSpc>
                <a:spcPts val="1540"/>
              </a:lnSpc>
              <a:spcBef>
                <a:spcPts val="5"/>
              </a:spcBef>
            </a:pPr>
            <a:r>
              <a:rPr lang="ru-RU" sz="1200" spc="-5" dirty="0">
                <a:solidFill>
                  <a:srgbClr val="800000"/>
                </a:solidFill>
                <a:cs typeface="Calibri"/>
              </a:rPr>
              <a:t>системных знаний</a:t>
            </a:r>
            <a:r>
              <a:rPr lang="ru-RU" sz="1200" spc="-8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1200" dirty="0">
                <a:solidFill>
                  <a:srgbClr val="800000"/>
                </a:solidFill>
                <a:cs typeface="Calibri"/>
              </a:rPr>
              <a:t>о  </a:t>
            </a:r>
            <a:r>
              <a:rPr lang="ru-RU" sz="1200" spc="-10" dirty="0">
                <a:solidFill>
                  <a:srgbClr val="800000"/>
                </a:solidFill>
                <a:cs typeface="Calibri"/>
              </a:rPr>
              <a:t>природе</a:t>
            </a:r>
            <a:endParaRPr lang="ru-RU" sz="1200" dirty="0">
              <a:cs typeface="Calibri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39932" y="5220975"/>
            <a:ext cx="2339662" cy="133437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marR="5080" algn="ctr">
              <a:lnSpc>
                <a:spcPct val="86600"/>
              </a:lnSpc>
              <a:spcBef>
                <a:spcPts val="290"/>
              </a:spcBef>
            </a:pPr>
            <a:r>
              <a:rPr lang="ru-RU" sz="1200" spc="-15" dirty="0">
                <a:solidFill>
                  <a:srgbClr val="800000"/>
                </a:solidFill>
                <a:cs typeface="Arial"/>
              </a:rPr>
              <a:t>Абстрагирует</a:t>
            </a:r>
            <a:r>
              <a:rPr lang="ru-RU" sz="1200" spc="-1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ru-RU" sz="1200" spc="-10" dirty="0">
                <a:solidFill>
                  <a:srgbClr val="800000"/>
                </a:solidFill>
                <a:cs typeface="Arial"/>
              </a:rPr>
              <a:t>существенные  </a:t>
            </a:r>
            <a:r>
              <a:rPr lang="ru-RU" sz="1200" spc="-5" dirty="0">
                <a:solidFill>
                  <a:srgbClr val="800000"/>
                </a:solidFill>
                <a:cs typeface="Arial"/>
              </a:rPr>
              <a:t>признаки </a:t>
            </a:r>
            <a:r>
              <a:rPr lang="ru-RU" sz="1200" spc="-10" dirty="0">
                <a:solidFill>
                  <a:srgbClr val="800000"/>
                </a:solidFill>
                <a:cs typeface="Arial"/>
              </a:rPr>
              <a:t>природных  </a:t>
            </a:r>
            <a:r>
              <a:rPr lang="ru-RU" sz="1200" spc="-15" dirty="0">
                <a:solidFill>
                  <a:srgbClr val="800000"/>
                </a:solidFill>
                <a:cs typeface="Arial"/>
              </a:rPr>
              <a:t>объектов, </a:t>
            </a:r>
            <a:r>
              <a:rPr lang="ru-RU" sz="1200" spc="-10" dirty="0">
                <a:solidFill>
                  <a:srgbClr val="800000"/>
                </a:solidFill>
                <a:cs typeface="Arial"/>
              </a:rPr>
              <a:t>значимых </a:t>
            </a:r>
            <a:r>
              <a:rPr lang="ru-RU" sz="1200" spc="-5" dirty="0">
                <a:solidFill>
                  <a:srgbClr val="800000"/>
                </a:solidFill>
                <a:cs typeface="Arial"/>
              </a:rPr>
              <a:t>для  </a:t>
            </a:r>
            <a:r>
              <a:rPr lang="ru-RU" sz="1200" spc="-15" dirty="0">
                <a:solidFill>
                  <a:srgbClr val="800000"/>
                </a:solidFill>
                <a:cs typeface="Arial"/>
              </a:rPr>
              <a:t>деятельности</a:t>
            </a:r>
            <a:endParaRPr lang="ru-RU" sz="1200" dirty="0">
              <a:cs typeface="Arial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7791717" y="3770200"/>
            <a:ext cx="386367" cy="4154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068096" y="4713668"/>
            <a:ext cx="409978" cy="3178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>
            <a:off x="6122725" y="3035823"/>
            <a:ext cx="305443" cy="31688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4468969" y="3770200"/>
            <a:ext cx="367691" cy="38056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3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1455312" y="218940"/>
            <a:ext cx="4765184" cy="6143223"/>
          </a:xfrm>
          <a:prstGeom prst="triangl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34873" y="635359"/>
            <a:ext cx="5718220" cy="149394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40" algn="ctr">
              <a:lnSpc>
                <a:spcPts val="2070"/>
              </a:lnSpc>
              <a:spcBef>
                <a:spcPts val="100"/>
              </a:spcBef>
            </a:pPr>
            <a:r>
              <a:rPr lang="ru-RU" b="1" i="1" spc="-15" dirty="0">
                <a:solidFill>
                  <a:srgbClr val="540000"/>
                </a:solidFill>
                <a:cs typeface="Calibri"/>
              </a:rPr>
              <a:t>Цель </a:t>
            </a:r>
            <a:r>
              <a:rPr lang="ru-RU" b="1" i="1" spc="-10" dirty="0">
                <a:solidFill>
                  <a:srgbClr val="540000"/>
                </a:solidFill>
                <a:cs typeface="Calibri"/>
              </a:rPr>
              <a:t>моделирования</a:t>
            </a:r>
            <a:r>
              <a:rPr lang="ru-RU" i="1" spc="-10" dirty="0">
                <a:solidFill>
                  <a:srgbClr val="540000"/>
                </a:solidFill>
                <a:cs typeface="Calibri"/>
              </a:rPr>
              <a:t>: </a:t>
            </a:r>
            <a:r>
              <a:rPr lang="ru-RU" spc="-5" dirty="0">
                <a:solidFill>
                  <a:srgbClr val="540000"/>
                </a:solidFill>
                <a:cs typeface="Calibri"/>
              </a:rPr>
              <a:t>обеспечить</a:t>
            </a:r>
            <a:r>
              <a:rPr lang="ru-RU" spc="50" dirty="0">
                <a:solidFill>
                  <a:srgbClr val="540000"/>
                </a:solidFill>
                <a:cs typeface="Calibri"/>
              </a:rPr>
              <a:t> </a:t>
            </a:r>
            <a:r>
              <a:rPr lang="ru-RU" spc="-5" dirty="0">
                <a:solidFill>
                  <a:srgbClr val="540000"/>
                </a:solidFill>
                <a:cs typeface="Calibri"/>
              </a:rPr>
              <a:t>успешное</a:t>
            </a:r>
            <a:endParaRPr lang="ru-RU" dirty="0">
              <a:solidFill>
                <a:srgbClr val="540000"/>
              </a:solidFill>
              <a:cs typeface="Calibri"/>
            </a:endParaRPr>
          </a:p>
          <a:p>
            <a:pPr algn="ctr">
              <a:lnSpc>
                <a:spcPts val="2060"/>
              </a:lnSpc>
              <a:spcBef>
                <a:spcPts val="100"/>
              </a:spcBef>
            </a:pPr>
            <a:r>
              <a:rPr lang="ru-RU" spc="-5" dirty="0">
                <a:solidFill>
                  <a:srgbClr val="540000"/>
                </a:solidFill>
                <a:cs typeface="Calibri"/>
              </a:rPr>
              <a:t>усвоение </a:t>
            </a:r>
            <a:r>
              <a:rPr lang="ru-RU" spc="-10" dirty="0">
                <a:solidFill>
                  <a:srgbClr val="540000"/>
                </a:solidFill>
                <a:cs typeface="Calibri"/>
              </a:rPr>
              <a:t>детьми </a:t>
            </a:r>
            <a:r>
              <a:rPr lang="ru-RU" spc="-5" dirty="0">
                <a:solidFill>
                  <a:srgbClr val="540000"/>
                </a:solidFill>
                <a:cs typeface="Calibri"/>
              </a:rPr>
              <a:t>знаний об особенностях</a:t>
            </a:r>
            <a:r>
              <a:rPr lang="ru-RU" spc="25" dirty="0">
                <a:solidFill>
                  <a:srgbClr val="540000"/>
                </a:solidFill>
                <a:cs typeface="Calibri"/>
              </a:rPr>
              <a:t> </a:t>
            </a:r>
            <a:r>
              <a:rPr lang="ru-RU" spc="-5" dirty="0">
                <a:solidFill>
                  <a:srgbClr val="540000"/>
                </a:solidFill>
                <a:cs typeface="Calibri"/>
              </a:rPr>
              <a:t>объектов </a:t>
            </a:r>
            <a:r>
              <a:rPr lang="ru-RU" spc="-10" dirty="0">
                <a:solidFill>
                  <a:srgbClr val="540000"/>
                </a:solidFill>
                <a:cs typeface="Calibri"/>
              </a:rPr>
              <a:t>природы, </a:t>
            </a:r>
            <a:r>
              <a:rPr lang="ru-RU" dirty="0">
                <a:solidFill>
                  <a:srgbClr val="540000"/>
                </a:solidFill>
                <a:cs typeface="Calibri"/>
              </a:rPr>
              <a:t>их </a:t>
            </a:r>
            <a:r>
              <a:rPr lang="ru-RU" spc="-5" dirty="0">
                <a:solidFill>
                  <a:srgbClr val="540000"/>
                </a:solidFill>
                <a:cs typeface="Calibri"/>
              </a:rPr>
              <a:t>структуре, связях </a:t>
            </a:r>
            <a:r>
              <a:rPr lang="ru-RU" dirty="0">
                <a:solidFill>
                  <a:srgbClr val="540000"/>
                </a:solidFill>
                <a:cs typeface="Calibri"/>
              </a:rPr>
              <a:t>и</a:t>
            </a:r>
            <a:r>
              <a:rPr lang="ru-RU" spc="-35" dirty="0">
                <a:solidFill>
                  <a:srgbClr val="540000"/>
                </a:solidFill>
                <a:cs typeface="Calibri"/>
              </a:rPr>
              <a:t> </a:t>
            </a:r>
            <a:r>
              <a:rPr lang="ru-RU" spc="-5" dirty="0">
                <a:solidFill>
                  <a:srgbClr val="540000"/>
                </a:solidFill>
                <a:cs typeface="Calibri"/>
              </a:rPr>
              <a:t>отношениях,</a:t>
            </a:r>
            <a:endParaRPr lang="ru-RU" dirty="0">
              <a:solidFill>
                <a:srgbClr val="540000"/>
              </a:solidFill>
              <a:cs typeface="Calibri"/>
            </a:endParaRPr>
          </a:p>
          <a:p>
            <a:pPr marL="635" algn="ctr">
              <a:lnSpc>
                <a:spcPts val="2060"/>
              </a:lnSpc>
            </a:pPr>
            <a:r>
              <a:rPr lang="ru-RU" spc="-5" dirty="0">
                <a:solidFill>
                  <a:srgbClr val="540000"/>
                </a:solidFill>
                <a:cs typeface="Calibri"/>
              </a:rPr>
              <a:t>существующих </a:t>
            </a:r>
            <a:r>
              <a:rPr lang="ru-RU" spc="-10" dirty="0">
                <a:solidFill>
                  <a:srgbClr val="540000"/>
                </a:solidFill>
                <a:cs typeface="Calibri"/>
              </a:rPr>
              <a:t>между</a:t>
            </a:r>
            <a:r>
              <a:rPr lang="ru-RU" spc="-15" dirty="0">
                <a:solidFill>
                  <a:srgbClr val="540000"/>
                </a:solidFill>
                <a:cs typeface="Calibri"/>
              </a:rPr>
              <a:t> </a:t>
            </a:r>
            <a:r>
              <a:rPr lang="ru-RU" dirty="0">
                <a:solidFill>
                  <a:srgbClr val="540000"/>
                </a:solidFill>
                <a:cs typeface="Calibri"/>
              </a:rPr>
              <a:t>ними.</a:t>
            </a:r>
          </a:p>
          <a:p>
            <a:pPr algn="ctr">
              <a:lnSpc>
                <a:spcPts val="2070"/>
              </a:lnSpc>
            </a:pPr>
            <a:endParaRPr lang="ru-RU" dirty="0">
              <a:solidFill>
                <a:srgbClr val="C00000"/>
              </a:solidFill>
              <a:cs typeface="Calibri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50158" y="2541433"/>
            <a:ext cx="5718220" cy="149394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9400" marR="5080" indent="-266700">
              <a:lnSpc>
                <a:spcPts val="1320"/>
              </a:lnSpc>
              <a:spcBef>
                <a:spcPts val="240"/>
              </a:spcBef>
            </a:pPr>
            <a:r>
              <a:rPr lang="ru-RU" b="1" i="1" spc="-5" dirty="0">
                <a:solidFill>
                  <a:srgbClr val="800000"/>
                </a:solidFill>
                <a:cs typeface="Calibri"/>
              </a:rPr>
              <a:t>Особенность </a:t>
            </a:r>
            <a:r>
              <a:rPr lang="ru-RU" b="1" i="1" spc="-10" dirty="0">
                <a:solidFill>
                  <a:srgbClr val="800000"/>
                </a:solidFill>
                <a:cs typeface="Calibri"/>
              </a:rPr>
              <a:t>моделирования </a:t>
            </a:r>
            <a:r>
              <a:rPr lang="ru-RU" spc="-15" dirty="0">
                <a:solidFill>
                  <a:srgbClr val="800000"/>
                </a:solidFill>
                <a:cs typeface="Calibri"/>
              </a:rPr>
              <a:t>как метода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обучения: оно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делает  наглядным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скрытые </a:t>
            </a:r>
            <a:r>
              <a:rPr lang="ru-RU" spc="-15" dirty="0">
                <a:solidFill>
                  <a:srgbClr val="800000"/>
                </a:solidFill>
                <a:cs typeface="Calibri"/>
              </a:rPr>
              <a:t>от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непосредственного восприятия свойства, 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связи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и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отношения объектов,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которые являются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существенными  для понимания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фактов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и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явлений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окружающей</a:t>
            </a:r>
            <a:r>
              <a:rPr lang="ru-RU" spc="4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действительности</a:t>
            </a:r>
            <a:endParaRPr lang="ru-RU" dirty="0">
              <a:cs typeface="Calibri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85327" y="4447507"/>
            <a:ext cx="5718220" cy="149394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marR="5080" algn="just">
              <a:lnSpc>
                <a:spcPts val="1860"/>
              </a:lnSpc>
              <a:spcBef>
                <a:spcPts val="310"/>
              </a:spcBef>
            </a:pPr>
            <a:r>
              <a:rPr lang="ru-RU" spc="-10" dirty="0">
                <a:solidFill>
                  <a:srgbClr val="800000"/>
                </a:solidFill>
                <a:cs typeface="Calibri"/>
              </a:rPr>
              <a:t>Моделирование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основано на </a:t>
            </a:r>
            <a:r>
              <a:rPr lang="ru-RU" b="1" i="1" spc="-5" dirty="0">
                <a:solidFill>
                  <a:srgbClr val="800000"/>
                </a:solidFill>
                <a:cs typeface="Calibri"/>
              </a:rPr>
              <a:t>принципе </a:t>
            </a:r>
            <a:r>
              <a:rPr lang="ru-RU" b="1" i="1" dirty="0">
                <a:solidFill>
                  <a:srgbClr val="800000"/>
                </a:solidFill>
                <a:cs typeface="Calibri"/>
              </a:rPr>
              <a:t>замещения 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реальных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объектов предметами, схематическими  изображениями,</a:t>
            </a:r>
            <a:r>
              <a:rPr lang="ru-RU" spc="-2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знаками.</a:t>
            </a:r>
            <a:endParaRPr lang="ru-RU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6435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/>
          <p:nvPr/>
        </p:nvSpPr>
        <p:spPr>
          <a:xfrm>
            <a:off x="3679695" y="1061231"/>
            <a:ext cx="6800045" cy="1228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pc="-10" dirty="0">
                <a:solidFill>
                  <a:srgbClr val="800000"/>
                </a:solidFill>
                <a:cs typeface="Calibri"/>
              </a:rPr>
              <a:t>*представлена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в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виде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предмета,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конструкций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предмета  или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нескольких предметов, закономерно связанных  между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собой</a:t>
            </a:r>
            <a:endParaRPr dirty="0"/>
          </a:p>
        </p:txBody>
      </p:sp>
      <p:sp>
        <p:nvSpPr>
          <p:cNvPr id="2" name="object 4"/>
          <p:cNvSpPr/>
          <p:nvPr/>
        </p:nvSpPr>
        <p:spPr>
          <a:xfrm>
            <a:off x="620759" y="704741"/>
            <a:ext cx="3213481" cy="15853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b="1" spc="-10" dirty="0">
                <a:solidFill>
                  <a:srgbClr val="800000"/>
                </a:solidFill>
                <a:cs typeface="Calibri"/>
              </a:rPr>
              <a:t> 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ru-RU" b="1" spc="-10" dirty="0">
              <a:solidFill>
                <a:srgbClr val="800000"/>
              </a:solidFill>
              <a:cs typeface="Calibr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solidFill>
                  <a:srgbClr val="800000"/>
                </a:solidFill>
                <a:cs typeface="Calibri"/>
              </a:rPr>
              <a:t>Предметная</a:t>
            </a:r>
            <a:r>
              <a:rPr lang="ru-RU" sz="2400" b="1" spc="-4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2400" b="1" spc="-25" dirty="0">
                <a:solidFill>
                  <a:srgbClr val="800000"/>
                </a:solidFill>
                <a:cs typeface="Calibri"/>
              </a:rPr>
              <a:t>модель</a:t>
            </a:r>
            <a:endParaRPr lang="ru-RU" sz="2400" dirty="0">
              <a:cs typeface="Calibri"/>
            </a:endParaRPr>
          </a:p>
        </p:txBody>
      </p:sp>
      <p:sp>
        <p:nvSpPr>
          <p:cNvPr id="6" name="object 2"/>
          <p:cNvSpPr/>
          <p:nvPr/>
        </p:nvSpPr>
        <p:spPr>
          <a:xfrm>
            <a:off x="3679695" y="4632210"/>
            <a:ext cx="6800044" cy="14199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12065">
              <a:lnSpc>
                <a:spcPct val="100000"/>
              </a:lnSpc>
              <a:spcBef>
                <a:spcPts val="235"/>
              </a:spcBef>
              <a:tabLst>
                <a:tab pos="185420" algn="l"/>
              </a:tabLst>
            </a:pPr>
            <a:r>
              <a:rPr lang="ru-RU" spc="-10" dirty="0">
                <a:solidFill>
                  <a:srgbClr val="800000"/>
                </a:solidFill>
                <a:cs typeface="Calibri"/>
              </a:rPr>
              <a:t>           * представлена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в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виде графиков,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схем,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таблиц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и</a:t>
            </a:r>
            <a:r>
              <a:rPr lang="ru-RU" spc="3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pc="-20" dirty="0">
                <a:solidFill>
                  <a:srgbClr val="800000"/>
                </a:solidFill>
                <a:cs typeface="Calibri"/>
              </a:rPr>
              <a:t>т.п.;</a:t>
            </a:r>
            <a:endParaRPr lang="ru-RU" dirty="0">
              <a:cs typeface="Calibri"/>
            </a:endParaRPr>
          </a:p>
          <a:p>
            <a:pPr marL="12065">
              <a:lnSpc>
                <a:spcPct val="100000"/>
              </a:lnSpc>
              <a:spcBef>
                <a:spcPts val="140"/>
              </a:spcBef>
              <a:tabLst>
                <a:tab pos="185420" algn="l"/>
              </a:tabLst>
            </a:pPr>
            <a:r>
              <a:rPr lang="ru-RU" spc="-15" dirty="0">
                <a:solidFill>
                  <a:srgbClr val="800000"/>
                </a:solidFill>
                <a:cs typeface="Calibri"/>
              </a:rPr>
              <a:t>           *  модель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обобщенно передает разные виды</a:t>
            </a:r>
            <a:r>
              <a:rPr lang="ru-RU" spc="-55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отношений</a:t>
            </a:r>
            <a:endParaRPr lang="ru-RU" dirty="0">
              <a:cs typeface="Calibri"/>
            </a:endParaRPr>
          </a:p>
          <a:p>
            <a:pPr marL="184785">
              <a:lnSpc>
                <a:spcPct val="100000"/>
              </a:lnSpc>
              <a:spcBef>
                <a:spcPts val="5"/>
              </a:spcBef>
            </a:pPr>
            <a:r>
              <a:rPr lang="ru-RU" dirty="0">
                <a:solidFill>
                  <a:srgbClr val="800000"/>
                </a:solidFill>
                <a:cs typeface="Calibri"/>
              </a:rPr>
              <a:t>            в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природе.</a:t>
            </a:r>
            <a:endParaRPr dirty="0"/>
          </a:p>
        </p:txBody>
      </p:sp>
      <p:sp>
        <p:nvSpPr>
          <p:cNvPr id="7" name="object 2"/>
          <p:cNvSpPr/>
          <p:nvPr/>
        </p:nvSpPr>
        <p:spPr>
          <a:xfrm>
            <a:off x="3679694" y="2920309"/>
            <a:ext cx="6800045" cy="12495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297815" indent="-285750">
              <a:lnSpc>
                <a:spcPts val="1839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185420" algn="l"/>
              </a:tabLst>
            </a:pPr>
            <a:r>
              <a:rPr lang="ru-RU" dirty="0">
                <a:solidFill>
                  <a:srgbClr val="800000"/>
                </a:solidFill>
                <a:cs typeface="Calibri"/>
              </a:rPr>
              <a:t>        </a:t>
            </a:r>
          </a:p>
          <a:p>
            <a:pPr marL="297815" indent="-285750">
              <a:lnSpc>
                <a:spcPts val="1839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185420" algn="l"/>
              </a:tabLst>
            </a:pPr>
            <a:r>
              <a:rPr lang="ru-RU" dirty="0">
                <a:solidFill>
                  <a:srgbClr val="800000"/>
                </a:solidFill>
                <a:cs typeface="Calibri"/>
              </a:rPr>
              <a:t>      * в ней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все существенные признаки,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связи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и</a:t>
            </a:r>
            <a:r>
              <a:rPr lang="ru-RU" spc="2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отношения</a:t>
            </a:r>
            <a:endParaRPr lang="ru-RU" dirty="0">
              <a:cs typeface="Calibri"/>
            </a:endParaRPr>
          </a:p>
          <a:p>
            <a:pPr marL="184785">
              <a:lnSpc>
                <a:spcPts val="1760"/>
              </a:lnSpc>
            </a:pPr>
            <a:r>
              <a:rPr lang="ru-RU" spc="-10" dirty="0">
                <a:solidFill>
                  <a:srgbClr val="800000"/>
                </a:solidFill>
                <a:cs typeface="Calibri"/>
              </a:rPr>
              <a:t>    представлены </a:t>
            </a:r>
            <a:r>
              <a:rPr lang="ru-RU" dirty="0">
                <a:solidFill>
                  <a:srgbClr val="800000"/>
                </a:solidFill>
                <a:cs typeface="Calibri"/>
              </a:rPr>
              <a:t>в 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виде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предмета-макета,</a:t>
            </a:r>
            <a:r>
              <a:rPr lang="ru-RU" spc="-35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pc="-5" dirty="0">
                <a:solidFill>
                  <a:srgbClr val="800000"/>
                </a:solidFill>
                <a:cs typeface="Calibri"/>
              </a:rPr>
              <a:t>предмета-</a:t>
            </a:r>
            <a:r>
              <a:rPr lang="ru-RU" spc="-10" dirty="0">
                <a:solidFill>
                  <a:srgbClr val="800000"/>
                </a:solidFill>
                <a:cs typeface="Calibri"/>
              </a:rPr>
              <a:t> заместителя</a:t>
            </a:r>
            <a:endParaRPr dirty="0"/>
          </a:p>
        </p:txBody>
      </p:sp>
      <p:sp>
        <p:nvSpPr>
          <p:cNvPr id="3" name="object 4"/>
          <p:cNvSpPr/>
          <p:nvPr/>
        </p:nvSpPr>
        <p:spPr>
          <a:xfrm>
            <a:off x="620758" y="2584531"/>
            <a:ext cx="3213481" cy="15853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marL="962660" marR="5080" indent="-950594" algn="just">
              <a:lnSpc>
                <a:spcPts val="1980"/>
              </a:lnSpc>
              <a:spcBef>
                <a:spcPts val="315"/>
              </a:spcBef>
            </a:pPr>
            <a:endParaRPr lang="ru-RU" sz="2400" b="1" dirty="0">
              <a:solidFill>
                <a:srgbClr val="800000"/>
              </a:solidFill>
              <a:cs typeface="Calibri"/>
            </a:endParaRPr>
          </a:p>
          <a:p>
            <a:pPr marL="962660" marR="5080" indent="-950594" algn="just">
              <a:lnSpc>
                <a:spcPts val="1980"/>
              </a:lnSpc>
              <a:spcBef>
                <a:spcPts val="315"/>
              </a:spcBef>
            </a:pPr>
            <a:endParaRPr lang="ru-RU" sz="2400" b="1" dirty="0">
              <a:solidFill>
                <a:srgbClr val="800000"/>
              </a:solidFill>
              <a:cs typeface="Calibri"/>
            </a:endParaRPr>
          </a:p>
          <a:p>
            <a:pPr marL="962660" marR="5080" indent="-950594" algn="just">
              <a:lnSpc>
                <a:spcPts val="1980"/>
              </a:lnSpc>
              <a:spcBef>
                <a:spcPts val="315"/>
              </a:spcBef>
            </a:pPr>
            <a:r>
              <a:rPr lang="ru-RU" sz="2000" b="1" dirty="0">
                <a:solidFill>
                  <a:srgbClr val="800000"/>
                </a:solidFill>
                <a:cs typeface="Calibri"/>
              </a:rPr>
              <a:t>П</a:t>
            </a:r>
            <a:r>
              <a:rPr lang="ru-RU" sz="2000" b="1" spc="-10" dirty="0">
                <a:solidFill>
                  <a:srgbClr val="800000"/>
                </a:solidFill>
                <a:cs typeface="Calibri"/>
              </a:rPr>
              <a:t>р</a:t>
            </a:r>
            <a:r>
              <a:rPr lang="ru-RU" sz="2000" b="1" spc="-30" dirty="0">
                <a:solidFill>
                  <a:srgbClr val="800000"/>
                </a:solidFill>
                <a:cs typeface="Calibri"/>
              </a:rPr>
              <a:t>е</a:t>
            </a:r>
            <a:r>
              <a:rPr lang="ru-RU" sz="2000" b="1" spc="-10" dirty="0">
                <a:solidFill>
                  <a:srgbClr val="800000"/>
                </a:solidFill>
                <a:cs typeface="Calibri"/>
              </a:rPr>
              <a:t>д</a:t>
            </a:r>
            <a:r>
              <a:rPr lang="ru-RU" sz="2000" b="1" spc="-5" dirty="0">
                <a:solidFill>
                  <a:srgbClr val="800000"/>
                </a:solidFill>
                <a:cs typeface="Calibri"/>
              </a:rPr>
              <a:t>м</a:t>
            </a:r>
            <a:r>
              <a:rPr lang="ru-RU" sz="2000" b="1" spc="-10" dirty="0">
                <a:solidFill>
                  <a:srgbClr val="800000"/>
                </a:solidFill>
                <a:cs typeface="Calibri"/>
              </a:rPr>
              <a:t>е</a:t>
            </a:r>
            <a:r>
              <a:rPr lang="ru-RU" sz="2000" b="1" dirty="0">
                <a:solidFill>
                  <a:srgbClr val="800000"/>
                </a:solidFill>
                <a:cs typeface="Calibri"/>
              </a:rPr>
              <a:t>тн</a:t>
            </a:r>
            <a:r>
              <a:rPr lang="ru-RU" sz="2000" b="1" spc="-10" dirty="0">
                <a:solidFill>
                  <a:srgbClr val="800000"/>
                </a:solidFill>
                <a:cs typeface="Calibri"/>
              </a:rPr>
              <a:t>о</a:t>
            </a:r>
            <a:r>
              <a:rPr lang="ru-RU" sz="2000" b="1" spc="5" dirty="0">
                <a:solidFill>
                  <a:srgbClr val="800000"/>
                </a:solidFill>
                <a:cs typeface="Calibri"/>
              </a:rPr>
              <a:t>-</a:t>
            </a:r>
            <a:r>
              <a:rPr lang="ru-RU" sz="2000" b="1" dirty="0">
                <a:solidFill>
                  <a:srgbClr val="800000"/>
                </a:solidFill>
                <a:cs typeface="Calibri"/>
              </a:rPr>
              <a:t>с</a:t>
            </a:r>
            <a:r>
              <a:rPr lang="ru-RU" sz="2000" b="1" spc="-30" dirty="0">
                <a:solidFill>
                  <a:srgbClr val="800000"/>
                </a:solidFill>
                <a:cs typeface="Calibri"/>
              </a:rPr>
              <a:t>хе</a:t>
            </a:r>
            <a:r>
              <a:rPr lang="ru-RU" sz="2000" b="1" spc="-5" dirty="0">
                <a:solidFill>
                  <a:srgbClr val="800000"/>
                </a:solidFill>
                <a:cs typeface="Calibri"/>
              </a:rPr>
              <a:t>м</a:t>
            </a:r>
            <a:r>
              <a:rPr lang="ru-RU" sz="2000" b="1" spc="-15" dirty="0">
                <a:solidFill>
                  <a:srgbClr val="800000"/>
                </a:solidFill>
                <a:cs typeface="Calibri"/>
              </a:rPr>
              <a:t>а</a:t>
            </a:r>
            <a:r>
              <a:rPr lang="ru-RU" sz="2000" b="1" dirty="0">
                <a:solidFill>
                  <a:srgbClr val="800000"/>
                </a:solidFill>
                <a:cs typeface="Calibri"/>
              </a:rPr>
              <a:t>тич</a:t>
            </a:r>
            <a:r>
              <a:rPr lang="ru-RU" sz="2000" b="1" spc="-10" dirty="0">
                <a:solidFill>
                  <a:srgbClr val="800000"/>
                </a:solidFill>
                <a:cs typeface="Calibri"/>
              </a:rPr>
              <a:t>е</a:t>
            </a:r>
            <a:r>
              <a:rPr lang="ru-RU" sz="2000" b="1" dirty="0">
                <a:solidFill>
                  <a:srgbClr val="800000"/>
                </a:solidFill>
                <a:cs typeface="Calibri"/>
              </a:rPr>
              <a:t>с</a:t>
            </a:r>
            <a:r>
              <a:rPr lang="ru-RU" sz="2000" b="1" spc="-15" dirty="0">
                <a:solidFill>
                  <a:srgbClr val="800000"/>
                </a:solidFill>
                <a:cs typeface="Calibri"/>
              </a:rPr>
              <a:t>к</a:t>
            </a:r>
            <a:r>
              <a:rPr lang="ru-RU" sz="2000" b="1" spc="-10" dirty="0">
                <a:solidFill>
                  <a:srgbClr val="800000"/>
                </a:solidFill>
                <a:cs typeface="Calibri"/>
              </a:rPr>
              <a:t>а</a:t>
            </a:r>
            <a:r>
              <a:rPr lang="ru-RU" sz="2000" b="1" dirty="0">
                <a:solidFill>
                  <a:srgbClr val="800000"/>
                </a:solidFill>
                <a:cs typeface="Calibri"/>
              </a:rPr>
              <a:t>я  </a:t>
            </a:r>
            <a:r>
              <a:rPr lang="ru-RU" sz="2000" b="1" spc="-25" dirty="0">
                <a:solidFill>
                  <a:srgbClr val="800000"/>
                </a:solidFill>
                <a:cs typeface="Calibri"/>
              </a:rPr>
              <a:t>модель</a:t>
            </a:r>
            <a:endParaRPr lang="ru-RU" sz="2000" dirty="0"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0758" y="4549531"/>
            <a:ext cx="3213481" cy="15853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ru-RU" sz="2400" b="1" spc="-15" dirty="0">
              <a:solidFill>
                <a:srgbClr val="800000"/>
              </a:solidFill>
              <a:cs typeface="Calibri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15" dirty="0">
                <a:solidFill>
                  <a:srgbClr val="800000"/>
                </a:solidFill>
                <a:cs typeface="Calibri"/>
              </a:rPr>
              <a:t>Графическая</a:t>
            </a:r>
            <a:r>
              <a:rPr lang="ru-RU" sz="2400" b="1" spc="-5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2400" b="1" spc="-25" dirty="0">
                <a:solidFill>
                  <a:srgbClr val="800000"/>
                </a:solidFill>
                <a:cs typeface="Calibri"/>
              </a:rPr>
              <a:t>модель</a:t>
            </a:r>
            <a:endParaRPr lang="ru-RU" sz="2400" dirty="0"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8037" y="312239"/>
            <a:ext cx="2606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-5" dirty="0">
                <a:solidFill>
                  <a:srgbClr val="C00000"/>
                </a:solidFill>
                <a:cs typeface="Calibri"/>
              </a:rPr>
              <a:t>Виды</a:t>
            </a:r>
            <a:r>
              <a:rPr lang="ru-RU" sz="2800" b="1" spc="-70" dirty="0">
                <a:solidFill>
                  <a:srgbClr val="C00000"/>
                </a:solidFill>
                <a:cs typeface="Calibri"/>
              </a:rPr>
              <a:t> </a:t>
            </a:r>
            <a:r>
              <a:rPr lang="ru-RU" sz="2800" b="1" spc="-5" dirty="0">
                <a:solidFill>
                  <a:srgbClr val="C00000"/>
                </a:solidFill>
                <a:cs typeface="Calibri"/>
              </a:rPr>
              <a:t>моделей: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967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ПРЕДМЕТНАЯ</a:t>
            </a:r>
            <a:r>
              <a:rPr lang="ru-RU" sz="3600" spc="-3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lang="ru-RU" sz="3600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МОДЕЛЬ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2715" y="214823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2800" dirty="0">
                <a:solidFill>
                  <a:srgbClr val="800000"/>
                </a:solidFill>
                <a:cs typeface="Calibri"/>
              </a:rPr>
              <a:t>Предметная</a:t>
            </a:r>
            <a:r>
              <a:rPr lang="ru-RU" sz="2800" spc="-25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2800" spc="-5" dirty="0">
                <a:solidFill>
                  <a:srgbClr val="800000"/>
                </a:solidFill>
                <a:cs typeface="Calibri"/>
              </a:rPr>
              <a:t>модель</a:t>
            </a:r>
            <a:endParaRPr lang="ru-RU" sz="2800" dirty="0">
              <a:cs typeface="Calibri"/>
            </a:endParaRPr>
          </a:p>
          <a:p>
            <a:pPr marL="12700" marR="5080" algn="just">
              <a:lnSpc>
                <a:spcPct val="100000"/>
              </a:lnSpc>
            </a:pPr>
            <a:r>
              <a:rPr lang="ru-RU" sz="2800" spc="-5" dirty="0">
                <a:solidFill>
                  <a:srgbClr val="800000"/>
                </a:solidFill>
                <a:cs typeface="Calibri"/>
              </a:rPr>
              <a:t>воспроизводит структуру </a:t>
            </a:r>
            <a:r>
              <a:rPr lang="ru-RU" sz="2800" dirty="0">
                <a:solidFill>
                  <a:srgbClr val="800000"/>
                </a:solidFill>
                <a:cs typeface="Calibri"/>
              </a:rPr>
              <a:t>и  </a:t>
            </a:r>
            <a:r>
              <a:rPr lang="ru-RU" sz="2800" spc="-5" dirty="0">
                <a:solidFill>
                  <a:srgbClr val="800000"/>
                </a:solidFill>
                <a:cs typeface="Calibri"/>
              </a:rPr>
              <a:t>особенности, внутренние </a:t>
            </a:r>
            <a:r>
              <a:rPr lang="ru-RU" sz="2800" dirty="0">
                <a:solidFill>
                  <a:srgbClr val="800000"/>
                </a:solidFill>
                <a:cs typeface="Calibri"/>
              </a:rPr>
              <a:t>и  </a:t>
            </a:r>
            <a:r>
              <a:rPr lang="ru-RU" sz="2800" spc="-5" dirty="0">
                <a:solidFill>
                  <a:srgbClr val="800000"/>
                </a:solidFill>
                <a:cs typeface="Calibri"/>
              </a:rPr>
              <a:t>внешние</a:t>
            </a:r>
            <a:r>
              <a:rPr lang="ru-RU" sz="2800" spc="20" dirty="0">
                <a:solidFill>
                  <a:srgbClr val="800000"/>
                </a:solidFill>
                <a:cs typeface="Calibri"/>
              </a:rPr>
              <a:t> </a:t>
            </a:r>
            <a:r>
              <a:rPr lang="ru-RU" sz="2800" spc="-5" dirty="0">
                <a:solidFill>
                  <a:srgbClr val="800000"/>
                </a:solidFill>
                <a:cs typeface="Calibri"/>
              </a:rPr>
              <a:t>взаимосвязи</a:t>
            </a:r>
            <a:endParaRPr lang="ru-RU" sz="2800" dirty="0">
              <a:cs typeface="Calibri"/>
            </a:endParaRPr>
          </a:p>
          <a:p>
            <a:pPr marL="12700" marR="670560" algn="just">
              <a:lnSpc>
                <a:spcPct val="100000"/>
              </a:lnSpc>
              <a:spcBef>
                <a:spcPts val="5"/>
              </a:spcBef>
            </a:pPr>
            <a:r>
              <a:rPr lang="ru-RU" sz="2800" spc="-5" dirty="0">
                <a:solidFill>
                  <a:srgbClr val="800000"/>
                </a:solidFill>
                <a:cs typeface="Calibri"/>
              </a:rPr>
              <a:t>реальных объектов </a:t>
            </a:r>
            <a:r>
              <a:rPr lang="ru-RU" sz="2800" dirty="0">
                <a:solidFill>
                  <a:srgbClr val="800000"/>
                </a:solidFill>
                <a:cs typeface="Calibri"/>
              </a:rPr>
              <a:t>и  </a:t>
            </a:r>
            <a:r>
              <a:rPr lang="ru-RU" sz="2800" spc="-5" dirty="0">
                <a:solidFill>
                  <a:srgbClr val="800000"/>
                </a:solidFill>
                <a:cs typeface="Calibri"/>
              </a:rPr>
              <a:t>явлений.</a:t>
            </a:r>
            <a:endParaRPr lang="ru-RU" sz="28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lang="ru-RU" sz="2800" dirty="0">
              <a:cs typeface="Calibri"/>
            </a:endParaRPr>
          </a:p>
        </p:txBody>
      </p:sp>
      <p:pic>
        <p:nvPicPr>
          <p:cNvPr id="1026" name="Picture 2" descr="C:\Users\admin\Pictures\Макеты по экологии в саду\IMG_17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85507" y="2102518"/>
            <a:ext cx="4499811" cy="3374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7069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Pictures\Макеты по экологии в саду\IMG_173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384946" y="749300"/>
            <a:ext cx="4272548" cy="3204411"/>
          </a:xfrm>
          <a:prstGeom prst="rect">
            <a:avLst/>
          </a:prstGeom>
          <a:noFill/>
        </p:spPr>
      </p:pic>
      <p:pic>
        <p:nvPicPr>
          <p:cNvPr id="3074" name="Picture 2" descr="C:\Users\admin\Pictures\Макеты по экологии в саду\IMG_173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04592" y="3730849"/>
            <a:ext cx="3573887" cy="2680415"/>
          </a:xfrm>
          <a:prstGeom prst="rect">
            <a:avLst/>
          </a:prstGeom>
          <a:noFill/>
        </p:spPr>
      </p:pic>
      <p:pic>
        <p:nvPicPr>
          <p:cNvPr id="3075" name="Picture 3" descr="C:\Users\admin\Pictures\Макеты по экологии в саду\IMG_17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0175" y="215231"/>
            <a:ext cx="3706937" cy="33034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6112" y="215231"/>
            <a:ext cx="421139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Аквариум – модель  экосистемы в миниатюре  (биом водоема).</a:t>
            </a:r>
          </a:p>
          <a:p>
            <a:r>
              <a:rPr lang="ru-RU" dirty="0"/>
              <a:t>Макет изготовлен по подобию аквариума, в котором находятся различные виды водной флоры и фауны</a:t>
            </a:r>
          </a:p>
          <a:p>
            <a:r>
              <a:rPr lang="ru-RU" dirty="0"/>
              <a:t> </a:t>
            </a:r>
            <a:r>
              <a:rPr lang="ru-RU" b="1" dirty="0"/>
              <a:t>Цель:</a:t>
            </a:r>
            <a:r>
              <a:rPr lang="ru-RU" dirty="0"/>
              <a:t> формирование представлений детей об искусственной экосистеме – аквариум.</a:t>
            </a:r>
          </a:p>
          <a:p>
            <a:r>
              <a:rPr lang="ru-RU" b="1" dirty="0"/>
              <a:t>Задачи:</a:t>
            </a:r>
            <a:endParaRPr lang="ru-RU" dirty="0"/>
          </a:p>
          <a:p>
            <a:r>
              <a:rPr lang="ru-RU" sz="1600" dirty="0"/>
              <a:t>· Расширять представления детей о водных обитателях.</a:t>
            </a:r>
          </a:p>
          <a:p>
            <a:r>
              <a:rPr lang="ru-RU" sz="1600" dirty="0"/>
              <a:t>· Формировать у дошкольников простейшие представления о некоторых особенностях строения тела обитателей в связи с их жизнью под водой. </a:t>
            </a:r>
          </a:p>
          <a:p>
            <a:r>
              <a:rPr lang="ru-RU" sz="1600" dirty="0"/>
              <a:t>· Формировать навыки экологической грамотности.</a:t>
            </a:r>
          </a:p>
          <a:p>
            <a:r>
              <a:rPr lang="ru-RU" sz="1600" dirty="0"/>
              <a:t>· Развивать речь детей, воображение, мышление в процессе наблюдения.</a:t>
            </a:r>
          </a:p>
          <a:p>
            <a:r>
              <a:rPr lang="ru-RU" sz="1600" dirty="0"/>
              <a:t>· Развивать словарный запас детей и их знания о водных обитателях.</a:t>
            </a:r>
          </a:p>
          <a:p>
            <a:r>
              <a:rPr lang="ru-RU" sz="1600" dirty="0"/>
              <a:t>· Воспитывать коммуникативные навыки, самостоятельность, наблюдательность и любопытство ко всему живому.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37100" y="3618661"/>
            <a:ext cx="30136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Водный мир очень яркий и красочный, но напрямую для изучения детьми, он так и остается нерешенной проблемой. Использование в работе данного макета способствует «погружению» детей в интересную для них тему и делает их активными участниками образовательного процесса.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097" y="1719619"/>
            <a:ext cx="6350758" cy="476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471" y="0"/>
            <a:ext cx="4945039" cy="659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85407" y="618187"/>
            <a:ext cx="3906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6845" algn="just">
              <a:lnSpc>
                <a:spcPct val="100000"/>
              </a:lnSpc>
              <a:spcBef>
                <a:spcPts val="100"/>
              </a:spcBef>
            </a:pPr>
            <a:r>
              <a:rPr lang="ru-RU" sz="2400" b="1" spc="-5" dirty="0"/>
              <a:t>эко </a:t>
            </a:r>
            <a:r>
              <a:rPr lang="ru-RU" sz="2400" b="1" spc="-15" dirty="0"/>
              <a:t>система</a:t>
            </a:r>
            <a:r>
              <a:rPr lang="ru-RU" sz="2400" b="1" dirty="0"/>
              <a:t> </a:t>
            </a:r>
            <a:r>
              <a:rPr lang="ru-RU" sz="2400" b="1" spc="-5" dirty="0"/>
              <a:t>леса </a:t>
            </a:r>
            <a:endParaRPr lang="ru-RU" sz="2400" b="1" dirty="0"/>
          </a:p>
        </p:txBody>
      </p:sp>
      <p:pic>
        <p:nvPicPr>
          <p:cNvPr id="2051" name="Picture 3" descr="C:\Users\admin\Pictures\Макеты по экологии в саду\IMG_174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9231"/>
            <a:ext cx="7153198" cy="53648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482626" y="1120355"/>
            <a:ext cx="45805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Цель:</a:t>
            </a:r>
            <a:r>
              <a:rPr lang="ru-RU" dirty="0"/>
              <a:t> формирование представлений детей о том,  что лес- это сообщество растений и животных, которые живут вместе и нужны друг другу. </a:t>
            </a:r>
          </a:p>
          <a:p>
            <a:r>
              <a:rPr lang="ru-RU" b="1" dirty="0"/>
              <a:t>Задачи:</a:t>
            </a:r>
            <a:endParaRPr lang="ru-RU" dirty="0"/>
          </a:p>
          <a:p>
            <a:r>
              <a:rPr lang="ru-RU" dirty="0"/>
              <a:t>· Расширять представления детей о лесе,  как многоярусном и многоэтажном доме, где все растения занимают определенную нишу и находятся в тесных взаимосвязях. Исчезновение какого-либо звена ведет к гибели других звеньев</a:t>
            </a:r>
          </a:p>
          <a:p>
            <a:r>
              <a:rPr lang="ru-RU" dirty="0"/>
              <a:t>- Учить устанавливать взаимосвязи между растениями и животными леса.</a:t>
            </a:r>
          </a:p>
        </p:txBody>
      </p:sp>
    </p:spTree>
    <p:extLst>
      <p:ext uri="{BB962C8B-B14F-4D97-AF65-F5344CB8AC3E}">
        <p14:creationId xmlns:p14="http://schemas.microsoft.com/office/powerpoint/2010/main" val="24148715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1229</Words>
  <Application>Microsoft Office PowerPoint</Application>
  <PresentationFormat>Широкоэкранный</PresentationFormat>
  <Paragraphs>145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Verdana</vt:lpstr>
      <vt:lpstr>Тема Office</vt:lpstr>
      <vt:lpstr> Семинар  «Инновационные технологии в экологическом воспитании дошкольников</vt:lpstr>
      <vt:lpstr>Основные понятия темы</vt:lpstr>
      <vt:lpstr>Роль моделей и моделирования в экологическом образовании детей дошкольного возраста</vt:lpstr>
      <vt:lpstr>Презентация PowerPoint</vt:lpstr>
      <vt:lpstr>Презентация PowerPoint</vt:lpstr>
      <vt:lpstr>ПРЕДМЕТНАЯ МОДЕЛЬ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обучения моделированию дошкольников:</vt:lpstr>
      <vt:lpstr>Требования к экологическим моделям: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N P</cp:lastModifiedBy>
  <cp:revision>43</cp:revision>
  <dcterms:created xsi:type="dcterms:W3CDTF">2021-04-14T06:15:01Z</dcterms:created>
  <dcterms:modified xsi:type="dcterms:W3CDTF">2023-11-04T13:38:11Z</dcterms:modified>
</cp:coreProperties>
</file>