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9" r:id="rId3"/>
    <p:sldId id="257" r:id="rId4"/>
    <p:sldId id="260" r:id="rId5"/>
    <p:sldId id="261" r:id="rId6"/>
    <p:sldId id="262" r:id="rId7"/>
    <p:sldId id="263" r:id="rId8"/>
    <p:sldId id="265" r:id="rId9"/>
    <p:sldId id="277" r:id="rId10"/>
    <p:sldId id="278" r:id="rId11"/>
    <p:sldId id="279" r:id="rId12"/>
    <p:sldId id="280" r:id="rId13"/>
    <p:sldId id="281" r:id="rId14"/>
    <p:sldId id="266" r:id="rId15"/>
    <p:sldId id="283" r:id="rId16"/>
    <p:sldId id="269" r:id="rId17"/>
    <p:sldId id="284" r:id="rId18"/>
    <p:sldId id="274" r:id="rId19"/>
    <p:sldId id="267" r:id="rId20"/>
    <p:sldId id="264" r:id="rId21"/>
    <p:sldId id="268" r:id="rId22"/>
    <p:sldId id="282" r:id="rId23"/>
    <p:sldId id="275" r:id="rId24"/>
    <p:sldId id="276" r:id="rId25"/>
  </p:sldIdLst>
  <p:sldSz cx="9144000" cy="6858000" type="screen4x3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655" autoAdjust="0"/>
    <p:restoredTop sz="94624" autoAdjust="0"/>
  </p:normalViewPr>
  <p:slideViewPr>
    <p:cSldViewPr>
      <p:cViewPr varScale="1">
        <p:scale>
          <a:sx n="74" d="100"/>
          <a:sy n="74" d="100"/>
        </p:scale>
        <p:origin x="1216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5C79325B-6520-431B-813C-ABD3E09DAB98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9800" y="750888"/>
            <a:ext cx="500856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817" y="4759643"/>
            <a:ext cx="5510530" cy="4509135"/>
          </a:xfrm>
          <a:prstGeom prst="rect">
            <a:avLst/>
          </a:prstGeom>
        </p:spPr>
        <p:txBody>
          <a:bodyPr vert="horz" lIns="96616" tIns="48308" rIns="96616" bIns="48308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1698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9EA57756-8B15-42EB-9FA3-EA229694AB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16366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E3F871-EAF6-44B0-9CF1-D23580FCC551}" type="slidenum">
              <a:rPr lang="ru-RU" smtClean="0"/>
              <a:pPr/>
              <a:t>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ВЕО</a:t>
            </a:r>
          </a:p>
        </p:txBody>
      </p:sp>
    </p:spTree>
    <p:extLst>
      <p:ext uri="{BB962C8B-B14F-4D97-AF65-F5344CB8AC3E}">
        <p14:creationId xmlns:p14="http://schemas.microsoft.com/office/powerpoint/2010/main" val="17309066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E3F871-EAF6-44B0-9CF1-D23580FCC551}" type="slidenum">
              <a:rPr lang="ru-RU" smtClean="0"/>
              <a:pPr/>
              <a:t>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ВЕО</a:t>
            </a:r>
          </a:p>
        </p:txBody>
      </p:sp>
    </p:spTree>
    <p:extLst>
      <p:ext uri="{BB962C8B-B14F-4D97-AF65-F5344CB8AC3E}">
        <p14:creationId xmlns:p14="http://schemas.microsoft.com/office/powerpoint/2010/main" val="17309066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E3F871-EAF6-44B0-9CF1-D23580FCC551}" type="slidenum">
              <a:rPr lang="ru-RU" smtClean="0"/>
              <a:pPr/>
              <a:t>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ВЕО</a:t>
            </a:r>
          </a:p>
        </p:txBody>
      </p:sp>
    </p:spTree>
    <p:extLst>
      <p:ext uri="{BB962C8B-B14F-4D97-AF65-F5344CB8AC3E}">
        <p14:creationId xmlns:p14="http://schemas.microsoft.com/office/powerpoint/2010/main" val="17309066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E3F871-EAF6-44B0-9CF1-D23580FCC551}" type="slidenum">
              <a:rPr lang="ru-RU" smtClean="0"/>
              <a:pPr/>
              <a:t>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ВЕО</a:t>
            </a:r>
          </a:p>
        </p:txBody>
      </p:sp>
    </p:spTree>
    <p:extLst>
      <p:ext uri="{BB962C8B-B14F-4D97-AF65-F5344CB8AC3E}">
        <p14:creationId xmlns:p14="http://schemas.microsoft.com/office/powerpoint/2010/main" val="17309066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708920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4293096"/>
            <a:ext cx="6400800" cy="144016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C7DB4-1BCB-4959-8DD9-6A15E51D768B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60C58-6C33-4421-9AE9-C77C5608D0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00106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274638"/>
            <a:ext cx="6707088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979712" y="1600200"/>
            <a:ext cx="6707088" cy="4525963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60C58-6C33-4421-9AE9-C77C5608D0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07530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051720" y="274638"/>
            <a:ext cx="442528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60C58-6C33-4421-9AE9-C77C5608D0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327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C7DB4-1BCB-4959-8DD9-6A15E51D768B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60C58-6C33-4421-9AE9-C77C5608D0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21485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3933056"/>
            <a:ext cx="7772400" cy="1362075"/>
          </a:xfrm>
        </p:spPr>
        <p:txBody>
          <a:bodyPr anchor="t"/>
          <a:lstStyle>
            <a:lvl1pPr algn="ctr">
              <a:defRPr sz="4000" b="1" cap="all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3568" y="2636912"/>
            <a:ext cx="7772400" cy="1284163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C7DB4-1BCB-4959-8DD9-6A15E51D768B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60C58-6C33-4421-9AE9-C77C5608D0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78683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005675" y="1578563"/>
            <a:ext cx="3390528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508104" y="1600200"/>
            <a:ext cx="3178696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C7DB4-1BCB-4959-8DD9-6A15E51D768B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60C58-6C33-4421-9AE9-C77C5608D0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17052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274638"/>
            <a:ext cx="6707088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907704" y="1535113"/>
            <a:ext cx="331236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907704" y="2204864"/>
            <a:ext cx="332010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292080" y="1535113"/>
            <a:ext cx="339472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292080" y="2174875"/>
            <a:ext cx="33947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C7DB4-1BCB-4959-8DD9-6A15E51D768B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60C58-6C33-4421-9AE9-C77C5608D0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50602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274638"/>
            <a:ext cx="6779096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C7DB4-1BCB-4959-8DD9-6A15E51D768B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60C58-6C33-4421-9AE9-C77C5608D0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0608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C7DB4-1BCB-4959-8DD9-6A15E51D768B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60C58-6C33-4421-9AE9-C77C5608D0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08207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260648"/>
            <a:ext cx="2576265" cy="79208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44008" y="273050"/>
            <a:ext cx="404279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79712" y="1196752"/>
            <a:ext cx="2520280" cy="496855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C7DB4-1BCB-4959-8DD9-6A15E51D768B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60C58-6C33-4421-9AE9-C77C5608D0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72288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4797152"/>
            <a:ext cx="6408712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67744" y="404664"/>
            <a:ext cx="6048672" cy="417646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267744" y="5373216"/>
            <a:ext cx="6408712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C7DB4-1BCB-4959-8DD9-6A15E51D768B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60C58-6C33-4421-9AE9-C77C5608D0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30291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274638"/>
            <a:ext cx="677909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907704" y="1600200"/>
            <a:ext cx="6779096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7C7DB4-1BCB-4959-8DD9-6A15E51D768B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760C58-6C33-4421-9AE9-C77C5608D0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60568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i="1" kern="1200">
          <a:solidFill>
            <a:schemeClr val="accent2">
              <a:lumMod val="75000"/>
            </a:schemeClr>
          </a:solidFill>
          <a:latin typeface="Book Antiqua" panose="02040602050305030304" pitchFamily="18" charset="0"/>
          <a:ea typeface="+mj-ea"/>
          <a:cs typeface="Times New Roman" panose="02020603050405020304" pitchFamily="18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Book Antiqua" panose="02040602050305030304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Book Antiqua" panose="02040602050305030304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Book Antiqua" panose="02040602050305030304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Book Antiqua" panose="02040602050305030304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Book Antiqua" panose="02040602050305030304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jpeg"/><Relationship Id="rId7" Type="http://schemas.openxmlformats.org/officeDocument/2006/relationships/image" Target="../media/image42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8.jpeg"/><Relationship Id="rId4" Type="http://schemas.openxmlformats.org/officeDocument/2006/relationships/image" Target="../media/image57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852936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dirty="0"/>
              <a:t>Влияние устного народного творчества на развитие речи детей раннего возраста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4653136"/>
            <a:ext cx="6400800" cy="1080120"/>
          </a:xfrm>
        </p:spPr>
        <p:txBody>
          <a:bodyPr>
            <a:normAutofit/>
          </a:bodyPr>
          <a:lstStyle/>
          <a:p>
            <a:r>
              <a:rPr lang="ru-RU" sz="2000" dirty="0">
                <a:solidFill>
                  <a:schemeClr val="tx2">
                    <a:lumMod val="75000"/>
                  </a:schemeClr>
                </a:solidFill>
              </a:rPr>
              <a:t>Юнусова Анна Владиславовна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8F284A9-0965-47AE-B7EA-AFBD33D223F8}"/>
              </a:ext>
            </a:extLst>
          </p:cNvPr>
          <p:cNvSpPr txBox="1"/>
          <p:nvPr/>
        </p:nvSpPr>
        <p:spPr>
          <a:xfrm>
            <a:off x="4139952" y="5445224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2023г.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2864EB5-EF55-4948-B470-731A38E061F5}"/>
              </a:ext>
            </a:extLst>
          </p:cNvPr>
          <p:cNvSpPr txBox="1"/>
          <p:nvPr/>
        </p:nvSpPr>
        <p:spPr>
          <a:xfrm>
            <a:off x="755576" y="166281"/>
            <a:ext cx="835292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/>
              <a:t>МУНИЦИПАЛЬНОЕ  БЮДЖЕТНОЕ  ДОШКОЛЬНОЕ ОБРАЗОВАТЕЛЬНОЕ  </a:t>
            </a:r>
          </a:p>
          <a:p>
            <a:pPr algn="ctr"/>
            <a:r>
              <a:rPr lang="ru-RU" dirty="0"/>
              <a:t>УЧРЕЖДЕНИЕ «ДЕТСКИЙ САД «ДРУЖБА» СЕЛА СКАЛИСТОЕ </a:t>
            </a:r>
          </a:p>
          <a:p>
            <a:pPr algn="ctr"/>
            <a:r>
              <a:rPr lang="ru-RU" dirty="0"/>
              <a:t>БАХЧИСАРАЙСКОГО РАЙОНА РЕСПУБЛИКИ КРЫМ</a:t>
            </a:r>
          </a:p>
        </p:txBody>
      </p:sp>
    </p:spTree>
    <p:extLst>
      <p:ext uri="{BB962C8B-B14F-4D97-AF65-F5344CB8AC3E}">
        <p14:creationId xmlns:p14="http://schemas.microsoft.com/office/powerpoint/2010/main" val="1443581854"/>
      </p:ext>
    </p:extLst>
  </p:cSld>
  <p:clrMapOvr>
    <a:masterClrMapping/>
  </p:clrMapOvr>
  <p:transition>
    <p:dissolv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274638"/>
            <a:ext cx="6779096" cy="562074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</a:rPr>
              <a:t>Инсценировка сказки «Колобок»</a:t>
            </a:r>
          </a:p>
        </p:txBody>
      </p:sp>
      <p:pic>
        <p:nvPicPr>
          <p:cNvPr id="3" name="Picture 8"/>
          <p:cNvPicPr>
            <a:picLocks noChangeAspect="1" noChangeArrowheads="1"/>
          </p:cNvPicPr>
          <p:nvPr/>
        </p:nvPicPr>
        <p:blipFill>
          <a:blip r:embed="rId2" cstate="print"/>
          <a:srcRect l="12505" t="15546" r="8892"/>
          <a:stretch>
            <a:fillRect/>
          </a:stretch>
        </p:blipFill>
        <p:spPr bwMode="auto">
          <a:xfrm>
            <a:off x="1979712" y="836712"/>
            <a:ext cx="2808312" cy="2263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2996952"/>
            <a:ext cx="4160809" cy="2341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9"/>
          <p:cNvPicPr>
            <a:picLocks noChangeAspect="1" noChangeArrowheads="1"/>
          </p:cNvPicPr>
          <p:nvPr/>
        </p:nvPicPr>
        <p:blipFill>
          <a:blip r:embed="rId4" cstate="print"/>
          <a:srcRect l="19114" r="18211"/>
          <a:stretch>
            <a:fillRect/>
          </a:stretch>
        </p:blipFill>
        <p:spPr bwMode="auto">
          <a:xfrm>
            <a:off x="4572000" y="3645024"/>
            <a:ext cx="3409695" cy="30616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364088" y="1052736"/>
            <a:ext cx="352839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Задачи:-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учить детей учавствовать в инсценировке сказки, передавать характерные черты героев сказки с помощью простейших движений, жестов,мимики;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-развивать интонационную выразительностьречи детей, память,мышление,театральные способности,общуюи мелкуюмоторикурук;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-воспитывать интерес к театрально- игровой деятельности;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-создать радостное настроение, вызвать положительные эмоции.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274638"/>
            <a:ext cx="6779096" cy="562074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</a:rPr>
              <a:t>Народные подвижные, музыкальные игры</a:t>
            </a:r>
            <a:br>
              <a:rPr lang="ru-RU" sz="2400" b="1" dirty="0">
                <a:solidFill>
                  <a:srgbClr val="FF0000"/>
                </a:solidFill>
                <a:latin typeface="Times New Roman" pitchFamily="18" charset="0"/>
              </a:rPr>
            </a:b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</a:rPr>
              <a:t>«Ходит Васька серенький», «У медведя во бору»</a:t>
            </a:r>
          </a:p>
        </p:txBody>
      </p:sp>
      <p:pic>
        <p:nvPicPr>
          <p:cNvPr id="3" name="Picture 11"/>
          <p:cNvPicPr>
            <a:picLocks noChangeAspect="1" noChangeArrowheads="1"/>
          </p:cNvPicPr>
          <p:nvPr/>
        </p:nvPicPr>
        <p:blipFill>
          <a:blip r:embed="rId2" cstate="print"/>
          <a:srcRect t="6996" b="16636"/>
          <a:stretch>
            <a:fillRect/>
          </a:stretch>
        </p:blipFill>
        <p:spPr bwMode="auto">
          <a:xfrm>
            <a:off x="2051721" y="980728"/>
            <a:ext cx="2088232" cy="2835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2"/>
          <p:cNvPicPr>
            <a:picLocks noChangeAspect="1" noChangeArrowheads="1"/>
          </p:cNvPicPr>
          <p:nvPr/>
        </p:nvPicPr>
        <p:blipFill>
          <a:blip r:embed="rId3" cstate="print"/>
          <a:srcRect l="5304" t="15968" r="6526"/>
          <a:stretch>
            <a:fillRect/>
          </a:stretch>
        </p:blipFill>
        <p:spPr bwMode="auto">
          <a:xfrm>
            <a:off x="1979712" y="3717032"/>
            <a:ext cx="4231408" cy="2269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3"/>
          <p:cNvPicPr>
            <a:picLocks noChangeAspect="1" noChangeArrowheads="1"/>
          </p:cNvPicPr>
          <p:nvPr/>
        </p:nvPicPr>
        <p:blipFill>
          <a:blip r:embed="rId4" cstate="print"/>
          <a:srcRect t="24497" b="5499"/>
          <a:stretch>
            <a:fillRect/>
          </a:stretch>
        </p:blipFill>
        <p:spPr bwMode="auto">
          <a:xfrm>
            <a:off x="6444208" y="2492896"/>
            <a:ext cx="2545697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572000" y="1268760"/>
            <a:ext cx="4176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Задачи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:- создавать эмоционально- положительную атмосферу;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-развивать ловкость,внимание, чувство ритма, словесную память;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-стимулировать речевую активность детей;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-учить выполнять движения в соответствии с текстом.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274638"/>
            <a:ext cx="6779096" cy="562074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</a:rPr>
              <a:t>Хороводная игра</a:t>
            </a:r>
            <a:br>
              <a:rPr lang="ru-RU" sz="2400" b="1" dirty="0">
                <a:solidFill>
                  <a:srgbClr val="FF0000"/>
                </a:solidFill>
                <a:latin typeface="Times New Roman" pitchFamily="18" charset="0"/>
              </a:rPr>
            </a:b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</a:rPr>
              <a:t>«Мы в густом лесу гуляли»</a:t>
            </a:r>
          </a:p>
        </p:txBody>
      </p:sp>
      <p:pic>
        <p:nvPicPr>
          <p:cNvPr id="3" name="Picture 14"/>
          <p:cNvPicPr>
            <a:picLocks noChangeAspect="1" noChangeArrowheads="1"/>
          </p:cNvPicPr>
          <p:nvPr/>
        </p:nvPicPr>
        <p:blipFill>
          <a:blip r:embed="rId2" cstate="print"/>
          <a:srcRect t="21315" b="13454"/>
          <a:stretch>
            <a:fillRect/>
          </a:stretch>
        </p:blipFill>
        <p:spPr bwMode="auto">
          <a:xfrm>
            <a:off x="3563888" y="2428439"/>
            <a:ext cx="3672408" cy="4205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427984" y="1124744"/>
            <a:ext cx="35283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Задачи:-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учить детей выдержке, развивать память и сообразительность;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-учить ходить в хороводе, развивать речь, фантазию.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-развивать в детях чувство уверенности.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274638"/>
            <a:ext cx="6779096" cy="490066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</a:rPr>
              <a:t>Чтение сказок и рассматривание иллюстраций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764704"/>
            <a:ext cx="3227925" cy="2420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3501008"/>
            <a:ext cx="3840427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764704"/>
            <a:ext cx="2976331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88224" y="3789040"/>
            <a:ext cx="2160240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75656" y="260648"/>
            <a:ext cx="7668344" cy="659735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26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Пальчиковые игры</a:t>
            </a:r>
          </a:p>
          <a:p>
            <a:pPr>
              <a:buNone/>
            </a:pPr>
            <a:endParaRPr lang="ru-RU" sz="2600" b="1" i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600" b="1" i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buNone/>
            </a:pP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764703"/>
            <a:ext cx="2484276" cy="3312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08006" y="2586866"/>
            <a:ext cx="3132346" cy="417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7020272" y="908720"/>
            <a:ext cx="18722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Тычек рожками улитка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Заперта в саду калитка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Отвори скорей калитку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Пропусти домой улитку</a:t>
            </a:r>
          </a:p>
        </p:txBody>
      </p:sp>
    </p:spTree>
    <p:extLst>
      <p:ext uri="{BB962C8B-B14F-4D97-AF65-F5344CB8AC3E}">
        <p14:creationId xmlns:p14="http://schemas.microsoft.com/office/powerpoint/2010/main" val="1070019663"/>
      </p:ext>
    </p:extLst>
  </p:cSld>
  <p:clrMapOvr>
    <a:masterClrMapping/>
  </p:clrMapOvr>
  <p:transition>
    <p:dissolv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Занятие </a:t>
            </a:r>
            <a:br>
              <a:rPr lang="ru-RU" dirty="0"/>
            </a:br>
            <a:r>
              <a:rPr lang="ru-RU" dirty="0"/>
              <a:t>«Петушок и его семья»</a:t>
            </a:r>
          </a:p>
        </p:txBody>
      </p:sp>
      <p:pic>
        <p:nvPicPr>
          <p:cNvPr id="1026" name="Picture 2" descr="C:\Users\admin\Pictures\IMG_3370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484784"/>
            <a:ext cx="3528392" cy="2646294"/>
          </a:xfrm>
          <a:prstGeom prst="rect">
            <a:avLst/>
          </a:prstGeom>
          <a:noFill/>
        </p:spPr>
      </p:pic>
      <p:pic>
        <p:nvPicPr>
          <p:cNvPr id="1027" name="Picture 3" descr="C:\Users\admin\Pictures\IMG_336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4031686"/>
            <a:ext cx="3768418" cy="282631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580112" y="1628800"/>
            <a:ext cx="331236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Задачи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расширять представление детей о домашних птицах: курице,петухе и цыплятах;</a:t>
            </a:r>
          </a:p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знакомить детей с фольклорными произведениями, в которых рассказывается о петушке, курочке , цыплятах.</a:t>
            </a:r>
          </a:p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обогащать словарь детей, уметь подражать голосам птиц.</a:t>
            </a:r>
          </a:p>
          <a:p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Потешка про петушка.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Песенка «Вышла курочка гулять»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  <a:p>
            <a:pPr>
              <a:buNone/>
            </a:pP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123728" y="188640"/>
            <a:ext cx="6408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Занятие « Рассматривание сюжетной картины «Дети моют руки»</a:t>
            </a:r>
          </a:p>
        </p:txBody>
      </p:sp>
      <p:pic>
        <p:nvPicPr>
          <p:cNvPr id="6" name="Picture 2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836712"/>
            <a:ext cx="3434528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09471" y="3573016"/>
            <a:ext cx="3434529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7704" y="2492896"/>
            <a:ext cx="3590643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35696" y="4221088"/>
            <a:ext cx="3683338" cy="1698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6"/>
          <p:cNvPicPr>
            <a:picLocks noChangeAspect="1" noChangeArrowheads="1"/>
          </p:cNvPicPr>
          <p:nvPr/>
        </p:nvPicPr>
        <p:blipFill>
          <a:blip r:embed="rId6" cstate="print"/>
          <a:srcRect l="7724"/>
          <a:stretch>
            <a:fillRect/>
          </a:stretch>
        </p:blipFill>
        <p:spPr bwMode="auto">
          <a:xfrm>
            <a:off x="4932040" y="5076522"/>
            <a:ext cx="3275856" cy="1781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5580112" y="1124744"/>
            <a:ext cx="3384376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Задачи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:- знакомить детей с предметами личной гигиены,обогащать словарь названиями предметов личной гигиены;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-формировать умение отвечать на вопросы, повторять несложные фразы,согласовывать сущ. и местоимения;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-развивать интерес к играм-действиям под звучащее слово;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-сопровождать чтение небольших поэтических произведений игровым действиям.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Потешка «Водичка, водичка..»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Потешка « Чешу, чешу волосоньки, расчесываю косоньки…»</a:t>
            </a:r>
          </a:p>
        </p:txBody>
      </p:sp>
    </p:spTree>
    <p:extLst>
      <p:ext uri="{BB962C8B-B14F-4D97-AF65-F5344CB8AC3E}">
        <p14:creationId xmlns:p14="http://schemas.microsoft.com/office/powerpoint/2010/main" val="1070019663"/>
      </p:ext>
    </p:extLst>
  </p:cSld>
  <p:clrMapOvr>
    <a:masterClrMapping/>
  </p:clrMapOvr>
  <p:transition>
    <p:dissolv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solidFill>
                  <a:srgbClr val="FF0000"/>
                </a:solidFill>
              </a:rPr>
              <a:t>Занятие «Инсценировка потешки Кисонька-мурысонька»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724128" y="1412776"/>
            <a:ext cx="316835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Задачи: -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воспитывать желание слушать народные песенки;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-предоставлять возможность договаривать слова, фразы при чтении знакомых стихотворений;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-помогать детям инсценировать знакомые песенки-потешки.</a:t>
            </a: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1340768"/>
            <a:ext cx="2924143" cy="2193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2924944"/>
            <a:ext cx="2950708" cy="2213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2924944"/>
            <a:ext cx="2987824" cy="2240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79912" y="4797152"/>
            <a:ext cx="2540100" cy="19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404664"/>
            <a:ext cx="8676456" cy="5721499"/>
          </a:xfrm>
        </p:spPr>
        <p:txBody>
          <a:bodyPr/>
          <a:lstStyle/>
          <a:p>
            <a:pPr>
              <a:buNone/>
            </a:pPr>
            <a:r>
              <a:rPr lang="ru-RU" b="1" i="1" dirty="0">
                <a:latin typeface="Times New Roman" pitchFamily="18" charset="0"/>
              </a:rPr>
              <a:t>                   «Артикуляционная гимнастика»</a:t>
            </a:r>
          </a:p>
          <a:p>
            <a:endParaRPr lang="ru-RU" dirty="0"/>
          </a:p>
        </p:txBody>
      </p:sp>
      <p:pic>
        <p:nvPicPr>
          <p:cNvPr id="4" name="Рисунок 3" descr="https://luckclub.ru/images/luckclub/2019/01/slide-8-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980728"/>
            <a:ext cx="2865466" cy="2053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346130.selcdn.ru/storage1/include/site_814/section_68/thumbs/qtgLeDid0UL4_1200x0_AybP2us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2708920"/>
            <a:ext cx="2808312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346130.selcdn.ru/storage1/include/site_814/section_68/thumbs/EDIcsWonr-dh_1200x0_AybP2us9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95736" y="4797152"/>
            <a:ext cx="2483768" cy="1825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52320" y="2564904"/>
            <a:ext cx="1486619" cy="19821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4048" y="4880917"/>
            <a:ext cx="1482812" cy="1977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948264" y="4856914"/>
            <a:ext cx="1500814" cy="20010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148064" y="908720"/>
            <a:ext cx="1374800" cy="18330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70019663"/>
      </p:ext>
    </p:extLst>
  </p:cSld>
  <p:clrMapOvr>
    <a:masterClrMapping/>
  </p:clrMapOvr>
  <p:transition>
    <p:dissolv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91680" y="0"/>
            <a:ext cx="7272808" cy="6858000"/>
          </a:xfrm>
        </p:spPr>
        <p:txBody>
          <a:bodyPr/>
          <a:lstStyle/>
          <a:p>
            <a:endParaRPr lang="ru-RU" dirty="0"/>
          </a:p>
          <a:p>
            <a:pPr>
              <a:buNone/>
            </a:pPr>
            <a:endParaRPr lang="ru-RU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5" y="764704"/>
            <a:ext cx="2592288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843808" y="332656"/>
            <a:ext cx="48245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>
                <a:solidFill>
                  <a:srgbClr val="FF0000"/>
                </a:solidFill>
              </a:rPr>
              <a:t>Физминутки , гимнастики</a:t>
            </a:r>
          </a:p>
        </p:txBody>
      </p:sp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192" y="764704"/>
            <a:ext cx="2664296" cy="1998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1720" y="3645024"/>
            <a:ext cx="3383905" cy="2254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4716016" y="836712"/>
            <a:ext cx="144016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1200" b="1" i="1" dirty="0">
                <a:latin typeface="Times New Roman" pitchFamily="18" charset="0"/>
                <a:cs typeface="Times New Roman" pitchFamily="18" charset="0"/>
              </a:rPr>
              <a:t>Жила-была бабка </a:t>
            </a:r>
          </a:p>
          <a:p>
            <a:pPr>
              <a:buNone/>
            </a:pPr>
            <a:r>
              <a:rPr lang="ru-RU" sz="1200" b="1" i="1" dirty="0">
                <a:latin typeface="Times New Roman" pitchFamily="18" charset="0"/>
                <a:cs typeface="Times New Roman" pitchFamily="18" charset="0"/>
              </a:rPr>
              <a:t> Жила у самой речки.</a:t>
            </a:r>
          </a:p>
          <a:p>
            <a:pPr>
              <a:buNone/>
            </a:pPr>
            <a:r>
              <a:rPr lang="ru-RU" sz="1200" b="1" i="1" dirty="0">
                <a:latin typeface="Times New Roman" pitchFamily="18" charset="0"/>
                <a:cs typeface="Times New Roman" pitchFamily="18" charset="0"/>
              </a:rPr>
              <a:t>Захотелось бабке </a:t>
            </a:r>
          </a:p>
          <a:p>
            <a:pPr>
              <a:buNone/>
            </a:pPr>
            <a:r>
              <a:rPr lang="ru-RU" sz="1200" b="1" i="1" dirty="0">
                <a:latin typeface="Times New Roman" pitchFamily="18" charset="0"/>
                <a:cs typeface="Times New Roman" pitchFamily="18" charset="0"/>
              </a:rPr>
              <a:t>искупаться в речке. </a:t>
            </a:r>
          </a:p>
          <a:p>
            <a:pPr>
              <a:buNone/>
            </a:pPr>
            <a:r>
              <a:rPr lang="ru-RU" sz="1200" b="1" i="1" dirty="0">
                <a:latin typeface="Times New Roman" pitchFamily="18" charset="0"/>
                <a:cs typeface="Times New Roman" pitchFamily="18" charset="0"/>
              </a:rPr>
              <a:t>И купила бабка</a:t>
            </a:r>
          </a:p>
          <a:p>
            <a:pPr>
              <a:buNone/>
            </a:pPr>
            <a:r>
              <a:rPr lang="ru-RU" sz="1200" b="1" i="1" dirty="0">
                <a:latin typeface="Times New Roman" pitchFamily="18" charset="0"/>
                <a:cs typeface="Times New Roman" pitchFamily="18" charset="0"/>
              </a:rPr>
              <a:t>Мыло и мочало. </a:t>
            </a:r>
          </a:p>
          <a:p>
            <a:pPr>
              <a:buNone/>
            </a:pPr>
            <a:r>
              <a:rPr lang="ru-RU" sz="1200" b="1" i="1" dirty="0">
                <a:latin typeface="Times New Roman" pitchFamily="18" charset="0"/>
                <a:cs typeface="Times New Roman" pitchFamily="18" charset="0"/>
              </a:rPr>
              <a:t>Эта песня хороша,</a:t>
            </a:r>
          </a:p>
          <a:p>
            <a:pPr>
              <a:buNone/>
            </a:pPr>
            <a:r>
              <a:rPr lang="ru-RU" sz="1200" b="1" i="1" dirty="0">
                <a:latin typeface="Times New Roman" pitchFamily="18" charset="0"/>
                <a:cs typeface="Times New Roman" pitchFamily="18" charset="0"/>
              </a:rPr>
              <a:t> начинай сначала.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796136" y="3284984"/>
            <a:ext cx="2952328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1200" b="1" i="1" dirty="0">
                <a:latin typeface="Times New Roman" pitchFamily="18" charset="0"/>
                <a:cs typeface="Times New Roman" pitchFamily="18" charset="0"/>
              </a:rPr>
              <a:t>Как у нашего кота</a:t>
            </a:r>
            <a:br>
              <a:rPr lang="ru-RU" sz="12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i="1" dirty="0">
                <a:latin typeface="Times New Roman" pitchFamily="18" charset="0"/>
                <a:cs typeface="Times New Roman" pitchFamily="18" charset="0"/>
              </a:rPr>
              <a:t>Шубка очень хороша,</a:t>
            </a:r>
            <a:br>
              <a:rPr lang="ru-RU" sz="12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i="1" dirty="0">
                <a:latin typeface="Times New Roman" pitchFamily="18" charset="0"/>
                <a:cs typeface="Times New Roman" pitchFamily="18" charset="0"/>
              </a:rPr>
              <a:t>Как у котика усы</a:t>
            </a:r>
            <a:br>
              <a:rPr lang="ru-RU" sz="12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i="1" dirty="0">
                <a:latin typeface="Times New Roman" pitchFamily="18" charset="0"/>
                <a:cs typeface="Times New Roman" pitchFamily="18" charset="0"/>
              </a:rPr>
              <a:t>Удивительной красы,</a:t>
            </a:r>
            <a:br>
              <a:rPr lang="ru-RU" sz="12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i="1" dirty="0">
                <a:latin typeface="Times New Roman" pitchFamily="18" charset="0"/>
                <a:cs typeface="Times New Roman" pitchFamily="18" charset="0"/>
              </a:rPr>
              <a:t>Глаза смелые,</a:t>
            </a:r>
            <a:br>
              <a:rPr lang="ru-RU" sz="12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i="1" dirty="0">
                <a:latin typeface="Times New Roman" pitchFamily="18" charset="0"/>
                <a:cs typeface="Times New Roman" pitchFamily="18" charset="0"/>
              </a:rPr>
              <a:t>Зубки белые.</a:t>
            </a:r>
            <a:br>
              <a:rPr lang="ru-RU" sz="12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i="1" dirty="0">
                <a:latin typeface="Times New Roman" pitchFamily="18" charset="0"/>
                <a:cs typeface="Times New Roman" pitchFamily="18" charset="0"/>
              </a:rPr>
              <a:t>Выйдет котя в огород —</a:t>
            </a:r>
            <a:br>
              <a:rPr lang="ru-RU" sz="12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i="1" dirty="0">
                <a:latin typeface="Times New Roman" pitchFamily="18" charset="0"/>
                <a:cs typeface="Times New Roman" pitchFamily="18" charset="0"/>
              </a:rPr>
              <a:t>Всполошится весь народ,</a:t>
            </a:r>
            <a:br>
              <a:rPr lang="ru-RU" sz="12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i="1" dirty="0">
                <a:latin typeface="Times New Roman" pitchFamily="18" charset="0"/>
                <a:cs typeface="Times New Roman" pitchFamily="18" charset="0"/>
              </a:rPr>
              <a:t>И петух, и курица</a:t>
            </a:r>
            <a:br>
              <a:rPr lang="ru-RU" sz="12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i="1" dirty="0">
                <a:latin typeface="Times New Roman" pitchFamily="18" charset="0"/>
                <a:cs typeface="Times New Roman" pitchFamily="18" charset="0"/>
              </a:rPr>
              <a:t>С деревенской улицы.</a:t>
            </a:r>
            <a:br>
              <a:rPr lang="ru-RU" sz="12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i="1" dirty="0">
                <a:latin typeface="Times New Roman" pitchFamily="18" charset="0"/>
                <a:cs typeface="Times New Roman" pitchFamily="18" charset="0"/>
              </a:rPr>
              <a:t>Станут котю в гости звать.</a:t>
            </a:r>
            <a:br>
              <a:rPr lang="ru-RU" sz="12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i="1" dirty="0">
                <a:latin typeface="Times New Roman" pitchFamily="18" charset="0"/>
                <a:cs typeface="Times New Roman" pitchFamily="18" charset="0"/>
              </a:rPr>
              <a:t>Станут котю угощать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70019663"/>
      </p:ext>
    </p:extLst>
  </p:cSld>
  <p:clrMapOvr>
    <a:masterClrMapping/>
  </p:clrMapOvr>
  <p:transition>
    <p:dissolv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Проблема</a:t>
            </a:r>
          </a:p>
        </p:txBody>
      </p:sp>
      <p:sp>
        <p:nvSpPr>
          <p:cNvPr id="6" name="Объект 2"/>
          <p:cNvSpPr>
            <a:spLocks noGrp="1"/>
          </p:cNvSpPr>
          <p:nvPr>
            <p:ph idx="1"/>
          </p:nvPr>
        </p:nvSpPr>
        <p:spPr>
          <a:xfrm>
            <a:off x="1907704" y="1196752"/>
            <a:ext cx="6779096" cy="4929411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800" dirty="0"/>
              <a:t>Почему наши дети плохо говорят? Может потому, что мы разучились с ними разговаривать. </a:t>
            </a:r>
          </a:p>
          <a:p>
            <a:pPr>
              <a:buNone/>
            </a:pPr>
            <a:r>
              <a:rPr lang="ru-RU" sz="2800" dirty="0"/>
              <a:t>Использование малых фольклорных жанров помогает развить речь ребенка, мышление, устанавливать межличностные взаимоотношения, создает доброжелательную атмосферу.</a:t>
            </a:r>
          </a:p>
        </p:txBody>
      </p:sp>
    </p:spTree>
    <p:extLst>
      <p:ext uri="{BB962C8B-B14F-4D97-AF65-F5344CB8AC3E}">
        <p14:creationId xmlns:p14="http://schemas.microsoft.com/office/powerpoint/2010/main" val="1363698821"/>
      </p:ext>
    </p:extLst>
  </p:cSld>
  <p:clrMapOvr>
    <a:masterClrMapping/>
  </p:clrMapOvr>
  <p:transition>
    <p:dissolv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  <a:p>
            <a:pPr>
              <a:buNone/>
            </a:pPr>
            <a:endParaRPr lang="ru-RU" dirty="0"/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827584" y="1017223"/>
            <a:ext cx="8316416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i="1" dirty="0">
                <a:latin typeface="Times New Roman" pitchFamily="18" charset="0"/>
              </a:rPr>
              <a:t> 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27784" y="332656"/>
            <a:ext cx="504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Дидактические игры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836712"/>
            <a:ext cx="2088232" cy="2784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764704"/>
            <a:ext cx="2160241" cy="2880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1720" y="3717032"/>
            <a:ext cx="2400266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60232" y="908720"/>
            <a:ext cx="2076878" cy="2769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3789041"/>
            <a:ext cx="2232248" cy="1674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20272" y="3501008"/>
            <a:ext cx="2022872" cy="269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2051720" y="5805264"/>
            <a:ext cx="29523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Лото «В  мире сказок»</a:t>
            </a:r>
          </a:p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Пазлы «Собери и назови сказку»</a:t>
            </a:r>
          </a:p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Потешки в картинках</a:t>
            </a:r>
          </a:p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«Доскажи словечко»</a:t>
            </a:r>
          </a:p>
        </p:txBody>
      </p:sp>
    </p:spTree>
    <p:extLst>
      <p:ext uri="{BB962C8B-B14F-4D97-AF65-F5344CB8AC3E}">
        <p14:creationId xmlns:p14="http://schemas.microsoft.com/office/powerpoint/2010/main" val="1070019663"/>
      </p:ext>
    </p:extLst>
  </p:cSld>
  <p:clrMapOvr>
    <a:masterClrMapping/>
  </p:clrMapOvr>
  <p:transition>
    <p:dissolv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1640" y="188640"/>
            <a:ext cx="7812360" cy="6669360"/>
          </a:xfrm>
        </p:spPr>
        <p:txBody>
          <a:bodyPr/>
          <a:lstStyle/>
          <a:p>
            <a:pPr>
              <a:buNone/>
            </a:pPr>
            <a:endParaRPr lang="ru-RU" dirty="0"/>
          </a:p>
          <a:p>
            <a:endParaRPr lang="ru-RU" dirty="0"/>
          </a:p>
        </p:txBody>
      </p:sp>
      <p:pic>
        <p:nvPicPr>
          <p:cNvPr id="5" name="Picture 1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188640"/>
            <a:ext cx="4896544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7"/>
          <p:cNvPicPr>
            <a:picLocks noChangeAspect="1" noChangeArrowheads="1"/>
          </p:cNvPicPr>
          <p:nvPr/>
        </p:nvPicPr>
        <p:blipFill>
          <a:blip r:embed="rId3" cstate="print"/>
          <a:srcRect t="41779"/>
          <a:stretch>
            <a:fillRect/>
          </a:stretch>
        </p:blipFill>
        <p:spPr bwMode="auto">
          <a:xfrm>
            <a:off x="2267744" y="3798163"/>
            <a:ext cx="6485777" cy="2832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70019663"/>
      </p:ext>
    </p:extLst>
  </p:cSld>
  <p:clrMapOvr>
    <a:masterClrMapping/>
  </p:clrMapOvr>
  <p:transition>
    <p:dissolv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274638"/>
            <a:ext cx="6779096" cy="634082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</a:rPr>
              <a:t>Взаимодействие с семьями воспитанников</a:t>
            </a:r>
          </a:p>
        </p:txBody>
      </p:sp>
      <p:pic>
        <p:nvPicPr>
          <p:cNvPr id="7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893582"/>
            <a:ext cx="2952328" cy="393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908720"/>
            <a:ext cx="3096344" cy="4128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2160" y="4485117"/>
            <a:ext cx="1671650" cy="2228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24394" y="4509120"/>
            <a:ext cx="1674186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Устное народное творчество является неиссякаемым источником народной мудрости в воспитании детей в целом и развитии речи в частности</a:t>
            </a: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907704" y="274638"/>
            <a:ext cx="6779096" cy="1143000"/>
          </a:xfrm>
        </p:spPr>
        <p:txBody>
          <a:bodyPr/>
          <a:lstStyle/>
          <a:p>
            <a:r>
              <a:rPr lang="ru-RU" dirty="0"/>
              <a:t>Вывод</a:t>
            </a:r>
          </a:p>
        </p:txBody>
      </p:sp>
    </p:spTree>
    <p:extLst>
      <p:ext uri="{BB962C8B-B14F-4D97-AF65-F5344CB8AC3E}">
        <p14:creationId xmlns:p14="http://schemas.microsoft.com/office/powerpoint/2010/main" val="1070019663"/>
      </p:ext>
    </p:extLst>
  </p:cSld>
  <p:clrMapOvr>
    <a:masterClrMapping/>
  </p:clrMapOvr>
  <p:transition>
    <p:dissolv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75609" y="2060848"/>
            <a:ext cx="8792793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</a:t>
            </a:r>
            <a:r>
              <a:rPr lang="ru-RU" sz="8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Спасибо за       </a:t>
            </a:r>
          </a:p>
          <a:p>
            <a:pPr algn="ctr"/>
            <a:r>
              <a:rPr lang="ru-RU" sz="8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внимание</a:t>
            </a: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!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70019663"/>
      </p:ext>
    </p:extLst>
  </p:cSld>
  <p:clrMapOvr>
    <a:masterClrMapping/>
  </p:clrMapOvr>
  <p:transition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Цель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  <a:p>
            <a:r>
              <a:rPr lang="ru-RU" dirty="0"/>
              <a:t> Развитие эмоциональной, выразительной речи детей раннего возраста через устное народное творчество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0019663"/>
      </p:ext>
    </p:extLst>
  </p:cSld>
  <p:clrMapOvr>
    <a:masterClrMapping/>
  </p:clrMapOvr>
  <p:transition>
    <p:dissolv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Задачи</a:t>
            </a:r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2123728" y="1412776"/>
            <a:ext cx="6563072" cy="5112568"/>
          </a:xfrm>
        </p:spPr>
        <p:txBody>
          <a:bodyPr>
            <a:normAutofit fontScale="92500"/>
          </a:bodyPr>
          <a:lstStyle/>
          <a:p>
            <a:r>
              <a:rPr lang="ru-RU" dirty="0"/>
              <a:t> развивать активную речь детей;</a:t>
            </a:r>
          </a:p>
          <a:p>
            <a:r>
              <a:rPr lang="ru-RU" dirty="0"/>
              <a:t>показать красоту русского языка через устное народное творчество, выраженное в песнях, потешках, сказках, колыбельных;</a:t>
            </a:r>
          </a:p>
          <a:p>
            <a:r>
              <a:rPr lang="ru-RU" dirty="0"/>
              <a:t>сформировать у детей интерес к устному народному творчеству;</a:t>
            </a:r>
          </a:p>
          <a:p>
            <a:r>
              <a:rPr lang="ru-RU" dirty="0"/>
              <a:t>обогатить словарный запас детей.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5543603"/>
      </p:ext>
    </p:extLst>
  </p:cSld>
  <p:clrMapOvr>
    <a:masterClrMapping/>
  </p:clrMapOvr>
  <p:transition>
    <p:dissolv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1547664" y="-243408"/>
            <a:ext cx="7416824" cy="8126363"/>
          </a:xfrm>
        </p:spPr>
        <p:txBody>
          <a:bodyPr/>
          <a:lstStyle/>
          <a:p>
            <a:pPr algn="ctr">
              <a:buNone/>
            </a:pPr>
            <a:endParaRPr lang="ru-RU" sz="2400" b="1" i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2400" b="1" i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Потешки в режимных моментах   </a:t>
            </a:r>
          </a:p>
          <a:p>
            <a:pPr algn="r">
              <a:buNone/>
            </a:pPr>
            <a:r>
              <a:rPr lang="ru-RU" sz="1800" b="1" i="1" dirty="0">
                <a:latin typeface="Times New Roman" pitchFamily="18" charset="0"/>
                <a:cs typeface="Times New Roman" pitchFamily="18" charset="0"/>
              </a:rPr>
              <a:t>Я  сегодня утром рано</a:t>
            </a:r>
          </a:p>
          <a:p>
            <a:pPr algn="r">
              <a:buNone/>
            </a:pPr>
            <a:r>
              <a:rPr lang="ru-RU" sz="1800" b="1" i="1" dirty="0">
                <a:latin typeface="Times New Roman" pitchFamily="18" charset="0"/>
                <a:cs typeface="Times New Roman" pitchFamily="18" charset="0"/>
              </a:rPr>
              <a:t>Умывался из-под крана</a:t>
            </a:r>
          </a:p>
          <a:p>
            <a:pPr algn="r">
              <a:buNone/>
            </a:pPr>
            <a:r>
              <a:rPr lang="ru-RU" sz="1800" b="1" i="1" dirty="0">
                <a:latin typeface="Times New Roman" pitchFamily="18" charset="0"/>
                <a:cs typeface="Times New Roman" pitchFamily="18" charset="0"/>
              </a:rPr>
              <a:t>И я сам теперь умею</a:t>
            </a:r>
          </a:p>
          <a:p>
            <a:pPr algn="r">
              <a:buNone/>
            </a:pPr>
            <a:r>
              <a:rPr lang="ru-RU" sz="1800" b="1" i="1" dirty="0">
                <a:latin typeface="Times New Roman" pitchFamily="18" charset="0"/>
                <a:cs typeface="Times New Roman" pitchFamily="18" charset="0"/>
              </a:rPr>
              <a:t> Вымыть личико и шею</a:t>
            </a:r>
          </a:p>
          <a:p>
            <a:pPr algn="ctr">
              <a:buNone/>
            </a:pP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1800" b="1" i="1" dirty="0"/>
          </a:p>
          <a:p>
            <a:pPr algn="ctr">
              <a:buNone/>
            </a:pPr>
            <a:endParaRPr lang="ru-RU" sz="1800" b="1" i="1" dirty="0"/>
          </a:p>
          <a:p>
            <a:pPr algn="ctr">
              <a:buNone/>
            </a:pPr>
            <a:endParaRPr lang="ru-RU" sz="1800" b="1" i="1" dirty="0"/>
          </a:p>
          <a:p>
            <a:pPr>
              <a:buNone/>
            </a:pP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6" name="Picture 2" descr="C:\Users\admin\Pictures\Нравственно-трудовое воспитание дошкольников ранняя группа\IMG_454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1966871" y="1065577"/>
            <a:ext cx="2978010" cy="2232248"/>
          </a:xfrm>
          <a:prstGeom prst="rect">
            <a:avLst/>
          </a:prstGeom>
          <a:noFill/>
        </p:spPr>
      </p:pic>
      <p:pic>
        <p:nvPicPr>
          <p:cNvPr id="8" name="Picture 4" descr="C:\Users\admin\Pictures\Нравственно-трудовое воспитание дошкольников ранняя группа\IMG_462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6206264" y="2874855"/>
            <a:ext cx="3050507" cy="2286589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2123728" y="4005064"/>
            <a:ext cx="4176464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Водичка,водичка,</a:t>
            </a:r>
          </a:p>
          <a:p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умой мое личико,</a:t>
            </a:r>
          </a:p>
          <a:p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Чтобы глазки блестели, </a:t>
            </a:r>
          </a:p>
          <a:p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Чтобы щечки краснели,  </a:t>
            </a:r>
          </a:p>
          <a:p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Чтоб смеялся роток,</a:t>
            </a:r>
          </a:p>
          <a:p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Чтоб кусался зубок!</a:t>
            </a:r>
          </a:p>
          <a:p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6755535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1547664" y="0"/>
            <a:ext cx="7596336" cy="6858000"/>
          </a:xfrm>
        </p:spPr>
        <p:txBody>
          <a:bodyPr>
            <a:normAutofit/>
          </a:bodyPr>
          <a:lstStyle/>
          <a:p>
            <a:pPr algn="r">
              <a:buNone/>
            </a:pP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Глубоко - не мелко, </a:t>
            </a:r>
            <a:br>
              <a:rPr lang="ru-RU" sz="24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Корабли в тарелках. </a:t>
            </a:r>
            <a:br>
              <a:rPr lang="ru-RU" sz="24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Луку головка, </a:t>
            </a:r>
            <a:br>
              <a:rPr lang="ru-RU" sz="24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Красная морковка, </a:t>
            </a:r>
            <a:br>
              <a:rPr lang="ru-RU" sz="24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Петрушка, картошка, </a:t>
            </a:r>
            <a:br>
              <a:rPr lang="ru-RU" sz="24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Крупки немножко. </a:t>
            </a:r>
            <a:br>
              <a:rPr lang="ru-RU" sz="24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Вот кораблик плывет, </a:t>
            </a:r>
            <a:br>
              <a:rPr lang="ru-RU" sz="24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Заплывает прямо в рот!</a:t>
            </a:r>
          </a:p>
          <a:p>
            <a:pPr algn="r">
              <a:buNone/>
            </a:pP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11" descr="C:\Users\admin\Pictures\Нравственно-трудовое воспитание дошкольников ранняя группа\IMG_347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1822854" y="705538"/>
            <a:ext cx="2978011" cy="2232248"/>
          </a:xfrm>
          <a:prstGeom prst="rect">
            <a:avLst/>
          </a:prstGeom>
          <a:noFill/>
        </p:spPr>
      </p:pic>
      <p:pic>
        <p:nvPicPr>
          <p:cNvPr id="9" name="Picture 3" descr="C:\Users\admin\Pictures\Нравственно-трудовое воспитание дошкольников ранняя группа\IMG_320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4102892" y="3580578"/>
            <a:ext cx="3746530" cy="280831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06755535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1187624" y="0"/>
            <a:ext cx="7632848" cy="6858000"/>
          </a:xfrm>
        </p:spPr>
        <p:txBody>
          <a:bodyPr>
            <a:normAutofit lnSpcReduction="10000"/>
          </a:bodyPr>
          <a:lstStyle/>
          <a:p>
            <a:pPr algn="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Мы на пухлые ручонки, </a:t>
            </a:r>
            <a:br>
              <a:rPr lang="ru-RU" sz="24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Надеваем рубашонку. </a:t>
            </a:r>
            <a:br>
              <a:rPr lang="ru-RU" sz="24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Повторяй за мной слова: </a:t>
            </a:r>
            <a:br>
              <a:rPr lang="ru-RU" sz="24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Ручка – раз, и ручка – два! </a:t>
            </a:r>
            <a:br>
              <a:rPr lang="ru-RU" sz="24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Застегнем застежки </a:t>
            </a:r>
            <a:br>
              <a:rPr lang="ru-RU" sz="24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На твоей одежке: </a:t>
            </a:r>
          </a:p>
          <a:p>
            <a:pPr>
              <a:buNone/>
            </a:pPr>
            <a:br>
              <a:rPr lang="ru-RU" sz="2400" b="1" i="1" dirty="0">
                <a:latin typeface="Times New Roman" pitchFamily="18" charset="0"/>
                <a:cs typeface="Times New Roman" pitchFamily="18" charset="0"/>
              </a:rPr>
            </a:b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         Пуговки и кнопочки,                </a:t>
            </a:r>
            <a:br>
              <a:rPr lang="ru-RU" sz="24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     Разные заклепочки. </a:t>
            </a:r>
            <a:br>
              <a:rPr lang="ru-RU" sz="24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     На мою малышку </a:t>
            </a:r>
            <a:br>
              <a:rPr lang="ru-RU" sz="24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     Наденем мы штанишки. </a:t>
            </a:r>
            <a:br>
              <a:rPr lang="ru-RU" sz="24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     Повторяй за мной слова: </a:t>
            </a:r>
            <a:br>
              <a:rPr lang="ru-RU" sz="24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     Ножка – раз, и ножка – два </a:t>
            </a:r>
            <a:br>
              <a:rPr lang="ru-RU" sz="24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2400" b="1" i="1" dirty="0"/>
            </a:br>
            <a:endParaRPr lang="en-US" sz="2400" b="1" i="1" dirty="0"/>
          </a:p>
        </p:txBody>
      </p:sp>
      <p:pic>
        <p:nvPicPr>
          <p:cNvPr id="5" name="Picture 2" descr="C:\Users\admin\Pictures\Нравственно-трудовое воспитание дошкольников ранняя группа\IMG_46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1701819" y="1042596"/>
            <a:ext cx="3369566" cy="2525749"/>
          </a:xfrm>
          <a:prstGeom prst="rect">
            <a:avLst/>
          </a:prstGeom>
          <a:noFill/>
        </p:spPr>
      </p:pic>
      <p:pic>
        <p:nvPicPr>
          <p:cNvPr id="6" name="Picture 2" descr="C:\Users\admin\Pictures\Нравственно-трудовое воспитание дошкольников ранняя группа\IMG_462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5525406" y="2763627"/>
            <a:ext cx="3312368" cy="24828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06755535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47664" y="0"/>
            <a:ext cx="7596336" cy="6858000"/>
          </a:xfrm>
        </p:spPr>
        <p:txBody>
          <a:bodyPr>
            <a:normAutofit/>
          </a:bodyPr>
          <a:lstStyle/>
          <a:p>
            <a:endParaRPr lang="ru-RU" dirty="0"/>
          </a:p>
          <a:p>
            <a:pPr algn="r">
              <a:buNone/>
            </a:pPr>
            <a:r>
              <a:rPr lang="ru-RU" sz="2400" b="1" i="1" dirty="0">
                <a:latin typeface="Times New Roman" pitchFamily="18" charset="0"/>
              </a:rPr>
              <a:t>Ай, бай, бай, бай, </a:t>
            </a:r>
            <a:br>
              <a:rPr lang="ru-RU" sz="2400" b="1" i="1" dirty="0">
                <a:latin typeface="Times New Roman" pitchFamily="18" charset="0"/>
              </a:rPr>
            </a:br>
            <a:r>
              <a:rPr lang="ru-RU" sz="2400" b="1" i="1" dirty="0">
                <a:latin typeface="Times New Roman" pitchFamily="18" charset="0"/>
              </a:rPr>
              <a:t>Ты собачка, не лай! </a:t>
            </a:r>
            <a:br>
              <a:rPr lang="ru-RU" sz="2400" b="1" i="1" dirty="0">
                <a:latin typeface="Times New Roman" pitchFamily="18" charset="0"/>
              </a:rPr>
            </a:br>
            <a:r>
              <a:rPr lang="ru-RU" sz="2400" b="1" i="1" dirty="0">
                <a:latin typeface="Times New Roman" pitchFamily="18" charset="0"/>
              </a:rPr>
              <a:t>Ты, корова, не мычи! </a:t>
            </a:r>
            <a:br>
              <a:rPr lang="ru-RU" sz="2400" b="1" i="1" dirty="0">
                <a:latin typeface="Times New Roman" pitchFamily="18" charset="0"/>
              </a:rPr>
            </a:br>
            <a:r>
              <a:rPr lang="ru-RU" sz="2400" b="1" i="1" dirty="0">
                <a:latin typeface="Times New Roman" pitchFamily="18" charset="0"/>
              </a:rPr>
              <a:t>Ты, петух, не кричи! </a:t>
            </a:r>
            <a:br>
              <a:rPr lang="ru-RU" sz="2400" b="1" i="1" dirty="0">
                <a:latin typeface="Times New Roman" pitchFamily="18" charset="0"/>
              </a:rPr>
            </a:br>
            <a:r>
              <a:rPr lang="ru-RU" sz="2400" b="1" i="1" dirty="0">
                <a:latin typeface="Times New Roman" pitchFamily="18" charset="0"/>
              </a:rPr>
              <a:t>А наш мальчик будет спать, </a:t>
            </a:r>
            <a:br>
              <a:rPr lang="ru-RU" sz="2400" b="1" i="1" dirty="0">
                <a:latin typeface="Times New Roman" pitchFamily="18" charset="0"/>
              </a:rPr>
            </a:br>
            <a:r>
              <a:rPr lang="ru-RU" sz="2400" b="1" i="1" dirty="0">
                <a:latin typeface="Times New Roman" pitchFamily="18" charset="0"/>
              </a:rPr>
              <a:t>Станет глазки закрывать. </a:t>
            </a:r>
            <a:br>
              <a:rPr lang="ru-RU" sz="2400" b="1" i="1" dirty="0">
                <a:latin typeface="Times New Roman" pitchFamily="18" charset="0"/>
              </a:rPr>
            </a:br>
            <a:r>
              <a:rPr lang="ru-RU" sz="2400" b="1" i="1" dirty="0">
                <a:latin typeface="Times New Roman" pitchFamily="18" charset="0"/>
              </a:rPr>
              <a:t> </a:t>
            </a:r>
            <a:br>
              <a:rPr lang="ru-RU" sz="2400" b="1" i="1" dirty="0">
                <a:latin typeface="Times New Roman" pitchFamily="18" charset="0"/>
              </a:rPr>
            </a:br>
            <a:r>
              <a:rPr lang="ru-RU" sz="2400" b="1" i="1" dirty="0">
                <a:latin typeface="Times New Roman" pitchFamily="18" charset="0"/>
              </a:rPr>
              <a:t> </a:t>
            </a:r>
            <a:br>
              <a:rPr lang="ru-RU" sz="2400" b="1" i="1" dirty="0">
                <a:latin typeface="Times New Roman" pitchFamily="18" charset="0"/>
              </a:rPr>
            </a:br>
            <a:endParaRPr lang="ru-RU" sz="2400" b="1" i="1" dirty="0">
              <a:latin typeface="Times New Roman" pitchFamily="18" charset="0"/>
            </a:endParaRPr>
          </a:p>
          <a:p>
            <a:pPr>
              <a:buNone/>
            </a:pPr>
            <a:r>
              <a:rPr lang="ru-RU" sz="2400" b="1" i="1" dirty="0">
                <a:latin typeface="Times New Roman" pitchFamily="18" charset="0"/>
              </a:rPr>
              <a:t>Баю-бай, усни, Катюшка,</a:t>
            </a:r>
            <a:br>
              <a:rPr lang="ru-RU" sz="2400" b="1" i="1" dirty="0">
                <a:latin typeface="Times New Roman" pitchFamily="18" charset="0"/>
              </a:rPr>
            </a:br>
            <a:r>
              <a:rPr lang="ru-RU" sz="2400" b="1" i="1" dirty="0">
                <a:latin typeface="Times New Roman" pitchFamily="18" charset="0"/>
              </a:rPr>
              <a:t>Моя </a:t>
            </a:r>
            <a:r>
              <a:rPr lang="ru-RU" sz="2400" b="1" i="1" dirty="0" err="1">
                <a:latin typeface="Times New Roman" pitchFamily="18" charset="0"/>
              </a:rPr>
              <a:t>зайка-веселушка</a:t>
            </a:r>
            <a:r>
              <a:rPr lang="ru-RU" sz="2400" b="1" i="1" dirty="0">
                <a:latin typeface="Times New Roman" pitchFamily="18" charset="0"/>
              </a:rPr>
              <a:t>,</a:t>
            </a:r>
            <a:br>
              <a:rPr lang="ru-RU" sz="2400" b="1" i="1" dirty="0">
                <a:latin typeface="Times New Roman" pitchFamily="18" charset="0"/>
              </a:rPr>
            </a:br>
            <a:r>
              <a:rPr lang="ru-RU" sz="2400" b="1" i="1" dirty="0">
                <a:latin typeface="Times New Roman" pitchFamily="18" charset="0"/>
              </a:rPr>
              <a:t>Глазки зайка закрывай,</a:t>
            </a:r>
            <a:br>
              <a:rPr lang="ru-RU" sz="2400" b="1" i="1" dirty="0">
                <a:latin typeface="Times New Roman" pitchFamily="18" charset="0"/>
              </a:rPr>
            </a:br>
            <a:r>
              <a:rPr lang="ru-RU" sz="2400" b="1" i="1" dirty="0" err="1">
                <a:latin typeface="Times New Roman" pitchFamily="18" charset="0"/>
              </a:rPr>
              <a:t>Баю-баю-баю-бай</a:t>
            </a:r>
            <a:r>
              <a:rPr lang="ru-RU" sz="2400" b="1" i="1" dirty="0">
                <a:latin typeface="Times New Roman" pitchFamily="18" charset="0"/>
              </a:rPr>
              <a:t>. </a:t>
            </a:r>
            <a:br>
              <a:rPr lang="ru-RU" sz="2400" b="1" i="1" dirty="0">
                <a:latin typeface="Times New Roman" pitchFamily="18" charset="0"/>
              </a:rPr>
            </a:br>
            <a:r>
              <a:rPr lang="ru-RU" sz="2400" b="1" i="1" dirty="0">
                <a:latin typeface="Times New Roman" pitchFamily="18" charset="0"/>
              </a:rPr>
              <a:t> </a:t>
            </a:r>
            <a:br>
              <a:rPr lang="ru-RU" sz="2400" b="1" i="1" dirty="0">
                <a:latin typeface="Times New Roman" pitchFamily="18" charset="0"/>
              </a:rPr>
            </a:br>
            <a:endParaRPr lang="ru-RU" sz="2400" b="1" i="1" dirty="0">
              <a:latin typeface="Times New Roman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3284984"/>
            <a:ext cx="3312368" cy="2484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48539"/>
            <a:ext cx="2520280" cy="33603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70019663"/>
      </p:ext>
    </p:extLst>
  </p:cSld>
  <p:clrMapOvr>
    <a:masterClrMapping/>
  </p:clrMapOvr>
  <p:transition>
    <p:dissolv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11760" y="260648"/>
            <a:ext cx="62646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Театрализованная деятельность</a:t>
            </a:r>
          </a:p>
          <a:p>
            <a:pPr algn="ctr"/>
            <a:r>
              <a:rPr lang="ru-RU" sz="2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Сказка «Теремок»</a:t>
            </a:r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052736"/>
            <a:ext cx="3742796" cy="28070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3429000"/>
            <a:ext cx="3670788" cy="2753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5796136" y="1196752"/>
            <a:ext cx="31683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Задачи:-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формировать у детей интерес к театральной игре;</a:t>
            </a:r>
          </a:p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побуждать выразительно повторять фразы;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-развивать и активизировать речь детей;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-развивать звуковую и интонационную речи;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-воспитывать эмоциональную отзывчивость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весенний узор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весенний узор</Template>
  <TotalTime>718</TotalTime>
  <Words>892</Words>
  <Application>Microsoft Office PowerPoint</Application>
  <PresentationFormat>Экран (4:3)</PresentationFormat>
  <Paragraphs>132</Paragraphs>
  <Slides>24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9" baseType="lpstr">
      <vt:lpstr>Arial</vt:lpstr>
      <vt:lpstr>Book Antiqua</vt:lpstr>
      <vt:lpstr>Calibri</vt:lpstr>
      <vt:lpstr>Times New Roman</vt:lpstr>
      <vt:lpstr>весенний узор</vt:lpstr>
      <vt:lpstr>Влияние устного народного творчества на развитие речи детей раннего возраста</vt:lpstr>
      <vt:lpstr>Проблема</vt:lpstr>
      <vt:lpstr>Цель</vt:lpstr>
      <vt:lpstr>Задачи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Инсценировка сказки «Колобок»</vt:lpstr>
      <vt:lpstr>Народные подвижные, музыкальные игры «Ходит Васька серенький», «У медведя во бору»</vt:lpstr>
      <vt:lpstr>Хороводная игра «Мы в густом лесу гуляли»</vt:lpstr>
      <vt:lpstr>Чтение сказок и рассматривание иллюстраций</vt:lpstr>
      <vt:lpstr>Презентация PowerPoint</vt:lpstr>
      <vt:lpstr>Занятие  «Петушок и его семья»</vt:lpstr>
      <vt:lpstr>Презентация PowerPoint</vt:lpstr>
      <vt:lpstr>Занятие «Инсценировка потешки Кисонька-мурысонька»</vt:lpstr>
      <vt:lpstr>Презентация PowerPoint</vt:lpstr>
      <vt:lpstr>Презентация PowerPoint</vt:lpstr>
      <vt:lpstr>Презентация PowerPoint</vt:lpstr>
      <vt:lpstr>Презентация PowerPoint</vt:lpstr>
      <vt:lpstr>Взаимодействие с семьями воспитанников</vt:lpstr>
      <vt:lpstr>Вывод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Развитие речи детей раннего возраста средствами устного народного творчества</dc:title>
  <dc:creator>Владислав</dc:creator>
  <cp:lastModifiedBy>N P</cp:lastModifiedBy>
  <cp:revision>44</cp:revision>
  <cp:lastPrinted>2024-05-22T03:06:03Z</cp:lastPrinted>
  <dcterms:created xsi:type="dcterms:W3CDTF">2014-04-04T12:02:58Z</dcterms:created>
  <dcterms:modified xsi:type="dcterms:W3CDTF">2024-05-22T03:18:33Z</dcterms:modified>
</cp:coreProperties>
</file>