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1" r:id="rId3"/>
  </p:sldIdLst>
  <p:sldSz cx="9144000" cy="6858000" type="screen4x3"/>
  <p:notesSz cx="6858000" cy="9144000"/>
  <p:custDataLst>
    <p:tags r:id="rId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10B0"/>
    <a:srgbClr val="384E3E"/>
    <a:srgbClr val="305A41"/>
    <a:srgbClr val="3E76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35" autoAdjust="0"/>
    <p:restoredTop sz="94660"/>
  </p:normalViewPr>
  <p:slideViewPr>
    <p:cSldViewPr>
      <p:cViewPr varScale="1">
        <p:scale>
          <a:sx n="81" d="100"/>
          <a:sy n="81" d="100"/>
        </p:scale>
        <p:origin x="26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strip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79712" y="1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305A41"/>
                </a:solidFill>
                <a:latin typeface="Times New Roman" pitchFamily="18" charset="0"/>
                <a:cs typeface="Times New Roman" pitchFamily="18" charset="0"/>
              </a:rPr>
              <a:t>Литературная</a:t>
            </a:r>
            <a:r>
              <a:rPr lang="ru-RU" b="1" i="1" u="sng" dirty="0" smtClean="0">
                <a:solidFill>
                  <a:srgbClr val="305A41"/>
                </a:solidFill>
              </a:rPr>
              <a:t> </a:t>
            </a:r>
            <a:r>
              <a:rPr lang="ru-RU" sz="3200" b="1" i="1" u="sng" dirty="0" smtClean="0">
                <a:solidFill>
                  <a:srgbClr val="305A41"/>
                </a:solidFill>
                <a:latin typeface="Times New Roman" pitchFamily="18" charset="0"/>
                <a:cs typeface="Times New Roman" pitchFamily="18" charset="0"/>
              </a:rPr>
              <a:t>энциклопедия: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48680"/>
            <a:ext cx="856895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    </a:t>
            </a:r>
          </a:p>
          <a:p>
            <a:pPr algn="just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Ма́ленький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челове́к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2800" b="1" i="1" dirty="0" smtClean="0">
                <a:solidFill>
                  <a:srgbClr val="305A41"/>
                </a:solidFill>
                <a:latin typeface="Times New Roman" pitchFamily="18" charset="0"/>
                <a:cs typeface="Times New Roman" pitchFamily="18" charset="0"/>
              </a:rPr>
              <a:t>- ряд разнообразных персонажей в  русской литературе 19 в., объединённых общими  признаками: низкое положение в социальной иерархии, бедность, незащищённость…Им свойственны страх перед жизнью, приниженность, кротость, которая, однако, может соединяться с ощущением несправедливости существующего порядка вещей, с уязвлённой гордостью и даже кратковременным бунтарским порывом, как правило не приводящим к изменению сложившейся ситуации.</a:t>
            </a:r>
            <a:endParaRPr lang="ru-RU" sz="2800" b="1" dirty="0">
              <a:solidFill>
                <a:srgbClr val="305A4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УЧИТЕЛЬ ГОДА 2018\Открытый урок\Гоголь биография шинель\МОЙ УРОК ШИНЕЛЬ\Приложения\обложка к шинел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6048672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23728" y="4869160"/>
            <a:ext cx="60304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"Колоссальное произведение"</a:t>
            </a:r>
          </a:p>
          <a:p>
            <a:r>
              <a:rPr lang="ru-RU" sz="2800" b="1" i="1" dirty="0" smtClean="0">
                <a:solidFill>
                  <a:srgbClr val="3E7655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А.И. Герцен</a:t>
            </a: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«Одно из глубочайших созданий Гоголя»                 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В.Г.Белинский</a:t>
            </a:r>
          </a:p>
          <a:p>
            <a:endParaRPr lang="ru-RU" sz="2800" b="1" i="1" dirty="0" smtClean="0">
              <a:solidFill>
                <a:srgbClr val="3E765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УЧИТЕЛЬ ГОДА 2018\Открытый урок\Гоголь биография шинель\МОЙ УРОК ШИНЕЛЬ\Приложения\обложка к шинел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920" y="485056"/>
            <a:ext cx="6048672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XPANDSHOWBAR" val="True"/>
  <p:tag name="BULLETTYPE" val="3"/>
  <p:tag name="RESPCOUNTERSTYLE" val="-1"/>
  <p:tag name="INPUTSOURCE" val="1"/>
  <p:tag name="BACKUPMAINTENANCE" val="7"/>
  <p:tag name="ROTATIONINTERVAL" val="2"/>
  <p:tag name="RACERSMAXDISPLAYED" val="5"/>
  <p:tag name="TEAMSINLEADERBOARD" val="5"/>
  <p:tag name="BUBBLEVALUEFORMAT" val="0.0"/>
  <p:tag name="CUSTOMCELLFORECOLOR" val="-16777216"/>
  <p:tag name="CUSTOMCELLBACKCOLOR4" val="-8355712"/>
  <p:tag name="DISPLAYDEVICEID" val="True"/>
  <p:tag name="GRIDSIZE" val="{Width=800, Height=600}"/>
  <p:tag name="CHARTCOLORS" val="0"/>
  <p:tag name="MULTIRESPDIVISOR" val="1"/>
  <p:tag name="INCORRECTPOINTVALUE" val="0"/>
  <p:tag name="AUTOADJUSTPARTRANGE" val="True"/>
  <p:tag name="FIBNUMRESULTS" val="5"/>
  <p:tag name="PRRESPONSE2" val="9"/>
  <p:tag name="PRRESPONSE6" val="5"/>
  <p:tag name="PRRESPONSE10" val="1"/>
  <p:tag name="POWERPOINTVERSION" val="12.0"/>
  <p:tag name="CSVFORMAT" val="0"/>
  <p:tag name="RESPCOUNTERFORMAT" val="0"/>
  <p:tag name="ALLOWDUPLICATES" val="False"/>
  <p:tag name="REVIEWONLY" val="False"/>
  <p:tag name="RACEANIMATIONSPEED" val="3"/>
  <p:tag name="BUBBLENAMEVISIBLE" val="True"/>
  <p:tag name="CUSTOMGRIDBACKCOLOR" val="-722948"/>
  <p:tag name="USESCHEMECOLORS" val="True"/>
  <p:tag name="GRIDROTATIONINTERVAL" val="2"/>
  <p:tag name="POLLINGCYCLE" val="2"/>
  <p:tag name="INCLUDEPPT" val="True"/>
  <p:tag name="REALTIMEBACKUPPATH" val="(Нет)"/>
  <p:tag name="FIBDISPLAYRESULTS" val="True"/>
  <p:tag name="PRRESPONSE3" val="8"/>
  <p:tag name="PRRESPONSE8" val="3"/>
  <p:tag name="TPVERSION" val="2008"/>
  <p:tag name="ANSWERNOWSTYLE" val="-1"/>
  <p:tag name="COUNTDOWNSECONDS" val="10"/>
  <p:tag name="AUTOADVANCE" val="False"/>
  <p:tag name="SKIPREMAININGRACESLIDES" val="True"/>
  <p:tag name="BUBBLEGROUPING" val="3"/>
  <p:tag name="CUSTOMCELLBACKCOLOR3" val="-268652"/>
  <p:tag name="AUTOSIZEGRID" val="True"/>
  <p:tag name="RESETCHARTS" val="True"/>
  <p:tag name="REALTIMEBACKUP" val="False"/>
  <p:tag name="FIBINCLUDEOTHER" val="True"/>
  <p:tag name="PRRESPONSE5" val="6"/>
  <p:tag name="ALWAYSOPENPOLL" val="False"/>
  <p:tag name="ANSWERNOWTEXT" val="Answer Now"/>
  <p:tag name="BACKUPSESSIONS" val="True"/>
  <p:tag name="RACEENDPOINTS" val="100"/>
  <p:tag name="DEFAULTNUMTEAMS" val="5"/>
  <p:tag name="DISPLAYDEVICENUMBER" val="True"/>
  <p:tag name="CHARTLABELS" val="1"/>
  <p:tag name="ZEROBASED" val="False"/>
  <p:tag name="PRRESPONSE1" val="10"/>
  <p:tag name="SHOWFLASHWARNING" val="True"/>
  <p:tag name="COUNTDOWNSTYLE" val="-1"/>
  <p:tag name="AUTOUPDATEALIASES" val="True"/>
  <p:tag name="BUBBLESIZEVISIBLE" val="True"/>
  <p:tag name="GRIDOPACITY" val="90"/>
  <p:tag name="ALLOWUSERFEEDBACK" val="True"/>
  <p:tag name="FIBDISPLAYKEYWORDS" val="True"/>
  <p:tag name="SHOWBARVISIBLE" val="True"/>
  <p:tag name="NUMRESPONSES" val="1"/>
  <p:tag name="MAXRESPONDERS" val="5"/>
  <p:tag name="GRIDPOSITION" val="1"/>
  <p:tag name="CHARTSCALE" val="True"/>
  <p:tag name="PRRESPONSE9" val="2"/>
  <p:tag name="CHARTVALUEFORMAT" val="0%"/>
  <p:tag name="CUSTOMCELLBACKCOLOR2" val="-13395457"/>
  <p:tag name="CORRECTPOINTVALUE" val="1"/>
  <p:tag name="USESECONDARYMONITOR" val="True"/>
  <p:tag name="PARTICIPANTSINLEADERBOARD" val="5"/>
  <p:tag name="INCLUDENONRESPONDERS" val="False"/>
  <p:tag name="SAVECSVWITHSESSION" val="True"/>
  <p:tag name="DISPLAYNAME" val="True"/>
  <p:tag name="PRRESPONSE7" val="4"/>
  <p:tag name="GRIDFONTSIZE" val="12"/>
  <p:tag name="STDCHART" val="1"/>
  <p:tag name="RESPTABLESTYLE" val="-1"/>
  <p:tag name="CUSTOMCELLBACKCOLOR1" val="-657956"/>
  <p:tag name="PRRESPONSE4" val="7"/>
  <p:tag name="ADVANCEDSETTINGSVIEW" val="True"/>
  <p:tag name="DELIMITERS" val="3.1"/>
  <p:tag name="TPFULLVERSION" val="4.3.2.12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87</Words>
  <Application>Microsoft Office PowerPoint</Application>
  <PresentationFormat>Экран 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USER</cp:lastModifiedBy>
  <cp:revision>51</cp:revision>
  <dcterms:created xsi:type="dcterms:W3CDTF">2018-04-10T08:20:08Z</dcterms:created>
  <dcterms:modified xsi:type="dcterms:W3CDTF">2024-02-07T02:13:34Z</dcterms:modified>
</cp:coreProperties>
</file>