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9" r:id="rId8"/>
    <p:sldId id="270" r:id="rId9"/>
    <p:sldId id="271" r:id="rId10"/>
    <p:sldId id="261" r:id="rId11"/>
    <p:sldId id="273" r:id="rId12"/>
    <p:sldId id="274" r:id="rId13"/>
    <p:sldId id="278" r:id="rId14"/>
    <p:sldId id="275" r:id="rId15"/>
    <p:sldId id="276" r:id="rId16"/>
    <p:sldId id="277" r:id="rId17"/>
    <p:sldId id="262" r:id="rId18"/>
    <p:sldId id="279" r:id="rId19"/>
    <p:sldId id="263" r:id="rId20"/>
    <p:sldId id="264" r:id="rId21"/>
    <p:sldId id="265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661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057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2808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89458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335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530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9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59148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32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9096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57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5343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814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396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694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333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13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7881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352928" cy="168641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Учебно-практическая работа</a:t>
            </a:r>
            <a:br>
              <a:rPr lang="ru-RU" sz="2800" dirty="0" smtClean="0"/>
            </a:br>
            <a:r>
              <a:rPr lang="ru-RU" sz="2800" dirty="0" smtClean="0"/>
              <a:t>по математике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ПРАВИЛЬНЫЕ МНОГОГРАННИКИ</a:t>
            </a:r>
            <a:endParaRPr lang="ru-RU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4005064"/>
            <a:ext cx="2808312" cy="2639144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Выполнили: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Безбородова </a:t>
            </a:r>
            <a:r>
              <a:rPr lang="ru-RU" sz="2200" dirty="0" smtClean="0">
                <a:solidFill>
                  <a:schemeClr val="tx1"/>
                </a:solidFill>
              </a:rPr>
              <a:t>  Елизавета         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Кирилов   </a:t>
            </a:r>
            <a:r>
              <a:rPr lang="ru-RU" sz="2200" dirty="0" smtClean="0">
                <a:solidFill>
                  <a:schemeClr val="tx1"/>
                </a:solidFill>
              </a:rPr>
              <a:t>Константин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ученики 6 «Б» класса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МАОУ «СОШ №2»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города Первоуральска</a:t>
            </a:r>
          </a:p>
          <a:p>
            <a:pPr algn="r"/>
            <a:r>
              <a:rPr lang="ru-RU" sz="2200" b="1" dirty="0" smtClean="0">
                <a:solidFill>
                  <a:schemeClr val="tx1"/>
                </a:solidFill>
              </a:rPr>
              <a:t>Учител</a:t>
            </a:r>
            <a:r>
              <a:rPr lang="ru-RU" sz="2400" b="1" dirty="0" smtClean="0">
                <a:solidFill>
                  <a:schemeClr val="tx1"/>
                </a:solidFill>
              </a:rPr>
              <a:t>ь: 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Глазачева Галина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</a:rPr>
              <a:t>Александровна</a:t>
            </a:r>
          </a:p>
          <a:p>
            <a:pPr algn="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6165304"/>
            <a:ext cx="833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2024 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476672"/>
            <a:ext cx="41944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огромном саду геометрии каждый найдет  букет себе по вкусу</a:t>
            </a:r>
          </a:p>
          <a:p>
            <a:pPr algn="r"/>
            <a:r>
              <a:rPr lang="ru-RU" sz="1600" dirty="0" smtClean="0"/>
              <a:t>Д.Гильберт</a:t>
            </a:r>
            <a:endParaRPr lang="ru-RU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2941"/>
          <a:stretch>
            <a:fillRect/>
          </a:stretch>
        </p:blipFill>
        <p:spPr bwMode="auto">
          <a:xfrm>
            <a:off x="827584" y="3933056"/>
            <a:ext cx="2520280" cy="23520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055380" cy="14005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Где встречаются правильные многогранники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3"/>
            <a:ext cx="9144000" cy="1800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В </a:t>
            </a:r>
            <a:r>
              <a:rPr lang="ru-RU" dirty="0"/>
              <a:t>наши дни многогранники - это главное открытие человечества. Где мы живем, на чем мы ездим, где учимся, где работаем, где покупаем и приобретаем товары и услуги - мы в постоянном окружении многогранников, все архитектурные строения возведены в виде многогранников.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l="4719" r="17982" b="-5714"/>
          <a:stretch>
            <a:fillRect/>
          </a:stretch>
        </p:blipFill>
        <p:spPr>
          <a:xfrm>
            <a:off x="179512" y="3212976"/>
            <a:ext cx="294060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t="5196" b="3878"/>
          <a:stretch>
            <a:fillRect/>
          </a:stretch>
        </p:blipFill>
        <p:spPr>
          <a:xfrm>
            <a:off x="6156176" y="4077072"/>
            <a:ext cx="277180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 b="7895"/>
          <a:stretch>
            <a:fillRect/>
          </a:stretch>
        </p:blipFill>
        <p:spPr>
          <a:xfrm>
            <a:off x="3275856" y="3573016"/>
            <a:ext cx="273630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055380" cy="1400530"/>
          </a:xfrm>
        </p:spPr>
        <p:txBody>
          <a:bodyPr/>
          <a:lstStyle/>
          <a:p>
            <a:pPr algn="ctr"/>
            <a:r>
              <a:rPr lang="ru-RU" sz="3200" b="1" dirty="0" smtClean="0"/>
              <a:t>Многогранники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 </a:t>
            </a:r>
            <a:r>
              <a:rPr lang="ru-RU" sz="3200" b="1" dirty="0" smtClean="0"/>
              <a:t>жизни человека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936707">
            <a:off x="525118" y="1470349"/>
            <a:ext cx="2327920" cy="232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4944">
            <a:off x="6593196" y="1484784"/>
            <a:ext cx="2172072" cy="2172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01256">
            <a:off x="971600" y="4653136"/>
            <a:ext cx="201622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681917">
            <a:off x="3227764" y="2791392"/>
            <a:ext cx="2659514" cy="1997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962558">
            <a:off x="5947729" y="3995461"/>
            <a:ext cx="2880320" cy="2692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0965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836712"/>
          </a:xfrm>
        </p:spPr>
        <p:txBody>
          <a:bodyPr/>
          <a:lstStyle/>
          <a:p>
            <a:pPr algn="ctr"/>
            <a:r>
              <a:rPr lang="ru-RU" b="1" dirty="0" smtClean="0"/>
              <a:t>Многогранники в  </a:t>
            </a:r>
            <a:r>
              <a:rPr lang="ru-RU" b="1" dirty="0" smtClean="0"/>
              <a:t>искусстве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49057" t="-1131"/>
          <a:stretch/>
        </p:blipFill>
        <p:spPr>
          <a:xfrm>
            <a:off x="179512" y="1772816"/>
            <a:ext cx="3882149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1340768"/>
            <a:ext cx="3199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Гравюра </a:t>
            </a:r>
            <a:r>
              <a:rPr lang="ru-RU" dirty="0" err="1" smtClean="0"/>
              <a:t>Эшера</a:t>
            </a:r>
            <a:r>
              <a:rPr lang="ru-RU" dirty="0" smtClean="0"/>
              <a:t> «Звезды»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5906" t="23626" r="12885" b="12390"/>
          <a:stretch/>
        </p:blipFill>
        <p:spPr>
          <a:xfrm>
            <a:off x="4025892" y="908720"/>
            <a:ext cx="511810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7851" y="4149080"/>
            <a:ext cx="3386150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851920" y="5934670"/>
            <a:ext cx="19479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Мор </a:t>
            </a:r>
            <a:endParaRPr lang="ru-RU" dirty="0" smtClean="0"/>
          </a:p>
          <a:p>
            <a:pPr algn="ctr"/>
            <a:r>
              <a:rPr lang="ru-RU" dirty="0" smtClean="0"/>
              <a:t>«Утопия. </a:t>
            </a:r>
          </a:p>
          <a:p>
            <a:pPr algn="ctr"/>
            <a:r>
              <a:rPr lang="ru-RU" dirty="0" smtClean="0"/>
              <a:t>Многогранник»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04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7759698" cy="1400530"/>
          </a:xfrm>
        </p:spPr>
        <p:txBody>
          <a:bodyPr/>
          <a:lstStyle/>
          <a:p>
            <a:pPr algn="ctr"/>
            <a:r>
              <a:rPr lang="ru-RU" sz="3600" b="1" dirty="0" smtClean="0"/>
              <a:t>Многогранники в архитектуре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384323"/>
            <a:ext cx="3514060" cy="2342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795" y="1233265"/>
            <a:ext cx="3358272" cy="2516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69249" y="3825570"/>
            <a:ext cx="3321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Галикарнасский </a:t>
            </a:r>
            <a:r>
              <a:rPr lang="ru-RU" dirty="0"/>
              <a:t>мавзолей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1860" y="4194902"/>
            <a:ext cx="3359858" cy="253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832863"/>
            <a:ext cx="427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Национальная </a:t>
            </a:r>
            <a:r>
              <a:rPr lang="ru-RU" dirty="0"/>
              <a:t>библиотека </a:t>
            </a:r>
            <a:r>
              <a:rPr lang="ru-RU" dirty="0" smtClean="0"/>
              <a:t>Минск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16154" y="1017529"/>
            <a:ext cx="3565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Стеклянная </a:t>
            </a:r>
            <a:r>
              <a:rPr lang="ru-RU" dirty="0"/>
              <a:t>пирамида </a:t>
            </a:r>
            <a:r>
              <a:rPr lang="ru-RU" dirty="0" smtClean="0"/>
              <a:t>Лувра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42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471666" cy="744034"/>
          </a:xfrm>
        </p:spPr>
        <p:txBody>
          <a:bodyPr/>
          <a:lstStyle/>
          <a:p>
            <a:r>
              <a:rPr lang="ru-RU" b="1" dirty="0" smtClean="0"/>
              <a:t>Многогранники в природе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27363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068960"/>
            <a:ext cx="2847367" cy="2703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347864" y="2564904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Бакминстерфуллерен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1196752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NaCl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/>
          <a:srcRect l="62393"/>
          <a:stretch/>
        </p:blipFill>
        <p:spPr>
          <a:xfrm>
            <a:off x="6228184" y="3984277"/>
            <a:ext cx="2736304" cy="2743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308304" y="3645024"/>
            <a:ext cx="1266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Метан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1628800"/>
            <a:ext cx="2662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Строение молекул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471666" cy="744034"/>
          </a:xfrm>
        </p:spPr>
        <p:txBody>
          <a:bodyPr/>
          <a:lstStyle/>
          <a:p>
            <a:r>
              <a:rPr lang="ru-RU" b="1" dirty="0" smtClean="0"/>
              <a:t>Многогранники в природе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345638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7677" y="4077072"/>
            <a:ext cx="227632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020272" y="3645024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Бактериофаги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124744"/>
            <a:ext cx="1353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Соты </a:t>
            </a:r>
            <a:r>
              <a:rPr lang="ru-RU" dirty="0" smtClean="0"/>
              <a:t>пчел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852936"/>
            <a:ext cx="3459083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067944" y="2492896"/>
            <a:ext cx="2047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Вирус краснухи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901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723854"/>
            <a:ext cx="3312368" cy="5801489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lvl="2"/>
            <a:r>
              <a:rPr lang="ru-RU" sz="2400" dirty="0" smtClean="0"/>
              <a:t>Алмаз </a:t>
            </a:r>
            <a:r>
              <a:rPr lang="ru-RU" sz="2400" dirty="0"/>
              <a:t>(октаэдр)</a:t>
            </a:r>
          </a:p>
          <a:p>
            <a:pPr lvl="2"/>
            <a:r>
              <a:rPr lang="ru-RU" sz="2400" dirty="0" smtClean="0"/>
              <a:t>Хрусталь </a:t>
            </a:r>
            <a:r>
              <a:rPr lang="ru-RU" sz="2400" dirty="0"/>
              <a:t>(призма)</a:t>
            </a:r>
          </a:p>
          <a:p>
            <a:pPr lvl="2">
              <a:buNone/>
            </a:pPr>
            <a:endParaRPr lang="ru-RU" sz="2400" dirty="0" smtClean="0"/>
          </a:p>
          <a:p>
            <a:pPr lvl="2">
              <a:buNone/>
            </a:pPr>
            <a:endParaRPr lang="ru-RU" sz="2400" dirty="0" smtClean="0"/>
          </a:p>
          <a:p>
            <a:pPr lvl="2">
              <a:buNone/>
            </a:pPr>
            <a:endParaRPr lang="ru-RU" sz="2400" dirty="0" smtClean="0"/>
          </a:p>
          <a:p>
            <a:pPr lvl="2">
              <a:buNone/>
            </a:pPr>
            <a:endParaRPr lang="ru-RU" sz="2400" dirty="0"/>
          </a:p>
          <a:p>
            <a:pPr lvl="2"/>
            <a:r>
              <a:rPr lang="ru-RU" sz="2400" dirty="0"/>
              <a:t>Шеелит (пирамида)</a:t>
            </a:r>
          </a:p>
          <a:p>
            <a:pPr lvl="2"/>
            <a:r>
              <a:rPr lang="ru-RU" sz="2400" dirty="0" smtClean="0"/>
              <a:t>Поваренная </a:t>
            </a:r>
            <a:r>
              <a:rPr lang="ru-RU" sz="2400" dirty="0"/>
              <a:t>соль (куб)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3275856" cy="294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196751"/>
            <a:ext cx="2987825" cy="298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4433014"/>
            <a:ext cx="3168352" cy="237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4456793"/>
            <a:ext cx="2843808" cy="227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" y="82216"/>
            <a:ext cx="7740351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17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488832" cy="1400530"/>
          </a:xfrm>
        </p:spPr>
        <p:txBody>
          <a:bodyPr/>
          <a:lstStyle/>
          <a:p>
            <a:pPr algn="ctr"/>
            <a:r>
              <a:rPr lang="ru-RU" b="1" dirty="0" smtClean="0"/>
              <a:t>Практическая часть</a:t>
            </a:r>
            <a:endParaRPr lang="ru-RU" b="1" dirty="0"/>
          </a:p>
        </p:txBody>
      </p:sp>
      <p:pic>
        <p:nvPicPr>
          <p:cNvPr id="21" name="Рисунок 20"/>
          <p:cNvPicPr>
            <a:picLocks noGrp="1" noChangeAspect="1"/>
          </p:cNvPicPr>
          <p:nvPr>
            <p:ph type="pic" idx="21"/>
          </p:nvPr>
        </p:nvPicPr>
        <p:blipFill>
          <a:blip r:embed="rId2" cstate="print"/>
          <a:srcRect t="2935" b="2935"/>
          <a:stretch>
            <a:fillRect/>
          </a:stretch>
        </p:blipFill>
        <p:spPr>
          <a:xfrm>
            <a:off x="165699" y="2190214"/>
            <a:ext cx="2410526" cy="1670834"/>
          </a:xfrm>
          <a:prstGeom prst="rect">
            <a:avLst/>
          </a:prstGeom>
        </p:spPr>
      </p:pic>
      <p:pic>
        <p:nvPicPr>
          <p:cNvPr id="24" name="Рисунок 23"/>
          <p:cNvPicPr>
            <a:picLocks noGrp="1" noChangeAspect="1"/>
          </p:cNvPicPr>
          <p:nvPr>
            <p:ph type="pic" idx="22"/>
          </p:nvPr>
        </p:nvPicPr>
        <p:blipFill>
          <a:blip r:embed="rId3" cstate="print"/>
          <a:srcRect t="954" b="954"/>
          <a:stretch>
            <a:fillRect/>
          </a:stretch>
        </p:blipFill>
        <p:spPr>
          <a:xfrm>
            <a:off x="5580112" y="2348880"/>
            <a:ext cx="2408510" cy="16694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144" y="4653136"/>
            <a:ext cx="2206943" cy="15241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54" y="3928475"/>
            <a:ext cx="2206943" cy="152413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6949" y="5013176"/>
            <a:ext cx="2090873" cy="16561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63770" y="2204864"/>
            <a:ext cx="2270768" cy="2520280"/>
          </a:xfrm>
          <a:prstGeom prst="rect">
            <a:avLst/>
          </a:prstGeom>
        </p:spPr>
      </p:pic>
      <p:pic>
        <p:nvPicPr>
          <p:cNvPr id="26" name="Рисунок 25" descr="Picture backgroun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941168"/>
            <a:ext cx="1904568" cy="1683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8" cstate="print"/>
          <a:srcRect l="24183" t="20839" r="44559" b="25624"/>
          <a:stretch/>
        </p:blipFill>
        <p:spPr>
          <a:xfrm rot="5400000">
            <a:off x="2597620" y="4971332"/>
            <a:ext cx="1628801" cy="1568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9" cstate="print"/>
          <a:srcRect l="33135" t="44847" r="38756"/>
          <a:stretch/>
        </p:blipFill>
        <p:spPr>
          <a:xfrm rot="3101952">
            <a:off x="7585774" y="3581508"/>
            <a:ext cx="1079191" cy="1046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0" cstate="print"/>
          <a:srcRect l="22026" r="33189" b="42340"/>
          <a:stretch/>
        </p:blipFill>
        <p:spPr>
          <a:xfrm>
            <a:off x="4078592" y="1048106"/>
            <a:ext cx="1119516" cy="1012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1" cstate="print"/>
          <a:srcRect l="31301" t="19034" r="21952" b="-3086"/>
          <a:stretch/>
        </p:blipFill>
        <p:spPr>
          <a:xfrm>
            <a:off x="6876256" y="1052736"/>
            <a:ext cx="1008112" cy="1185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2" cstate="print"/>
          <a:srcRect l="31247" t="-1339" r="12509" b="24797"/>
          <a:stretch/>
        </p:blipFill>
        <p:spPr>
          <a:xfrm>
            <a:off x="266238" y="1048106"/>
            <a:ext cx="1066922" cy="1025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3" cstate="print"/>
          <a:srcRect l="18917" t="5763" r="22026" b="10187"/>
          <a:stretch/>
        </p:blipFill>
        <p:spPr>
          <a:xfrm rot="19082791">
            <a:off x="230095" y="3659094"/>
            <a:ext cx="1116381" cy="1116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14" cstate="print"/>
          <a:srcRect l="22453" r="6736" b="5201"/>
          <a:stretch/>
        </p:blipFill>
        <p:spPr>
          <a:xfrm>
            <a:off x="1439633" y="1061507"/>
            <a:ext cx="1076052" cy="1012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5" cstate="print"/>
          <a:srcRect l="15809" t="19033" r="28242" b="1339"/>
          <a:stretch/>
        </p:blipFill>
        <p:spPr>
          <a:xfrm>
            <a:off x="4631592" y="4928752"/>
            <a:ext cx="1668600" cy="166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16" cstate="print"/>
          <a:srcRect l="31351" t="10186" r="18918" b="5763"/>
          <a:stretch/>
        </p:blipFill>
        <p:spPr>
          <a:xfrm>
            <a:off x="5652120" y="1052736"/>
            <a:ext cx="1077030" cy="1193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7" cstate="print"/>
          <a:srcRect l="18917" t="14610" r="28242" b="5763"/>
          <a:stretch/>
        </p:blipFill>
        <p:spPr>
          <a:xfrm>
            <a:off x="3028296" y="1061507"/>
            <a:ext cx="943823" cy="999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6720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Наши модели</a:t>
            </a:r>
            <a:endParaRPr lang="ru-RU" b="1" dirty="0"/>
          </a:p>
        </p:txBody>
      </p:sp>
      <p:pic>
        <p:nvPicPr>
          <p:cNvPr id="18" name="Рисунок 17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l="9297" t="42717" r="57082"/>
          <a:stretch>
            <a:fillRect/>
          </a:stretch>
        </p:blipFill>
        <p:spPr>
          <a:xfrm>
            <a:off x="0" y="2060848"/>
            <a:ext cx="1619672" cy="1552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l="19550" t="42524" r="45294"/>
          <a:stretch>
            <a:fillRect/>
          </a:stretch>
        </p:blipFill>
        <p:spPr>
          <a:xfrm>
            <a:off x="3347864" y="5157192"/>
            <a:ext cx="164499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l="9444" t="42201" r="55330"/>
          <a:stretch>
            <a:fillRect/>
          </a:stretch>
        </p:blipFill>
        <p:spPr>
          <a:xfrm>
            <a:off x="323528" y="5134756"/>
            <a:ext cx="1656184" cy="1527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5" cstate="print"/>
          <a:srcRect l="3405" t="17461" r="54686" b="-4765"/>
          <a:stretch/>
        </p:blipFill>
        <p:spPr>
          <a:xfrm>
            <a:off x="1691680" y="3356992"/>
            <a:ext cx="1690606" cy="1944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6" cstate="print"/>
          <a:srcRect l="16633" t="38551" r="49372" b="-4859"/>
          <a:stretch/>
        </p:blipFill>
        <p:spPr>
          <a:xfrm>
            <a:off x="3275856" y="1916832"/>
            <a:ext cx="170768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1124744"/>
            <a:ext cx="3632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Работа Константина</a:t>
            </a:r>
          </a:p>
          <a:p>
            <a:pPr algn="ctr"/>
            <a:r>
              <a:rPr lang="ru-RU" dirty="0" smtClean="0"/>
              <a:t> (фото в домашних условиях)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lum bright="20000"/>
          </a:blip>
          <a:srcRect/>
          <a:stretch>
            <a:fillRect/>
          </a:stretch>
        </p:blipFill>
        <p:spPr bwMode="auto">
          <a:xfrm>
            <a:off x="5076056" y="2924944"/>
            <a:ext cx="3851920" cy="3661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76056" y="2204864"/>
            <a:ext cx="4067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Работа </a:t>
            </a:r>
            <a:r>
              <a:rPr lang="ru-RU" dirty="0" smtClean="0"/>
              <a:t> Елизаветы </a:t>
            </a:r>
          </a:p>
          <a:p>
            <a:pPr algn="ctr"/>
            <a:r>
              <a:rPr lang="ru-RU" dirty="0" smtClean="0"/>
              <a:t>(</a:t>
            </a:r>
            <a:r>
              <a:rPr lang="ru-RU" dirty="0" smtClean="0"/>
              <a:t>фото </a:t>
            </a:r>
            <a:r>
              <a:rPr lang="ru-RU" dirty="0" smtClean="0"/>
              <a:t>в школьном кабинете)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Результат исследования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наших </a:t>
            </a:r>
            <a:r>
              <a:rPr lang="ru-RU" b="1" dirty="0" smtClean="0"/>
              <a:t>моделей</a:t>
            </a:r>
            <a:endParaRPr lang="ru-RU" b="1" dirty="0"/>
          </a:p>
        </p:txBody>
      </p:sp>
      <p:sp>
        <p:nvSpPr>
          <p:cNvPr id="13" name="AutoShape 2" descr="blob:https://web.whatsapp.com/decb40fb-4566-435a-bd85-e5f43e07ec9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276872"/>
            <a:ext cx="8511260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2718"/>
            <a:ext cx="8964488" cy="1400530"/>
          </a:xfrm>
        </p:spPr>
        <p:txBody>
          <a:bodyPr/>
          <a:lstStyle/>
          <a:p>
            <a:pPr algn="ctr"/>
            <a:r>
              <a:rPr lang="ru-RU" b="1" dirty="0" smtClean="0"/>
              <a:t>Цель работы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52925"/>
            <a:ext cx="8280920" cy="4195481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Изготовить </a:t>
            </a:r>
            <a:r>
              <a:rPr lang="ru-RU" sz="2400" dirty="0" smtClean="0"/>
              <a:t>из бумаги развертки </a:t>
            </a:r>
            <a:r>
              <a:rPr lang="ru-RU" sz="2400" dirty="0" smtClean="0"/>
              <a:t>5 </a:t>
            </a:r>
            <a:r>
              <a:rPr lang="ru-RU" sz="2400" dirty="0" smtClean="0"/>
              <a:t>правильных многогранников </a:t>
            </a:r>
            <a:r>
              <a:rPr lang="ru-RU" sz="2400" dirty="0" smtClean="0"/>
              <a:t>и </a:t>
            </a:r>
            <a:r>
              <a:rPr lang="ru-RU" sz="2400" b="1" dirty="0" smtClean="0"/>
              <a:t>склеить</a:t>
            </a:r>
            <a:r>
              <a:rPr lang="ru-RU" sz="2400" dirty="0" smtClean="0"/>
              <a:t> </a:t>
            </a:r>
            <a:r>
              <a:rPr lang="ru-RU" sz="2400" b="1" dirty="0" smtClean="0"/>
              <a:t>модели</a:t>
            </a:r>
            <a:r>
              <a:rPr lang="ru-RU" sz="2400" dirty="0" smtClean="0"/>
              <a:t> </a:t>
            </a:r>
            <a:r>
              <a:rPr lang="ru-RU" sz="2400" dirty="0" smtClean="0"/>
              <a:t> фигур (</a:t>
            </a:r>
            <a:r>
              <a:rPr lang="ru-RU" sz="2400" dirty="0" smtClean="0"/>
              <a:t>упражнение </a:t>
            </a:r>
            <a:r>
              <a:rPr lang="ru-RU" sz="2400" dirty="0" smtClean="0"/>
              <a:t>№709 из учебника «Математика,6» автор: </a:t>
            </a:r>
            <a:r>
              <a:rPr lang="ru-RU" sz="2400" dirty="0" err="1" smtClean="0"/>
              <a:t>Е.А.Бунимович</a:t>
            </a:r>
            <a:r>
              <a:rPr lang="ru-RU" sz="2400" dirty="0" smtClean="0"/>
              <a:t> и др.).</a:t>
            </a:r>
          </a:p>
          <a:p>
            <a:r>
              <a:rPr lang="ru-RU" sz="2400" b="1" dirty="0" smtClean="0"/>
              <a:t>Исследовать </a:t>
            </a:r>
            <a:r>
              <a:rPr lang="ru-RU" sz="2400" dirty="0" smtClean="0"/>
              <a:t>по изготовленной </a:t>
            </a:r>
            <a:r>
              <a:rPr lang="ru-RU" sz="2400" b="1" dirty="0" smtClean="0"/>
              <a:t>модели</a:t>
            </a:r>
            <a:r>
              <a:rPr lang="ru-RU" sz="2400" dirty="0" smtClean="0"/>
              <a:t> </a:t>
            </a:r>
            <a:r>
              <a:rPr lang="ru-RU" sz="2400" dirty="0" smtClean="0"/>
              <a:t>многогранника </a:t>
            </a:r>
            <a:r>
              <a:rPr lang="ru-RU" sz="2400" dirty="0" smtClean="0"/>
              <a:t>форму его граней и их число, число вершин и ребер, а так же их число при одной вершине (заполнить таблицу  в №710 учебника).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836712"/>
          </a:xfrm>
        </p:spPr>
        <p:txBody>
          <a:bodyPr/>
          <a:lstStyle/>
          <a:p>
            <a:pPr algn="ctr"/>
            <a:r>
              <a:rPr lang="ru-RU" b="1" dirty="0" smtClean="0"/>
              <a:t>Выводы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80728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/>
              <a:t>	</a:t>
            </a:r>
            <a:r>
              <a:rPr lang="ru-RU" sz="2000" dirty="0" smtClean="0"/>
              <a:t>Цель достигнута. Нами </a:t>
            </a:r>
            <a:r>
              <a:rPr lang="ru-RU" sz="2000" dirty="0" smtClean="0"/>
              <a:t>были изготовлены и исследованы 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правильные  многогранники</a:t>
            </a:r>
            <a:r>
              <a:rPr lang="ru-RU" sz="2000" dirty="0" smtClean="0"/>
              <a:t>. </a:t>
            </a:r>
            <a:r>
              <a:rPr lang="ru-RU" sz="2000" dirty="0" smtClean="0"/>
              <a:t> На </a:t>
            </a:r>
            <a:r>
              <a:rPr lang="ru-RU" sz="2000" dirty="0" smtClean="0"/>
              <a:t>основании полученных </a:t>
            </a:r>
            <a:r>
              <a:rPr lang="ru-RU" sz="2000" dirty="0" smtClean="0"/>
              <a:t>сведений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заполнена  таблица</a:t>
            </a:r>
            <a:r>
              <a:rPr lang="ru-RU" sz="2000" dirty="0" smtClean="0"/>
              <a:t>. </a:t>
            </a:r>
            <a:r>
              <a:rPr lang="ru-RU" sz="2000" dirty="0" smtClean="0"/>
              <a:t> 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 </a:t>
            </a:r>
            <a:r>
              <a:rPr lang="ru-RU" sz="2000" dirty="0" smtClean="0"/>
              <a:t>   Задачи выполнены. </a:t>
            </a:r>
            <a:r>
              <a:rPr lang="ru-RU" sz="2000" dirty="0" smtClean="0"/>
              <a:t>Мы  узнали, </a:t>
            </a:r>
            <a:r>
              <a:rPr lang="ru-RU" sz="2000" dirty="0"/>
              <a:t>что существует лишь пять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выпуклых </a:t>
            </a:r>
            <a:r>
              <a:rPr lang="ru-RU" sz="2000" dirty="0"/>
              <a:t>правильных </a:t>
            </a:r>
            <a:r>
              <a:rPr lang="ru-RU" sz="2000" dirty="0" smtClean="0"/>
              <a:t> многогранников </a:t>
            </a:r>
            <a:r>
              <a:rPr lang="ru-RU" sz="2000" dirty="0"/>
              <a:t>- тетраэдр, октаэдр и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икосаэдр </a:t>
            </a:r>
            <a:r>
              <a:rPr lang="ru-RU" sz="2000" dirty="0"/>
              <a:t>с </a:t>
            </a:r>
            <a:r>
              <a:rPr lang="ru-RU" sz="2000" dirty="0" smtClean="0"/>
              <a:t>треугольными  гранями</a:t>
            </a:r>
            <a:r>
              <a:rPr lang="ru-RU" sz="2000" dirty="0"/>
              <a:t>, куб (гексаэдр) с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квадратными </a:t>
            </a:r>
            <a:r>
              <a:rPr lang="ru-RU" sz="2000" dirty="0"/>
              <a:t>гранями и </a:t>
            </a:r>
            <a:r>
              <a:rPr lang="ru-RU" sz="2000" dirty="0" smtClean="0"/>
              <a:t>додекаэдр </a:t>
            </a:r>
            <a:r>
              <a:rPr lang="ru-RU" sz="2000" dirty="0"/>
              <a:t>с </a:t>
            </a:r>
            <a:r>
              <a:rPr lang="ru-RU" sz="2000" dirty="0" smtClean="0"/>
              <a:t> пятиугольными </a:t>
            </a:r>
            <a:r>
              <a:rPr lang="ru-RU" sz="2000" dirty="0"/>
              <a:t>гранями.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	Названия </a:t>
            </a:r>
            <a:r>
              <a:rPr lang="ru-RU" sz="2000" dirty="0"/>
              <a:t>этих многогранников пришли из Древней Греции, </a:t>
            </a:r>
            <a:endParaRPr lang="ru-RU" sz="2000" dirty="0" smtClean="0"/>
          </a:p>
          <a:p>
            <a:r>
              <a:rPr lang="ru-RU" sz="2000" dirty="0" smtClean="0"/>
              <a:t>      и </a:t>
            </a:r>
            <a:r>
              <a:rPr lang="ru-RU" sz="2000" dirty="0"/>
              <a:t>в них указывается число граней</a:t>
            </a:r>
            <a:r>
              <a:rPr lang="ru-RU" sz="2000" dirty="0" smtClean="0"/>
              <a:t>:   «</a:t>
            </a:r>
            <a:r>
              <a:rPr lang="ru-RU" sz="2000" dirty="0" err="1" smtClean="0"/>
              <a:t>эдра</a:t>
            </a:r>
            <a:r>
              <a:rPr lang="ru-RU" sz="2000" dirty="0"/>
              <a:t>» - </a:t>
            </a:r>
            <a:r>
              <a:rPr lang="ru-RU" sz="2000" dirty="0" smtClean="0"/>
              <a:t>грань</a:t>
            </a:r>
            <a:r>
              <a:rPr lang="ru-RU" sz="2000" dirty="0" smtClean="0"/>
              <a:t>,  </a:t>
            </a:r>
            <a:r>
              <a:rPr lang="ru-RU" sz="2000" dirty="0" smtClean="0"/>
              <a:t>«</a:t>
            </a:r>
            <a:r>
              <a:rPr lang="ru-RU" sz="2000" dirty="0"/>
              <a:t>тетра» - </a:t>
            </a:r>
            <a:r>
              <a:rPr lang="ru-RU" sz="2000" dirty="0" smtClean="0"/>
              <a:t>4, </a:t>
            </a:r>
            <a:endParaRPr lang="ru-RU" sz="2000" dirty="0" smtClean="0"/>
          </a:p>
          <a:p>
            <a:r>
              <a:rPr lang="ru-RU" sz="2000" dirty="0" smtClean="0"/>
              <a:t>      «</a:t>
            </a:r>
            <a:r>
              <a:rPr lang="ru-RU" sz="2000" dirty="0" err="1"/>
              <a:t>гекса</a:t>
            </a:r>
            <a:r>
              <a:rPr lang="ru-RU" sz="2000" dirty="0"/>
              <a:t>» - </a:t>
            </a:r>
            <a:r>
              <a:rPr lang="ru-RU" sz="2000" dirty="0" smtClean="0"/>
              <a:t>6, «</a:t>
            </a:r>
            <a:r>
              <a:rPr lang="ru-RU" sz="2000" dirty="0"/>
              <a:t>окта» - </a:t>
            </a:r>
            <a:r>
              <a:rPr lang="ru-RU" sz="2000" dirty="0" smtClean="0"/>
              <a:t>8, «</a:t>
            </a:r>
            <a:r>
              <a:rPr lang="ru-RU" sz="2000" dirty="0" err="1"/>
              <a:t>додека</a:t>
            </a:r>
            <a:r>
              <a:rPr lang="ru-RU" sz="2000" dirty="0"/>
              <a:t>» </a:t>
            </a:r>
            <a:r>
              <a:rPr lang="ru-RU" sz="2000" dirty="0" smtClean="0"/>
              <a:t>-12, «</a:t>
            </a:r>
            <a:r>
              <a:rPr lang="ru-RU" sz="2000" dirty="0"/>
              <a:t>икоса» - </a:t>
            </a:r>
            <a:r>
              <a:rPr lang="ru-RU" sz="2000" dirty="0" smtClean="0"/>
              <a:t>20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	Нами были получены </a:t>
            </a:r>
            <a:r>
              <a:rPr lang="ru-RU" sz="2000" dirty="0" smtClean="0"/>
              <a:t>сведения </a:t>
            </a:r>
            <a:r>
              <a:rPr lang="ru-RU" sz="2000" dirty="0" smtClean="0"/>
              <a:t>о форме граней, о </a:t>
            </a:r>
            <a:r>
              <a:rPr lang="ru-RU" sz="2000" dirty="0" smtClean="0"/>
              <a:t>количестве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    </a:t>
            </a:r>
            <a:r>
              <a:rPr lang="ru-RU" sz="2000" dirty="0" smtClean="0"/>
              <a:t> вершин</a:t>
            </a:r>
            <a:r>
              <a:rPr lang="ru-RU" sz="2000" dirty="0" smtClean="0"/>
              <a:t>, ребер, граней. Данные сведения были представлены в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таблице</a:t>
            </a:r>
            <a:r>
              <a:rPr lang="ru-RU" sz="2000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	Очень интересно было изучить историю возникновения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 </a:t>
            </a:r>
            <a:r>
              <a:rPr lang="ru-RU" sz="2000" dirty="0" smtClean="0"/>
              <a:t>правильных </a:t>
            </a:r>
            <a:r>
              <a:rPr lang="ru-RU" sz="2000" dirty="0" smtClean="0"/>
              <a:t>многогранников.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	В </a:t>
            </a:r>
            <a:r>
              <a:rPr lang="ru-RU" sz="2000" dirty="0"/>
              <a:t>наши дни многогранники - это главное открытие </a:t>
            </a:r>
            <a:r>
              <a:rPr lang="ru-RU" sz="2000" dirty="0" smtClean="0"/>
              <a:t>человечества. </a:t>
            </a:r>
            <a:endParaRPr lang="ru-RU" sz="2000" dirty="0" smtClean="0"/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    Мы </a:t>
            </a:r>
            <a:r>
              <a:rPr lang="ru-RU" sz="2000" dirty="0"/>
              <a:t>в постоянном окружении </a:t>
            </a:r>
            <a:r>
              <a:rPr lang="ru-RU" sz="2000" dirty="0" smtClean="0"/>
              <a:t>многогранников.</a:t>
            </a:r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528" y="1052736"/>
            <a:ext cx="612068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Тончайших граней полон мир.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 я – сложнейший многогранник: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То дева, то усталый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странник…</a:t>
            </a:r>
          </a:p>
          <a:p>
            <a:pPr algn="r"/>
            <a:r>
              <a:rPr lang="ru-RU" sz="2000" dirty="0" smtClean="0"/>
              <a:t>Элла Кириллова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140968"/>
            <a:ext cx="3448050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475656" y="5805264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Все великое – просто!</a:t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>Замятин Е.И.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pPr algn="ctr"/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805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</a:t>
            </a:r>
            <a:r>
              <a:rPr lang="ru-RU" b="1" dirty="0" smtClean="0"/>
              <a:t>Изучить</a:t>
            </a:r>
            <a:r>
              <a:rPr lang="ru-RU" dirty="0" smtClean="0"/>
              <a:t> учебный материал по данной теме на стр.210-211 учебника и </a:t>
            </a:r>
            <a:r>
              <a:rPr lang="ru-RU" b="1" dirty="0" smtClean="0"/>
              <a:t>расширить </a:t>
            </a:r>
            <a:r>
              <a:rPr lang="ru-RU" dirty="0" smtClean="0"/>
              <a:t>знание о правильных многогранниках за его пределами по плану:</a:t>
            </a:r>
          </a:p>
          <a:p>
            <a:r>
              <a:rPr lang="ru-RU" dirty="0" smtClean="0"/>
              <a:t>определение , виды, элементы правильного многогранника;</a:t>
            </a:r>
          </a:p>
          <a:p>
            <a:r>
              <a:rPr lang="ru-RU" dirty="0" smtClean="0"/>
              <a:t>история возникновения правильных многогранников;</a:t>
            </a:r>
          </a:p>
          <a:p>
            <a:r>
              <a:rPr lang="ru-RU" dirty="0" smtClean="0"/>
              <a:t>в каком виде можно встретить модели правильных многогранников в окружающем нас мире.</a:t>
            </a:r>
          </a:p>
          <a:p>
            <a:pPr>
              <a:buNone/>
            </a:pPr>
            <a:r>
              <a:rPr lang="ru-RU" dirty="0" smtClean="0"/>
              <a:t>2)</a:t>
            </a:r>
            <a:r>
              <a:rPr lang="ru-RU" b="1" dirty="0" smtClean="0"/>
              <a:t>Построить </a:t>
            </a:r>
            <a:r>
              <a:rPr lang="ru-RU" dirty="0" smtClean="0"/>
              <a:t>бумажные развертки и </a:t>
            </a:r>
            <a:r>
              <a:rPr lang="ru-RU" b="1" dirty="0" smtClean="0"/>
              <a:t>склеить </a:t>
            </a:r>
            <a:r>
              <a:rPr lang="ru-RU" dirty="0" smtClean="0"/>
              <a:t>многогранники, исследуя формы и число их элементов, на основе этого наблюдения </a:t>
            </a:r>
            <a:r>
              <a:rPr lang="ru-RU" b="1" dirty="0" smtClean="0"/>
              <a:t>заполнить</a:t>
            </a:r>
            <a:r>
              <a:rPr lang="ru-RU" dirty="0" smtClean="0"/>
              <a:t> таблицу, </a:t>
            </a:r>
            <a:r>
              <a:rPr lang="ru-RU" b="1" dirty="0" smtClean="0"/>
              <a:t>запечатлеть</a:t>
            </a:r>
            <a:r>
              <a:rPr lang="ru-RU" dirty="0" smtClean="0"/>
              <a:t> на фото результаты практической работы.</a:t>
            </a:r>
          </a:p>
          <a:p>
            <a:pPr>
              <a:buNone/>
            </a:pPr>
            <a:r>
              <a:rPr lang="ru-RU" b="1" dirty="0" smtClean="0"/>
              <a:t>3)Обобщить , систематизировать и представить </a:t>
            </a:r>
            <a:r>
              <a:rPr lang="ru-RU" dirty="0" smtClean="0"/>
              <a:t>результаты </a:t>
            </a:r>
            <a:r>
              <a:rPr lang="ru-RU" dirty="0" smtClean="0"/>
              <a:t>своей учебно-практической работы по теме «Правильные многогранники» </a:t>
            </a:r>
            <a:r>
              <a:rPr lang="ru-RU" dirty="0" smtClean="0"/>
              <a:t>ученическому сообществу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в </a:t>
            </a:r>
            <a:r>
              <a:rPr lang="ru-RU" dirty="0" smtClean="0"/>
              <a:t>виде электронной презентации.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8748463" cy="12687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Определение </a:t>
            </a:r>
            <a:br>
              <a:rPr lang="ru-RU" sz="3600" b="1" dirty="0" smtClean="0"/>
            </a:br>
            <a:r>
              <a:rPr lang="ru-RU" sz="3600" b="1" dirty="0" smtClean="0"/>
              <a:t>правильного многогранника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764" y="1483217"/>
            <a:ext cx="85427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Правильными многогранниками </a:t>
            </a:r>
            <a:r>
              <a:rPr lang="ru-RU" dirty="0"/>
              <a:t>называют выпуклые многогранники, все грани и все углы которых равны, </a:t>
            </a:r>
            <a:endParaRPr lang="ru-RU" dirty="0" smtClean="0"/>
          </a:p>
          <a:p>
            <a:pPr algn="ctr"/>
            <a:r>
              <a:rPr lang="ru-RU" dirty="0" smtClean="0"/>
              <a:t>причем </a:t>
            </a:r>
            <a:r>
              <a:rPr lang="ru-RU" dirty="0"/>
              <a:t>грани - правильные многоугольники.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938042"/>
            <a:ext cx="27363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0647" y="2773654"/>
            <a:ext cx="2963521" cy="2963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933056"/>
            <a:ext cx="27363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536" y="3140968"/>
            <a:ext cx="23812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Вершины </a:t>
            </a:r>
            <a:r>
              <a:rPr lang="ru-RU" b="1" dirty="0" smtClean="0">
                <a:solidFill>
                  <a:srgbClr val="FFFF00"/>
                </a:solidFill>
              </a:rPr>
              <a:t>многогранника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5877272"/>
            <a:ext cx="2381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Ребра многогранника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3212976"/>
            <a:ext cx="2381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Грани многогранника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180491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615682" cy="648072"/>
          </a:xfrm>
        </p:spPr>
        <p:txBody>
          <a:bodyPr>
            <a:normAutofit/>
          </a:bodyPr>
          <a:lstStyle/>
          <a:p>
            <a:r>
              <a:rPr lang="ru-RU" sz="3200" b="1" dirty="0"/>
              <a:t>Виды правильных многогранников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543721">
            <a:off x="1829359" y="3901607"/>
            <a:ext cx="1638995" cy="163899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75656" y="5934670"/>
            <a:ext cx="250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Октаэдр</a:t>
            </a:r>
            <a:r>
              <a:rPr lang="ru-RU" dirty="0" smtClean="0"/>
              <a:t> — </a:t>
            </a:r>
            <a:r>
              <a:rPr lang="ru-RU" dirty="0"/>
              <a:t>многогранник с восемью </a:t>
            </a:r>
            <a:r>
              <a:rPr lang="ru-RU" dirty="0" smtClean="0"/>
              <a:t>гранями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284984"/>
            <a:ext cx="1637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Тетраэдр </a:t>
            </a:r>
            <a:r>
              <a:rPr lang="ru-RU" dirty="0"/>
              <a:t>является треугольной пирамидой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388485">
            <a:off x="7016823" y="1398734"/>
            <a:ext cx="1469989" cy="146998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732240" y="3140968"/>
            <a:ext cx="2411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Икосаэдр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— это многогранник с 20 </a:t>
            </a:r>
            <a:r>
              <a:rPr lang="ru-RU" dirty="0" smtClean="0"/>
              <a:t>гранями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602881">
            <a:off x="6137920" y="4061208"/>
            <a:ext cx="1564980" cy="156498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364088" y="5934670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Додекаэдр</a:t>
            </a:r>
            <a:r>
              <a:rPr lang="ru-RU" dirty="0"/>
              <a:t> составлен из двенадцати правильных пятиугольников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73434">
            <a:off x="3818966" y="1319043"/>
            <a:ext cx="1436718" cy="160017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347864" y="3212976"/>
            <a:ext cx="29927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Куб (гексаэдр) </a:t>
            </a:r>
            <a:r>
              <a:rPr lang="ru-RU" dirty="0" smtClean="0"/>
              <a:t>— </a:t>
            </a:r>
            <a:r>
              <a:rPr lang="ru-RU" dirty="0"/>
              <a:t>многогранник, поверхность которого состоит из шести квадратов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rcRect l="9815" t="22925" r="17391" b="8708"/>
          <a:stretch>
            <a:fillRect/>
          </a:stretch>
        </p:blipFill>
        <p:spPr>
          <a:xfrm rot="1965613">
            <a:off x="523233" y="1429596"/>
            <a:ext cx="1556397" cy="146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442" y="317542"/>
            <a:ext cx="7055380" cy="126226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История возникновения </a:t>
            </a:r>
            <a:br>
              <a:rPr lang="ru-RU" sz="3600" b="1" dirty="0" smtClean="0"/>
            </a:br>
            <a:r>
              <a:rPr lang="ru-RU" sz="3600" b="1" dirty="0" smtClean="0"/>
              <a:t>правильных многогранников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6333"/>
            <a:ext cx="9144000" cy="26642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/>
              <a:t>     Первые </a:t>
            </a:r>
            <a:r>
              <a:rPr lang="ru-RU" dirty="0"/>
              <a:t>упоминания о многогранниках известны еще за три тысячи лет до нашей эры в Египте и Вавилоне. Достаточно вспомнить знаменитые египетские пирамиды и самую известную из них – пирамиду Хеопса. Это правильная пирамида, в основании которой квадрат со стороной 233 м и высота которой достигает 146,5 м. Не случайно говорят, что пирамида Хеопса – немой трактат по геометрии.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857048"/>
            <a:ext cx="4104456" cy="281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212" y="116632"/>
            <a:ext cx="7654140" cy="33123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     </a:t>
            </a:r>
            <a:r>
              <a:rPr lang="ru-RU" b="1" dirty="0" smtClean="0"/>
              <a:t>История правильных многогранников </a:t>
            </a:r>
          </a:p>
          <a:p>
            <a:pPr marL="0" indent="0">
              <a:buNone/>
            </a:pPr>
            <a:r>
              <a:rPr lang="ru-RU" sz="1800" dirty="0" smtClean="0"/>
              <a:t>уходит в глубокую древность. Начиная </a:t>
            </a:r>
            <a:r>
              <a:rPr lang="ru-RU" sz="1800" b="1" dirty="0" smtClean="0"/>
              <a:t>с 7 века до нашей эры</a:t>
            </a:r>
            <a:r>
              <a:rPr lang="ru-RU" sz="1800" dirty="0" smtClean="0"/>
              <a:t> в Древней Греции создаются философские школы.  </a:t>
            </a:r>
          </a:p>
          <a:p>
            <a:pPr marL="0" indent="0">
              <a:buNone/>
            </a:pPr>
            <a:r>
              <a:rPr lang="ru-RU" sz="1800" dirty="0" smtClean="0"/>
              <a:t>   </a:t>
            </a:r>
            <a:r>
              <a:rPr lang="ru-RU" sz="1800" dirty="0" smtClean="0"/>
              <a:t>  Одной из первых и самых известных школ  была Пифагорейская, названная в честь своего основателя Пифагора. </a:t>
            </a:r>
          </a:p>
          <a:p>
            <a:pPr marL="0" indent="0">
              <a:buNone/>
            </a:pPr>
            <a:r>
              <a:rPr lang="ru-RU" sz="1800" dirty="0" smtClean="0"/>
              <a:t>     </a:t>
            </a:r>
            <a:r>
              <a:rPr lang="ru-RU" sz="1800" dirty="0" smtClean="0"/>
              <a:t>Отличительным знаком пифагорейцев была </a:t>
            </a:r>
          </a:p>
          <a:p>
            <a:pPr marL="0" indent="0">
              <a:buNone/>
            </a:pPr>
            <a:r>
              <a:rPr lang="ru-RU" sz="1800" b="1" dirty="0" smtClean="0"/>
              <a:t>пентаграмма</a:t>
            </a:r>
            <a:r>
              <a:rPr lang="ru-RU" sz="1800" dirty="0" smtClean="0"/>
              <a:t>, на языке математики- </a:t>
            </a:r>
          </a:p>
          <a:p>
            <a:pPr marL="0" indent="0">
              <a:buNone/>
            </a:pPr>
            <a:r>
              <a:rPr lang="ru-RU" sz="1800" dirty="0" smtClean="0"/>
              <a:t>это правильный невыпуклый или звездчатый пятиугольник.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7134" y="1196752"/>
            <a:ext cx="2160240" cy="2160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933055"/>
            <a:ext cx="2304256" cy="2791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55776" y="3441680"/>
            <a:ext cx="65882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Пифагорейцы полагали, что материя состоит из четырех основных элементов: </a:t>
            </a:r>
          </a:p>
          <a:p>
            <a:r>
              <a:rPr lang="ru-RU" dirty="0" smtClean="0"/>
              <a:t>                    </a:t>
            </a:r>
            <a:r>
              <a:rPr lang="ru-RU" b="1" dirty="0" smtClean="0"/>
              <a:t>огня, земли, воздуха и воды</a:t>
            </a:r>
            <a:r>
              <a:rPr lang="ru-RU" dirty="0" smtClean="0"/>
              <a:t>. </a:t>
            </a:r>
          </a:p>
          <a:p>
            <a:r>
              <a:rPr lang="ru-RU" dirty="0" smtClean="0"/>
              <a:t>       </a:t>
            </a:r>
            <a:r>
              <a:rPr lang="ru-RU" dirty="0" smtClean="0"/>
              <a:t>Существование пяти правильных многогранников они относили к строению материи и Вселенной.    </a:t>
            </a:r>
          </a:p>
          <a:p>
            <a:r>
              <a:rPr lang="ru-RU" dirty="0" smtClean="0"/>
              <a:t>       </a:t>
            </a:r>
            <a:r>
              <a:rPr lang="ru-RU" dirty="0" smtClean="0"/>
              <a:t>Согласно этому мнению, атомы основных элементов должны иметь форму различных тел:</a:t>
            </a:r>
          </a:p>
          <a:p>
            <a:pPr lvl="4"/>
            <a:r>
              <a:rPr lang="ru-RU" b="1" dirty="0" smtClean="0">
                <a:solidFill>
                  <a:srgbClr val="FF0000"/>
                </a:solidFill>
              </a:rPr>
              <a:t>Вселенная</a:t>
            </a:r>
            <a:r>
              <a:rPr lang="ru-RU" dirty="0" smtClean="0"/>
              <a:t> - додекаэдр</a:t>
            </a:r>
          </a:p>
          <a:p>
            <a:pPr lvl="4"/>
            <a:r>
              <a:rPr lang="ru-RU" b="1" dirty="0" smtClean="0">
                <a:solidFill>
                  <a:srgbClr val="FF0000"/>
                </a:solidFill>
              </a:rPr>
              <a:t>Земля</a:t>
            </a:r>
            <a:r>
              <a:rPr lang="ru-RU" dirty="0" smtClean="0"/>
              <a:t> - куб</a:t>
            </a:r>
          </a:p>
          <a:p>
            <a:pPr lvl="4"/>
            <a:r>
              <a:rPr lang="ru-RU" b="1" dirty="0" smtClean="0">
                <a:solidFill>
                  <a:srgbClr val="FF0000"/>
                </a:solidFill>
              </a:rPr>
              <a:t>Огонь</a:t>
            </a:r>
            <a:r>
              <a:rPr lang="ru-RU" dirty="0" smtClean="0"/>
              <a:t> - тетраэдр</a:t>
            </a:r>
          </a:p>
          <a:p>
            <a:pPr lvl="4"/>
            <a:r>
              <a:rPr lang="ru-RU" b="1" dirty="0" smtClean="0">
                <a:solidFill>
                  <a:srgbClr val="FF0000"/>
                </a:solidFill>
              </a:rPr>
              <a:t>Вода</a:t>
            </a:r>
            <a:r>
              <a:rPr lang="ru-RU" dirty="0" smtClean="0"/>
              <a:t> - икосаэдр</a:t>
            </a:r>
          </a:p>
          <a:p>
            <a:pPr lvl="4"/>
            <a:r>
              <a:rPr lang="ru-RU" b="1" dirty="0" smtClean="0">
                <a:solidFill>
                  <a:srgbClr val="FF0000"/>
                </a:solidFill>
              </a:rPr>
              <a:t>Воздух</a:t>
            </a:r>
            <a:r>
              <a:rPr lang="ru-RU" dirty="0" smtClean="0"/>
              <a:t> - октаэдр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501008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Пифагор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64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88640"/>
            <a:ext cx="6711654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Дальнейшее развитие математики связано с </a:t>
            </a:r>
            <a:r>
              <a:rPr lang="ru-RU" sz="2400" b="1" dirty="0" smtClean="0"/>
              <a:t>именами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052736"/>
            <a:ext cx="1421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Платона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124744"/>
            <a:ext cx="1205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Евклида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020272" y="1052736"/>
            <a:ext cx="1565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Архимеда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3861048"/>
            <a:ext cx="1349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Кеплера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556792"/>
            <a:ext cx="3528392" cy="234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1556792"/>
            <a:ext cx="233975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/>
          <a:srcRect l="8944" r="14082"/>
          <a:stretch/>
        </p:blipFill>
        <p:spPr>
          <a:xfrm>
            <a:off x="3491880" y="4221088"/>
            <a:ext cx="2160241" cy="202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/>
          <a:srcRect l="4179" r="17165" b="-2076"/>
          <a:stretch/>
        </p:blipFill>
        <p:spPr>
          <a:xfrm>
            <a:off x="179512" y="1556792"/>
            <a:ext cx="2395151" cy="2948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Все использовали в своих философских теориях</a:t>
            </a:r>
          </a:p>
          <a:p>
            <a:pPr algn="ctr"/>
            <a:r>
              <a:rPr lang="ru-RU" b="1" dirty="0"/>
              <a:t>правильные многогранники.</a:t>
            </a:r>
          </a:p>
        </p:txBody>
      </p:sp>
    </p:spTree>
    <p:extLst>
      <p:ext uri="{BB962C8B-B14F-4D97-AF65-F5344CB8AC3E}">
        <p14:creationId xmlns:p14="http://schemas.microsoft.com/office/powerpoint/2010/main" xmlns="" val="247096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194049"/>
            <a:ext cx="6300192" cy="2667000"/>
          </a:xfrm>
        </p:spPr>
        <p:txBody>
          <a:bodyPr/>
          <a:lstStyle/>
          <a:p>
            <a:r>
              <a:rPr lang="ru-RU" dirty="0"/>
              <a:t>В </a:t>
            </a:r>
            <a:r>
              <a:rPr lang="ru-RU" b="1" dirty="0"/>
              <a:t>1620</a:t>
            </a:r>
            <a:r>
              <a:rPr lang="ru-RU" dirty="0"/>
              <a:t> году </a:t>
            </a:r>
            <a:r>
              <a:rPr lang="ru-RU" b="1" dirty="0"/>
              <a:t>Рене Декарт </a:t>
            </a:r>
            <a:r>
              <a:rPr lang="ru-RU" dirty="0"/>
              <a:t>показал, что сумма углов всех граней многогранника равна одновременно 360є (Р </a:t>
            </a:r>
            <a:r>
              <a:rPr lang="ru-RU" dirty="0" smtClean="0"/>
              <a:t>- </a:t>
            </a:r>
            <a:r>
              <a:rPr lang="ru-RU" dirty="0"/>
              <a:t>Г) и 360є (В </a:t>
            </a:r>
            <a:r>
              <a:rPr lang="ru-RU" dirty="0" smtClean="0"/>
              <a:t>- </a:t>
            </a:r>
            <a:r>
              <a:rPr lang="ru-RU" dirty="0"/>
              <a:t>2). </a:t>
            </a:r>
            <a:endParaRPr lang="ru-RU" dirty="0" smtClean="0"/>
          </a:p>
          <a:p>
            <a:r>
              <a:rPr lang="ru-RU" dirty="0" smtClean="0"/>
              <a:t>Из </a:t>
            </a:r>
            <a:r>
              <a:rPr lang="ru-RU" dirty="0"/>
              <a:t>этого непосредственно следует утверждение </a:t>
            </a:r>
            <a:r>
              <a:rPr lang="ru-RU" dirty="0" smtClean="0"/>
              <a:t>теоремы. (где </a:t>
            </a:r>
            <a:r>
              <a:rPr lang="ru-RU" dirty="0"/>
              <a:t>В </a:t>
            </a:r>
            <a:r>
              <a:rPr lang="ru-RU" dirty="0" smtClean="0"/>
              <a:t>- </a:t>
            </a:r>
            <a:r>
              <a:rPr lang="ru-RU" dirty="0"/>
              <a:t>число вершин выпуклого многогранника, Р </a:t>
            </a:r>
            <a:r>
              <a:rPr lang="ru-RU" dirty="0" smtClean="0"/>
              <a:t>- </a:t>
            </a:r>
            <a:r>
              <a:rPr lang="ru-RU" dirty="0"/>
              <a:t>число его ребер и Г </a:t>
            </a:r>
            <a:r>
              <a:rPr lang="ru-RU" dirty="0" smtClean="0"/>
              <a:t>- </a:t>
            </a:r>
            <a:r>
              <a:rPr lang="ru-RU" dirty="0"/>
              <a:t>число граней. Тогда верно равенство В - Р + Г =</a:t>
            </a:r>
            <a:r>
              <a:rPr lang="ru-RU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2555776" cy="3510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919340"/>
            <a:ext cx="3052755" cy="2762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260648"/>
            <a:ext cx="5838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Дальнейшее развитие математики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94116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    В </a:t>
            </a:r>
            <a:r>
              <a:rPr lang="ru-RU" sz="2000" b="1" dirty="0" smtClean="0"/>
              <a:t>1750</a:t>
            </a:r>
            <a:r>
              <a:rPr lang="ru-RU" sz="2000" dirty="0" smtClean="0"/>
              <a:t> году </a:t>
            </a:r>
            <a:r>
              <a:rPr lang="ru-RU" sz="2000" b="1" dirty="0" smtClean="0"/>
              <a:t>Леонард Эйлер </a:t>
            </a:r>
            <a:r>
              <a:rPr lang="ru-RU" sz="2000" dirty="0" smtClean="0"/>
              <a:t>доказал тождество для выпуклых многогранников. </a:t>
            </a:r>
            <a:endParaRPr lang="ru-RU" sz="2000" dirty="0" smtClean="0"/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 </a:t>
            </a:r>
            <a:r>
              <a:rPr lang="ru-RU" sz="2000" dirty="0" smtClean="0"/>
              <a:t>   Более </a:t>
            </a:r>
            <a:r>
              <a:rPr lang="ru-RU" sz="2000" dirty="0" smtClean="0"/>
              <a:t>строгое доказательство дал </a:t>
            </a:r>
            <a:r>
              <a:rPr lang="ru-RU" sz="2000" b="1" dirty="0" smtClean="0"/>
              <a:t>Коши </a:t>
            </a:r>
            <a:r>
              <a:rPr lang="ru-RU" sz="2000" dirty="0" smtClean="0"/>
              <a:t>в </a:t>
            </a:r>
            <a:r>
              <a:rPr lang="ru-RU" sz="2000" b="1" dirty="0" smtClean="0"/>
              <a:t>1811</a:t>
            </a:r>
            <a:r>
              <a:rPr lang="ru-RU" sz="2000" dirty="0" smtClean="0"/>
              <a:t> 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00348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717</TotalTime>
  <Words>711</Words>
  <Application>Microsoft Office PowerPoint</Application>
  <PresentationFormat>Экран (4:3)</PresentationFormat>
  <Paragraphs>126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Ион</vt:lpstr>
      <vt:lpstr>Учебно-практическая работа по математике ПРАВИЛЬНЫЕ МНОГОГРАННИКИ</vt:lpstr>
      <vt:lpstr>Цель работы</vt:lpstr>
      <vt:lpstr>Задачи</vt:lpstr>
      <vt:lpstr>Определение  правильного многогранника</vt:lpstr>
      <vt:lpstr>Виды правильных многогранников</vt:lpstr>
      <vt:lpstr>История возникновения  правильных многогранников</vt:lpstr>
      <vt:lpstr>Слайд 7</vt:lpstr>
      <vt:lpstr>Слайд 8</vt:lpstr>
      <vt:lpstr>Слайд 9</vt:lpstr>
      <vt:lpstr>Где встречаются правильные многогранники</vt:lpstr>
      <vt:lpstr>Многогранники  в жизни человека</vt:lpstr>
      <vt:lpstr>Многогранники в  искусстве</vt:lpstr>
      <vt:lpstr>Многогранники в архитектуре</vt:lpstr>
      <vt:lpstr>Многогранники в природе</vt:lpstr>
      <vt:lpstr>Многогранники в природе</vt:lpstr>
      <vt:lpstr>Слайд 16</vt:lpstr>
      <vt:lpstr>Практическая часть</vt:lpstr>
      <vt:lpstr>Наши модели</vt:lpstr>
      <vt:lpstr>Результат исследования  наших моделей</vt:lpstr>
      <vt:lpstr>Выводы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Учебно-практическая работа по математике ПРАВИЛЬНЫЕ МНОГОГРАННИКИ</dc:title>
  <dc:creator>Галина</dc:creator>
  <cp:lastModifiedBy>Галина</cp:lastModifiedBy>
  <cp:revision>37</cp:revision>
  <dcterms:created xsi:type="dcterms:W3CDTF">2024-04-28T08:19:31Z</dcterms:created>
  <dcterms:modified xsi:type="dcterms:W3CDTF">2024-05-13T14:02:49Z</dcterms:modified>
</cp:coreProperties>
</file>