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3" r:id="rId8"/>
    <p:sldId id="264" r:id="rId9"/>
    <p:sldId id="265" r:id="rId10"/>
    <p:sldId id="26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>
        <p:scale>
          <a:sx n="76" d="100"/>
          <a:sy n="76" d="100"/>
        </p:scale>
        <p:origin x="-121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6541d46a5900t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7" descr="ecb4031e37c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2914650"/>
            <a:ext cx="33147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8" descr="0_89604_568ac41e_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844675"/>
            <a:ext cx="1300162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00BEA-57CE-416C-9EC0-D50CE9F41B02}" type="datetimeFigureOut">
              <a:rPr lang="ru-RU"/>
              <a:pPr>
                <a:defRPr/>
              </a:pPr>
              <a:t>12.05.2024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4E007-62E3-4466-A6BE-4BE0BE9E1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76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0_a1a93_57fe433b_orig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636838"/>
            <a:ext cx="2309812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4db66d823c0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813" y="4219575"/>
            <a:ext cx="3151187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9"/>
          <p:cNvGrpSpPr>
            <a:grpSpLocks/>
          </p:cNvGrpSpPr>
          <p:nvPr/>
        </p:nvGrpSpPr>
        <p:grpSpPr bwMode="auto">
          <a:xfrm>
            <a:off x="1835150" y="5661025"/>
            <a:ext cx="7308850" cy="1196975"/>
            <a:chOff x="0" y="4793739"/>
            <a:chExt cx="9144000" cy="2064261"/>
          </a:xfrm>
        </p:grpSpPr>
        <p:pic>
          <p:nvPicPr>
            <p:cNvPr id="7" name="Рисунок 9" descr="0_fe7f9_3e19977b_orig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93739"/>
              <a:ext cx="5688632" cy="2064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10" descr="0_fe7f9_3e19977b_orig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076056" y="4793739"/>
              <a:ext cx="4067944" cy="2064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Группа 14"/>
          <p:cNvGrpSpPr>
            <a:grpSpLocks/>
          </p:cNvGrpSpPr>
          <p:nvPr/>
        </p:nvGrpSpPr>
        <p:grpSpPr bwMode="auto">
          <a:xfrm>
            <a:off x="0" y="5661025"/>
            <a:ext cx="7308850" cy="1196975"/>
            <a:chOff x="0" y="4793739"/>
            <a:chExt cx="9144000" cy="2064261"/>
          </a:xfrm>
        </p:grpSpPr>
        <p:pic>
          <p:nvPicPr>
            <p:cNvPr id="10" name="Рисунок 12" descr="0_fe7f9_3e19977b_orig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93739"/>
              <a:ext cx="5688632" cy="2064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Рисунок 13" descr="0_fe7f9_3e19977b_orig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076056" y="4793739"/>
              <a:ext cx="4067944" cy="2064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Рисунок 14" descr="Рисунок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2963"/>
            <a:ext cx="147637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E32F3-CAF5-4784-802A-49BD31B662A9}" type="datetimeFigureOut">
              <a:rPr lang="ru-RU"/>
              <a:pPr>
                <a:defRPr/>
              </a:pPr>
              <a:t>12.05.2024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54DF8-BB37-4E4B-BCA1-5F5C641653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18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baby3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163"/>
            <a:ext cx="2646363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7" descr="551f743ee18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50" y="4221163"/>
            <a:ext cx="296545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9"/>
          <p:cNvGrpSpPr>
            <a:grpSpLocks/>
          </p:cNvGrpSpPr>
          <p:nvPr/>
        </p:nvGrpSpPr>
        <p:grpSpPr bwMode="auto">
          <a:xfrm>
            <a:off x="1258888" y="6092825"/>
            <a:ext cx="7885112" cy="765175"/>
            <a:chOff x="1" y="5770398"/>
            <a:chExt cx="9143999" cy="1087602"/>
          </a:xfrm>
        </p:grpSpPr>
        <p:pic>
          <p:nvPicPr>
            <p:cNvPr id="6" name="Рисунок 9" descr="8bc5751b36aa55b03faa72cd4305b5eb_1329683174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5770398"/>
              <a:ext cx="3851920" cy="1087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10" descr="8bc5751b36aa55b03faa72cd4305b5eb_1329683174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5770399"/>
              <a:ext cx="3851920" cy="1087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11" descr="8bc5751b36aa55b03faa72cd4305b5eb_1329683174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5770399"/>
              <a:ext cx="3851920" cy="1087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Группа 12"/>
          <p:cNvGrpSpPr>
            <a:grpSpLocks/>
          </p:cNvGrpSpPr>
          <p:nvPr/>
        </p:nvGrpSpPr>
        <p:grpSpPr bwMode="auto">
          <a:xfrm>
            <a:off x="0" y="6092825"/>
            <a:ext cx="7885113" cy="765175"/>
            <a:chOff x="1" y="5770398"/>
            <a:chExt cx="9143999" cy="1087602"/>
          </a:xfrm>
        </p:grpSpPr>
        <p:pic>
          <p:nvPicPr>
            <p:cNvPr id="10" name="Рисунок 13" descr="8bc5751b36aa55b03faa72cd4305b5eb_1329683174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5770398"/>
              <a:ext cx="3851920" cy="1087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Рисунок 14" descr="8bc5751b36aa55b03faa72cd4305b5eb_1329683174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5770399"/>
              <a:ext cx="3851920" cy="1087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Рисунок 15" descr="8bc5751b36aa55b03faa72cd4305b5eb_1329683174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5770399"/>
              <a:ext cx="3851920" cy="1087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600DD-5CEE-4ADA-9407-9B25FF974747}" type="datetimeFigureOut">
              <a:rPr lang="ru-RU"/>
              <a:pPr>
                <a:defRPr/>
              </a:pPr>
              <a:t>12.05.2024</a:t>
            </a:fld>
            <a:endParaRPr lang="ru-RU"/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D7AE4-F74F-4D03-A5C3-1457B1A32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40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b9c0b6dd666b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4005263"/>
            <a:ext cx="2125663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0" y="5778500"/>
            <a:ext cx="9144000" cy="1079500"/>
            <a:chOff x="0" y="5777880"/>
            <a:chExt cx="9144000" cy="1080120"/>
          </a:xfrm>
        </p:grpSpPr>
        <p:pic>
          <p:nvPicPr>
            <p:cNvPr id="4" name="Рисунок 8" descr="0_a01d9_415b13cb_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3511" y="5777880"/>
              <a:ext cx="4320489" cy="1080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Рисунок 9" descr="0_a01d9_415b13cb_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5777880"/>
              <a:ext cx="4320489" cy="1080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10" descr="0_a01d9_415b13cb_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77880"/>
              <a:ext cx="4320489" cy="1080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Рисунок 11" descr="386da46faaeb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313" y="3619500"/>
            <a:ext cx="25558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92CB5-BB00-49DA-AC87-D14A7D7293EC}" type="datetimeFigureOut">
              <a:rPr lang="ru-RU"/>
              <a:pPr>
                <a:defRPr/>
              </a:pPr>
              <a:t>12.05.2024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F0AD6-D439-4EEE-A24E-1E559C937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133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42373f9d298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860800"/>
            <a:ext cx="2987675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7" descr="ec75d3390f5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83088"/>
            <a:ext cx="2166938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8"/>
          <p:cNvGrpSpPr>
            <a:grpSpLocks/>
          </p:cNvGrpSpPr>
          <p:nvPr/>
        </p:nvGrpSpPr>
        <p:grpSpPr bwMode="auto">
          <a:xfrm>
            <a:off x="1835150" y="5876925"/>
            <a:ext cx="7308850" cy="981075"/>
            <a:chOff x="0" y="4793739"/>
            <a:chExt cx="9144000" cy="2064261"/>
          </a:xfrm>
        </p:grpSpPr>
        <p:pic>
          <p:nvPicPr>
            <p:cNvPr id="6" name="Рисунок 9" descr="0_fe7f9_3e19977b_orig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93739"/>
              <a:ext cx="5688632" cy="2064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10" descr="0_fe7f9_3e19977b_orig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076056" y="4793739"/>
              <a:ext cx="4067944" cy="2064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Группа 11"/>
          <p:cNvGrpSpPr>
            <a:grpSpLocks/>
          </p:cNvGrpSpPr>
          <p:nvPr/>
        </p:nvGrpSpPr>
        <p:grpSpPr bwMode="auto">
          <a:xfrm>
            <a:off x="0" y="5876925"/>
            <a:ext cx="7308850" cy="981075"/>
            <a:chOff x="0" y="4793739"/>
            <a:chExt cx="9144000" cy="2064261"/>
          </a:xfrm>
        </p:grpSpPr>
        <p:pic>
          <p:nvPicPr>
            <p:cNvPr id="9" name="Рисунок 12" descr="0_fe7f9_3e19977b_orig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93739"/>
              <a:ext cx="5688632" cy="2064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Рисунок 13" descr="0_fe7f9_3e19977b_orig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076056" y="4793739"/>
              <a:ext cx="4067944" cy="2064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390C5-49AF-461C-BF9B-77A8DB4C1404}" type="datetimeFigureOut">
              <a:rPr lang="ru-RU"/>
              <a:pPr>
                <a:defRPr/>
              </a:pPr>
              <a:t>12.05.2024</a:t>
            </a:fld>
            <a:endParaRPr lang="ru-RU"/>
          </a:p>
        </p:txBody>
      </p:sp>
      <p:sp>
        <p:nvSpPr>
          <p:cNvPr id="12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8A33E-4AF5-4605-BF94-8E6ABB960E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669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rgbClr val="CCFFFF"/>
            </a:gs>
            <a:gs pos="100000">
              <a:schemeClr val="accent3">
                <a:lumMod val="20000"/>
                <a:lumOff val="8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FEC078-87D6-4F88-A29C-1CA6FF9AFCA0}" type="datetimeFigureOut">
              <a:rPr lang="ru-RU"/>
              <a:pPr>
                <a:defRPr/>
              </a:pPr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D27971-B370-406E-B927-B6D496C5D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297443"/>
            <a:ext cx="5898093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+mn-lt"/>
              </a:rPr>
              <a:t>Отчет по внеурочной </a:t>
            </a:r>
            <a:r>
              <a:rPr lang="ru-RU" sz="2400" b="1" i="1" dirty="0">
                <a:latin typeface="+mn-lt"/>
              </a:rPr>
              <a:t>деятельности </a:t>
            </a:r>
          </a:p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(художественно-эстетическая творческая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деятеьность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r>
              <a:rPr lang="ru-RU" sz="1400" b="1" i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(для обучающихся с умеренной, тяжелой и глубокой умственной отсталостью (интеллектуальными нарушениями), ТМНР (II вариант)</a:t>
            </a:r>
          </a:p>
          <a:p>
            <a:pPr algn="ctr"/>
            <a:r>
              <a:rPr lang="ru-RU" sz="1400" b="1" i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«А», 7 «Б» классы</a:t>
            </a:r>
          </a:p>
          <a:p>
            <a:pPr algn="ctr"/>
            <a:r>
              <a:rPr lang="ru-RU" sz="2400" b="1" i="1" dirty="0">
                <a:latin typeface="+mn-lt"/>
              </a:rPr>
              <a:t/>
            </a:r>
            <a:br>
              <a:rPr lang="ru-RU" sz="2400" b="1" i="1" dirty="0">
                <a:latin typeface="+mn-lt"/>
              </a:rPr>
            </a:br>
            <a:r>
              <a:rPr lang="ru-RU" sz="2400" b="1" i="1" dirty="0">
                <a:latin typeface="+mn-lt"/>
              </a:rPr>
              <a:t>«</a:t>
            </a:r>
            <a:r>
              <a:rPr lang="ru-RU" sz="2400" b="1" i="1" dirty="0" smtClean="0">
                <a:latin typeface="+mn-lt"/>
              </a:rPr>
              <a:t>Волшебный пластилин»</a:t>
            </a:r>
            <a:endParaRPr lang="ru-RU" sz="2400" b="1" i="1" dirty="0">
              <a:latin typeface="+mn-lt"/>
            </a:endParaRPr>
          </a:p>
          <a:p>
            <a:pPr algn="ctr"/>
            <a:r>
              <a:rPr lang="ru-RU" sz="2400" b="1" i="1" dirty="0">
                <a:latin typeface="+mn-lt"/>
              </a:rPr>
              <a:t> </a:t>
            </a:r>
            <a:r>
              <a:rPr lang="ru-RU" sz="2000" b="1" i="1" dirty="0" smtClean="0">
                <a:latin typeface="+mn-lt"/>
              </a:rPr>
              <a:t>за </a:t>
            </a:r>
            <a:r>
              <a:rPr lang="ru-RU" sz="2000" b="1" i="1" dirty="0" smtClean="0">
                <a:latin typeface="+mn-lt"/>
              </a:rPr>
              <a:t>2023/ 2024 </a:t>
            </a:r>
            <a:r>
              <a:rPr lang="ru-RU" sz="2000" b="1" i="1" dirty="0">
                <a:latin typeface="+mn-lt"/>
              </a:rPr>
              <a:t>учебный год</a:t>
            </a:r>
          </a:p>
          <a:p>
            <a:r>
              <a:rPr lang="ru-RU" sz="2000" b="1" i="1" dirty="0">
                <a:latin typeface="+mn-lt"/>
              </a:rPr>
              <a:t> </a:t>
            </a:r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292080" y="4847306"/>
            <a:ext cx="2930891" cy="8203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err="1" smtClean="0">
                <a:solidFill>
                  <a:schemeClr val="bg1">
                    <a:lumMod val="10000"/>
                  </a:schemeClr>
                </a:solidFill>
                <a:latin typeface="+mn-lt"/>
                <a:cs typeface="+mn-cs"/>
              </a:rPr>
              <a:t>Бурченкова</a:t>
            </a:r>
            <a:r>
              <a:rPr lang="ru-RU" b="1" dirty="0" smtClean="0">
                <a:solidFill>
                  <a:schemeClr val="bg1">
                    <a:lumMod val="10000"/>
                  </a:schemeClr>
                </a:solidFill>
                <a:latin typeface="+mn-lt"/>
                <a:cs typeface="+mn-cs"/>
              </a:rPr>
              <a:t> </a:t>
            </a:r>
          </a:p>
          <a:p>
            <a:pPr marL="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bg1">
                    <a:lumMod val="10000"/>
                  </a:schemeClr>
                </a:solidFill>
                <a:latin typeface="+mn-lt"/>
                <a:cs typeface="+mn-cs"/>
              </a:rPr>
              <a:t>Ольга Александровна</a:t>
            </a:r>
            <a:endParaRPr lang="ru-RU" b="1" dirty="0">
              <a:solidFill>
                <a:schemeClr val="bg1">
                  <a:lumMod val="10000"/>
                </a:schemeClr>
              </a:solidFill>
              <a:latin typeface="+mn-lt"/>
              <a:cs typeface="+mn-cs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128575" y="188640"/>
            <a:ext cx="7030866" cy="1008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b="1" u="sng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342900"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ОГБОУ </a:t>
            </a:r>
            <a:r>
              <a:rPr lang="ru-RU" sz="14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«Центр образования и </a:t>
            </a:r>
            <a:r>
              <a:rPr lang="ru-RU" sz="1400" b="1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развития «Особый </a:t>
            </a:r>
            <a:r>
              <a:rPr lang="ru-RU" sz="14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ребенок» г. Смоленска</a:t>
            </a:r>
            <a:r>
              <a:rPr lang="ru-RU" sz="1400" b="1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»</a:t>
            </a:r>
            <a:endParaRPr lang="ru-RU" sz="1400" b="1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87208" cy="868958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Поздравления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2939819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118759"/>
            <a:ext cx="2921795" cy="2191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F:\Отчеты 2023-24\внеурочка\пластилин\IMG_20240227_1035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429000"/>
            <a:ext cx="2885904" cy="2164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13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7097" y="116632"/>
            <a:ext cx="804534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+mn-lt"/>
              </a:rPr>
              <a:t> </a:t>
            </a:r>
            <a:r>
              <a:rPr lang="ru-RU" sz="1600" b="1" u="sng" dirty="0">
                <a:latin typeface="+mn-lt"/>
              </a:rPr>
              <a:t>Цель программы:</a:t>
            </a:r>
            <a:r>
              <a:rPr lang="ru-RU" sz="1600" dirty="0">
                <a:latin typeface="+mn-lt"/>
              </a:rPr>
              <a:t> </a:t>
            </a:r>
            <a:endParaRPr lang="ru-RU" sz="1600" dirty="0" smtClean="0">
              <a:latin typeface="+mn-lt"/>
            </a:endParaRPr>
          </a:p>
          <a:p>
            <a:pPr algn="ctr"/>
            <a:endParaRPr lang="ru-RU" sz="1600" dirty="0" smtClean="0">
              <a:latin typeface="+mn-lt"/>
            </a:endParaRPr>
          </a:p>
          <a:p>
            <a:r>
              <a:rPr lang="ru-RU" sz="1600" dirty="0" smtClean="0">
                <a:latin typeface="+mn-lt"/>
              </a:rPr>
              <a:t>расширение </a:t>
            </a:r>
            <a:r>
              <a:rPr lang="ru-RU" sz="1600" dirty="0">
                <a:latin typeface="+mn-lt"/>
              </a:rPr>
              <a:t>знаний обучающихся об объектах рукотворного мира, формирование умений создавать предметы своими руками с использованием природного материала, пластилина, цветной бумаги и т.п</a:t>
            </a:r>
            <a:r>
              <a:rPr lang="ru-RU" sz="1600" dirty="0" smtClean="0">
                <a:latin typeface="+mn-lt"/>
              </a:rPr>
              <a:t>.</a:t>
            </a:r>
          </a:p>
          <a:p>
            <a:pPr algn="ctr"/>
            <a:r>
              <a:rPr lang="ru-RU" sz="1600" b="1" dirty="0" smtClean="0">
                <a:latin typeface="+mn-lt"/>
              </a:rPr>
              <a:t>    </a:t>
            </a:r>
            <a:r>
              <a:rPr lang="ru-RU" sz="1600" b="1" u="sng" dirty="0">
                <a:latin typeface="+mn-lt"/>
              </a:rPr>
              <a:t>Задачи программы</a:t>
            </a:r>
            <a:r>
              <a:rPr lang="ru-RU" sz="1600" b="1" u="sng" dirty="0" smtClean="0">
                <a:latin typeface="+mn-lt"/>
              </a:rPr>
              <a:t>:</a:t>
            </a:r>
          </a:p>
          <a:p>
            <a:pPr algn="ctr"/>
            <a:endParaRPr lang="ru-RU" sz="1600" dirty="0">
              <a:latin typeface="+mn-lt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+mn-lt"/>
              </a:rPr>
              <a:t>расширить знания о материалах и их свойствах пластилина и технологиях его </a:t>
            </a:r>
            <a:r>
              <a:rPr lang="ru-RU" sz="1600" dirty="0" smtClean="0">
                <a:latin typeface="+mn-lt"/>
              </a:rPr>
              <a:t>использования;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+mn-lt"/>
              </a:rPr>
              <a:t>формировать </a:t>
            </a:r>
            <a:r>
              <a:rPr lang="ru-RU" sz="1600" dirty="0">
                <a:latin typeface="+mn-lt"/>
              </a:rPr>
              <a:t>умение передавать простейший образ предметов, явлений окружающего мира посредством </a:t>
            </a:r>
            <a:r>
              <a:rPr lang="ru-RU" sz="1600" dirty="0" err="1" smtClean="0">
                <a:latin typeface="+mn-lt"/>
              </a:rPr>
              <a:t>пластилинографии</a:t>
            </a:r>
            <a:r>
              <a:rPr lang="ru-RU" sz="1600" dirty="0" smtClean="0">
                <a:latin typeface="+mn-lt"/>
              </a:rPr>
              <a:t>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+mn-lt"/>
              </a:rPr>
              <a:t>формировать </a:t>
            </a:r>
            <a:r>
              <a:rPr lang="ru-RU" sz="1600" dirty="0">
                <a:latin typeface="+mn-lt"/>
              </a:rPr>
              <a:t>умение обследовать различные объекты (</a:t>
            </a:r>
            <a:r>
              <a:rPr lang="ru-RU" sz="1600" dirty="0" smtClean="0">
                <a:latin typeface="+mn-lt"/>
              </a:rPr>
              <a:t>предметы) с </a:t>
            </a:r>
            <a:r>
              <a:rPr lang="ru-RU" sz="1600" dirty="0">
                <a:latin typeface="+mn-lt"/>
              </a:rPr>
              <a:t>помощью зрительного, тактильного ощущения для обогащения и уточнения восприятия их формы, пропорции, </a:t>
            </a:r>
            <a:r>
              <a:rPr lang="ru-RU" sz="1600" dirty="0" smtClean="0">
                <a:latin typeface="+mn-lt"/>
              </a:rPr>
              <a:t>цвета;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+mn-lt"/>
              </a:rPr>
              <a:t>освоить </a:t>
            </a:r>
            <a:r>
              <a:rPr lang="ru-RU" sz="1600" dirty="0">
                <a:latin typeface="+mn-lt"/>
              </a:rPr>
              <a:t>основные приёмы применения и </a:t>
            </a:r>
            <a:r>
              <a:rPr lang="ru-RU" sz="1600" dirty="0" smtClean="0">
                <a:latin typeface="+mn-lt"/>
              </a:rPr>
              <a:t>простейшие действия </a:t>
            </a:r>
            <a:r>
              <a:rPr lang="ru-RU" sz="1600" dirty="0">
                <a:latin typeface="+mn-lt"/>
              </a:rPr>
              <a:t>с </a:t>
            </a:r>
            <a:r>
              <a:rPr lang="ru-RU" sz="1600" dirty="0" smtClean="0">
                <a:latin typeface="+mn-lt"/>
              </a:rPr>
              <a:t>пластилином;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+mn-lt"/>
              </a:rPr>
              <a:t>развивать </a:t>
            </a:r>
            <a:r>
              <a:rPr lang="ru-RU" sz="1600" dirty="0">
                <a:latin typeface="+mn-lt"/>
              </a:rPr>
              <a:t>сенсомоторные процессы, мелкую моторику, координацию движений рук, глазомер через формирование практических </a:t>
            </a:r>
            <a:r>
              <a:rPr lang="ru-RU" sz="1600" dirty="0" smtClean="0">
                <a:latin typeface="+mn-lt"/>
              </a:rPr>
              <a:t>умений;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+mn-lt"/>
              </a:rPr>
              <a:t>развивать </a:t>
            </a:r>
            <a:r>
              <a:rPr lang="ru-RU" sz="1600" dirty="0">
                <a:latin typeface="+mn-lt"/>
              </a:rPr>
              <a:t>образную память, эстетические </a:t>
            </a:r>
            <a:r>
              <a:rPr lang="ru-RU" sz="1600" dirty="0" smtClean="0">
                <a:latin typeface="+mn-lt"/>
              </a:rPr>
              <a:t>чувства;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+mn-lt"/>
              </a:rPr>
              <a:t>воспитывать </a:t>
            </a:r>
            <a:r>
              <a:rPr lang="ru-RU" sz="1600" dirty="0">
                <a:latin typeface="+mn-lt"/>
              </a:rPr>
              <a:t>интерес к разнообразным видам </a:t>
            </a:r>
            <a:r>
              <a:rPr lang="ru-RU" sz="1600" dirty="0" smtClean="0">
                <a:latin typeface="+mn-lt"/>
              </a:rPr>
              <a:t>труда;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 smtClean="0">
                <a:latin typeface="+mn-lt"/>
              </a:rPr>
              <a:t>воспитывать</a:t>
            </a:r>
            <a:r>
              <a:rPr lang="ru-RU" sz="1600" dirty="0">
                <a:latin typeface="+mn-lt"/>
              </a:rPr>
              <a:t>	усидчивость, аккуратность в	работе, </a:t>
            </a:r>
            <a:endParaRPr lang="ru-RU" sz="1600" dirty="0" smtClean="0">
              <a:latin typeface="+mn-lt"/>
            </a:endParaRPr>
          </a:p>
          <a:p>
            <a:pPr lvl="0"/>
            <a:r>
              <a:rPr lang="ru-RU" sz="1600" dirty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               желание доводить </a:t>
            </a:r>
            <a:r>
              <a:rPr lang="ru-RU" sz="1600" dirty="0">
                <a:latin typeface="+mn-lt"/>
              </a:rPr>
              <a:t>начатое дело до конца.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01441"/>
            <a:ext cx="8424862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+mn-lt"/>
              </a:rPr>
              <a:t>Планируемые результаты внеурочной деятельности по программе </a:t>
            </a:r>
            <a:endParaRPr lang="ru-RU" b="1" dirty="0" smtClean="0">
              <a:latin typeface="+mn-lt"/>
            </a:endParaRPr>
          </a:p>
          <a:p>
            <a:pPr algn="ctr"/>
            <a:r>
              <a:rPr lang="ru-RU" b="1" dirty="0" smtClean="0">
                <a:latin typeface="+mn-lt"/>
              </a:rPr>
              <a:t>«</a:t>
            </a:r>
            <a:r>
              <a:rPr lang="ru-RU" b="1" dirty="0" smtClean="0">
                <a:latin typeface="+mn-lt"/>
              </a:rPr>
              <a:t>Волшебный пластилин»</a:t>
            </a:r>
          </a:p>
          <a:p>
            <a:pPr algn="ctr"/>
            <a:endParaRPr lang="ru-RU" dirty="0">
              <a:latin typeface="+mn-lt"/>
            </a:endParaRPr>
          </a:p>
          <a:p>
            <a:r>
              <a:rPr lang="ru-RU" b="1" i="1" dirty="0" smtClean="0">
                <a:latin typeface="+mn-lt"/>
              </a:rPr>
              <a:t>     Личностные </a:t>
            </a:r>
            <a:r>
              <a:rPr lang="ru-RU" b="1" i="1" dirty="0">
                <a:latin typeface="+mn-lt"/>
              </a:rPr>
              <a:t>результаты </a:t>
            </a:r>
            <a:r>
              <a:rPr lang="ru-RU" dirty="0">
                <a:latin typeface="+mn-lt"/>
              </a:rPr>
              <a:t>освоения программы внеурочной </a:t>
            </a:r>
            <a:r>
              <a:rPr lang="ru-RU" dirty="0" smtClean="0">
                <a:latin typeface="+mn-lt"/>
              </a:rPr>
              <a:t>деятельности:</a:t>
            </a:r>
            <a:r>
              <a:rPr lang="ru-RU" b="1" i="1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latin typeface="+mn-lt"/>
              </a:rPr>
              <a:t>о</a:t>
            </a:r>
            <a:r>
              <a:rPr lang="ru-RU" dirty="0" smtClean="0">
                <a:latin typeface="+mn-lt"/>
              </a:rPr>
              <a:t>сновы </a:t>
            </a:r>
            <a:r>
              <a:rPr lang="ru-RU" dirty="0">
                <a:latin typeface="+mn-lt"/>
              </a:rPr>
              <a:t>персональной идентичности, осознание своей принадлежности определенному полу, осознание себя как «Я</a:t>
            </a:r>
            <a:r>
              <a:rPr lang="ru-RU" dirty="0" smtClean="0">
                <a:latin typeface="+mn-lt"/>
              </a:rPr>
              <a:t>»;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социально </a:t>
            </a:r>
            <a:r>
              <a:rPr lang="ru-RU" dirty="0">
                <a:latin typeface="+mn-lt"/>
              </a:rPr>
              <a:t>– эмоциональное участие в процессе общения и </a:t>
            </a:r>
            <a:r>
              <a:rPr lang="ru-RU" dirty="0" smtClean="0">
                <a:latin typeface="+mn-lt"/>
              </a:rPr>
              <a:t>деятельности;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формирование </a:t>
            </a:r>
            <a:r>
              <a:rPr lang="ru-RU" dirty="0">
                <a:latin typeface="+mn-lt"/>
              </a:rPr>
              <a:t>социально ориентированного взгляда на окружающий мир в органичном единстве и разнообразии природной и социальной </a:t>
            </a:r>
            <a:r>
              <a:rPr lang="ru-RU" dirty="0" smtClean="0">
                <a:latin typeface="+mn-lt"/>
              </a:rPr>
              <a:t>частей;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формирование </a:t>
            </a:r>
            <a:r>
              <a:rPr lang="ru-RU" dirty="0">
                <a:latin typeface="+mn-lt"/>
              </a:rPr>
              <a:t>уважительного отношения к </a:t>
            </a:r>
            <a:r>
              <a:rPr lang="ru-RU" dirty="0" smtClean="0">
                <a:latin typeface="+mn-lt"/>
              </a:rPr>
              <a:t>окружающим;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овладение </a:t>
            </a:r>
            <a:r>
              <a:rPr lang="ru-RU" dirty="0">
                <a:latin typeface="+mn-lt"/>
              </a:rPr>
              <a:t>начальными навыками адаптации в динамично изменяющемся и развивающемся </a:t>
            </a:r>
            <a:r>
              <a:rPr lang="ru-RU" dirty="0" smtClean="0">
                <a:latin typeface="+mn-lt"/>
              </a:rPr>
              <a:t>мире;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формирование </a:t>
            </a:r>
            <a:r>
              <a:rPr lang="ru-RU" dirty="0">
                <a:latin typeface="+mn-lt"/>
              </a:rPr>
              <a:t>эстетических потребностей, ценностей и </a:t>
            </a:r>
            <a:r>
              <a:rPr lang="ru-RU" dirty="0" smtClean="0">
                <a:latin typeface="+mn-lt"/>
              </a:rPr>
              <a:t>чувств;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развитие </a:t>
            </a:r>
            <a:r>
              <a:rPr lang="ru-RU" dirty="0">
                <a:latin typeface="+mn-lt"/>
              </a:rPr>
              <a:t>навыков сотрудничества с взрослыми и сверстниками в разных социальных ситуациях, умения не создавать конфликтов и находить выходы из спорных ситуаций.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4619" y="0"/>
            <a:ext cx="8424862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+mn-lt"/>
              </a:rPr>
              <a:t>Планируемые результаты внеурочной деятельности по программе </a:t>
            </a:r>
            <a:endParaRPr lang="ru-RU" b="1" dirty="0" smtClean="0">
              <a:latin typeface="+mn-lt"/>
            </a:endParaRPr>
          </a:p>
          <a:p>
            <a:pPr algn="ctr"/>
            <a:r>
              <a:rPr lang="ru-RU" b="1" dirty="0" smtClean="0">
                <a:latin typeface="+mn-lt"/>
              </a:rPr>
              <a:t>«</a:t>
            </a:r>
            <a:r>
              <a:rPr lang="ru-RU" b="1" dirty="0" smtClean="0">
                <a:latin typeface="+mn-lt"/>
              </a:rPr>
              <a:t>Волшебный пластилин»</a:t>
            </a:r>
          </a:p>
          <a:p>
            <a:pPr algn="ctr"/>
            <a:endParaRPr lang="ru-RU" dirty="0">
              <a:latin typeface="+mn-lt"/>
            </a:endParaRPr>
          </a:p>
          <a:p>
            <a:r>
              <a:rPr lang="ru-RU" b="1" i="1" dirty="0" smtClean="0">
                <a:latin typeface="+mn-lt"/>
              </a:rPr>
              <a:t>     </a:t>
            </a:r>
            <a:r>
              <a:rPr lang="ru-RU" b="1" i="1" dirty="0"/>
              <a:t> </a:t>
            </a:r>
            <a:r>
              <a:rPr lang="ru-RU" b="1" i="1" dirty="0">
                <a:latin typeface="+mn-lt"/>
              </a:rPr>
              <a:t>Предметные результаты: </a:t>
            </a:r>
            <a:endParaRPr lang="ru-RU" dirty="0">
              <a:latin typeface="+mn-lt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latin typeface="+mn-lt"/>
              </a:rPr>
              <a:t>знать правила организации рабочего места при работе с пластилином и природными материалами, выполнять их с помощью </a:t>
            </a:r>
            <a:r>
              <a:rPr lang="ru-RU" dirty="0" smtClean="0">
                <a:latin typeface="+mn-lt"/>
              </a:rPr>
              <a:t>учителя;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знать</a:t>
            </a:r>
            <a:r>
              <a:rPr lang="ru-RU" dirty="0">
                <a:latin typeface="+mn-lt"/>
              </a:rPr>
              <a:t>	правила	техники	</a:t>
            </a:r>
            <a:r>
              <a:rPr lang="ru-RU" dirty="0" smtClean="0">
                <a:latin typeface="+mn-lt"/>
              </a:rPr>
              <a:t>безопасной работы</a:t>
            </a:r>
            <a:r>
              <a:rPr lang="ru-RU" dirty="0">
                <a:latin typeface="+mn-lt"/>
              </a:rPr>
              <a:t>	с </a:t>
            </a:r>
            <a:r>
              <a:rPr lang="ru-RU" dirty="0" smtClean="0">
                <a:latin typeface="+mn-lt"/>
              </a:rPr>
              <a:t>пластилином;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знать </a:t>
            </a:r>
            <a:r>
              <a:rPr lang="ru-RU" dirty="0">
                <a:latin typeface="+mn-lt"/>
              </a:rPr>
              <a:t>виды трудовых </a:t>
            </a:r>
            <a:r>
              <a:rPr lang="ru-RU" dirty="0" smtClean="0">
                <a:latin typeface="+mn-lt"/>
              </a:rPr>
              <a:t>работ;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знать</a:t>
            </a:r>
            <a:r>
              <a:rPr lang="ru-RU" dirty="0">
                <a:latin typeface="+mn-lt"/>
              </a:rPr>
              <a:t>	основные	</a:t>
            </a:r>
            <a:r>
              <a:rPr lang="ru-RU" dirty="0" smtClean="0">
                <a:latin typeface="+mn-lt"/>
              </a:rPr>
              <a:t>приемы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работы с пластилином</a:t>
            </a:r>
            <a:r>
              <a:rPr lang="ru-RU" dirty="0">
                <a:latin typeface="+mn-lt"/>
              </a:rPr>
              <a:t>, выполнять их с помощью </a:t>
            </a:r>
            <a:r>
              <a:rPr lang="ru-RU" dirty="0" smtClean="0">
                <a:latin typeface="+mn-lt"/>
              </a:rPr>
              <a:t>учителя;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выполнять </a:t>
            </a:r>
            <a:r>
              <a:rPr lang="ru-RU" dirty="0">
                <a:latin typeface="+mn-lt"/>
              </a:rPr>
              <a:t>простые инструкции </a:t>
            </a:r>
            <a:r>
              <a:rPr lang="ru-RU" dirty="0" smtClean="0">
                <a:latin typeface="+mn-lt"/>
              </a:rPr>
              <a:t>учителя;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отвечать </a:t>
            </a:r>
            <a:r>
              <a:rPr lang="ru-RU" dirty="0">
                <a:latin typeface="+mn-lt"/>
              </a:rPr>
              <a:t>на простые вопросы,  используя как речевые, так и неречевые средства </a:t>
            </a:r>
            <a:r>
              <a:rPr lang="ru-RU" dirty="0" smtClean="0">
                <a:latin typeface="+mn-lt"/>
              </a:rPr>
              <a:t>общения;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анализировать объект</a:t>
            </a:r>
            <a:r>
              <a:rPr lang="ru-RU" dirty="0">
                <a:latin typeface="+mn-lt"/>
              </a:rPr>
              <a:t>, подлежащий изготовлению, подбирать цветовую гамму, применять соответствующие приёмы для соединения материалов с помощью </a:t>
            </a:r>
            <a:r>
              <a:rPr lang="ru-RU" dirty="0" smtClean="0">
                <a:latin typeface="+mn-lt"/>
              </a:rPr>
              <a:t>учителя;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оценивать </a:t>
            </a:r>
            <a:r>
              <a:rPr lang="ru-RU" dirty="0">
                <a:latin typeface="+mn-lt"/>
              </a:rPr>
              <a:t>свою работу с помощью учителя; осуществлять текущий </a:t>
            </a:r>
            <a:r>
              <a:rPr lang="ru-RU" dirty="0" smtClean="0">
                <a:latin typeface="+mn-lt"/>
              </a:rPr>
              <a:t>самоконтроль выполняемых </a:t>
            </a:r>
            <a:r>
              <a:rPr lang="ru-RU" dirty="0">
                <a:latin typeface="+mn-lt"/>
              </a:rPr>
              <a:t>практических действий с помощью учителя</a:t>
            </a:r>
            <a:r>
              <a:rPr lang="ru-RU" dirty="0" smtClean="0">
                <a:latin typeface="+mn-lt"/>
              </a:rPr>
              <a:t>.</a:t>
            </a:r>
            <a:endParaRPr lang="ru-RU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64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1719" y="0"/>
            <a:ext cx="784887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n-lt"/>
              </a:rPr>
              <a:t>Базовые учебные действия, </a:t>
            </a:r>
            <a:endParaRPr lang="ru-RU" dirty="0">
              <a:latin typeface="+mn-lt"/>
            </a:endParaRPr>
          </a:p>
          <a:p>
            <a:pPr algn="ctr"/>
            <a:r>
              <a:rPr lang="ru-RU" b="1" dirty="0">
                <a:latin typeface="+mn-lt"/>
              </a:rPr>
              <a:t>формируемые в ходе реализации программы внеурочной деятельности «</a:t>
            </a:r>
            <a:r>
              <a:rPr lang="ru-RU" b="1" dirty="0" smtClean="0">
                <a:latin typeface="+mn-lt"/>
              </a:rPr>
              <a:t>Волшебный пластилин»</a:t>
            </a:r>
            <a:endParaRPr lang="ru-RU" dirty="0">
              <a:latin typeface="+mn-lt"/>
            </a:endParaRPr>
          </a:p>
          <a:p>
            <a:r>
              <a:rPr lang="ru-RU" dirty="0">
                <a:latin typeface="+mn-lt"/>
              </a:rPr>
              <a:t>      </a:t>
            </a:r>
            <a:endParaRPr lang="ru-RU" dirty="0" smtClean="0">
              <a:latin typeface="+mn-lt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dirty="0" smtClean="0">
                <a:latin typeface="+mn-lt"/>
              </a:rPr>
              <a:t>Подготовка </a:t>
            </a:r>
            <a:r>
              <a:rPr lang="ru-RU" dirty="0">
                <a:latin typeface="+mn-lt"/>
              </a:rPr>
              <a:t>ребенка к нахождению и обучению в среде сверстников, к эмоциональному, коммуникативному взаимодействию с группой </a:t>
            </a:r>
            <a:r>
              <a:rPr lang="ru-RU" dirty="0" smtClean="0">
                <a:latin typeface="+mn-lt"/>
              </a:rPr>
              <a:t>обучающихся: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dirty="0" smtClean="0">
                <a:latin typeface="+mn-lt"/>
              </a:rPr>
              <a:t>Формирование </a:t>
            </a:r>
            <a:r>
              <a:rPr lang="ru-RU" dirty="0">
                <a:latin typeface="+mn-lt"/>
              </a:rPr>
              <a:t>учебного поведения: </a:t>
            </a:r>
            <a:endParaRPr lang="ru-RU" dirty="0" smtClean="0">
              <a:latin typeface="+mn-lt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направленность </a:t>
            </a:r>
            <a:r>
              <a:rPr lang="ru-RU" dirty="0">
                <a:latin typeface="+mn-lt"/>
              </a:rPr>
              <a:t>взгляда (на говорящего взрослого, на задание</a:t>
            </a:r>
            <a:r>
              <a:rPr lang="ru-RU" dirty="0" smtClean="0">
                <a:latin typeface="+mn-lt"/>
              </a:rPr>
              <a:t>);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умение </a:t>
            </a:r>
            <a:r>
              <a:rPr lang="ru-RU" dirty="0">
                <a:latin typeface="+mn-lt"/>
              </a:rPr>
              <a:t>выполнять инструкции </a:t>
            </a:r>
            <a:r>
              <a:rPr lang="ru-RU" dirty="0" smtClean="0">
                <a:latin typeface="+mn-lt"/>
              </a:rPr>
              <a:t>педагога;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использование </a:t>
            </a:r>
            <a:r>
              <a:rPr lang="ru-RU" dirty="0">
                <a:latin typeface="+mn-lt"/>
              </a:rPr>
              <a:t>по назначению учебных </a:t>
            </a:r>
            <a:r>
              <a:rPr lang="ru-RU" dirty="0" smtClean="0">
                <a:latin typeface="+mn-lt"/>
              </a:rPr>
              <a:t>материалов;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умение </a:t>
            </a:r>
            <a:r>
              <a:rPr lang="ru-RU" dirty="0">
                <a:latin typeface="+mn-lt"/>
              </a:rPr>
              <a:t>выполнять действия по образцу и по </a:t>
            </a:r>
            <a:r>
              <a:rPr lang="ru-RU" dirty="0" smtClean="0">
                <a:latin typeface="+mn-lt"/>
              </a:rPr>
              <a:t>подражанию.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dirty="0" smtClean="0">
                <a:latin typeface="+mn-lt"/>
              </a:rPr>
              <a:t>Формирование </a:t>
            </a:r>
            <a:r>
              <a:rPr lang="ru-RU" dirty="0">
                <a:latin typeface="+mn-lt"/>
              </a:rPr>
              <a:t>умения выполнять </a:t>
            </a:r>
            <a:r>
              <a:rPr lang="ru-RU" dirty="0" smtClean="0">
                <a:latin typeface="+mn-lt"/>
              </a:rPr>
              <a:t>задание: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в </a:t>
            </a:r>
            <a:r>
              <a:rPr lang="ru-RU" dirty="0">
                <a:latin typeface="+mn-lt"/>
              </a:rPr>
              <a:t>течение определенного периода </a:t>
            </a:r>
            <a:r>
              <a:rPr lang="ru-RU" dirty="0" smtClean="0">
                <a:latin typeface="+mn-lt"/>
              </a:rPr>
              <a:t>времени;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от </a:t>
            </a:r>
            <a:r>
              <a:rPr lang="ru-RU" dirty="0">
                <a:latin typeface="+mn-lt"/>
              </a:rPr>
              <a:t>начала до </a:t>
            </a:r>
            <a:r>
              <a:rPr lang="ru-RU" dirty="0" smtClean="0">
                <a:latin typeface="+mn-lt"/>
              </a:rPr>
              <a:t>конца;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с </a:t>
            </a:r>
            <a:r>
              <a:rPr lang="ru-RU" dirty="0">
                <a:latin typeface="+mn-lt"/>
              </a:rPr>
              <a:t>заданными качественными параметрами.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latin typeface="+mn-lt"/>
              </a:rPr>
              <a:t>Формирование умения самостоятельно переходить от одного </a:t>
            </a:r>
            <a:endParaRPr lang="ru-RU" dirty="0" smtClean="0">
              <a:latin typeface="+mn-lt"/>
            </a:endParaRPr>
          </a:p>
          <a:p>
            <a:pPr lvl="0"/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    задания </a:t>
            </a:r>
            <a:r>
              <a:rPr lang="ru-RU" dirty="0">
                <a:latin typeface="+mn-lt"/>
              </a:rPr>
              <a:t>(операции, действия) к другому в соответствии </a:t>
            </a:r>
            <a:endParaRPr lang="ru-RU" dirty="0" smtClean="0">
              <a:latin typeface="+mn-lt"/>
            </a:endParaRPr>
          </a:p>
          <a:p>
            <a:pPr lvl="0"/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     с </a:t>
            </a:r>
            <a:r>
              <a:rPr lang="ru-RU" dirty="0">
                <a:latin typeface="+mn-lt"/>
              </a:rPr>
              <a:t>расписанием занятий, алгоритмом действия и т. 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32"/>
            <a:ext cx="813690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+mn-lt"/>
              </a:rPr>
              <a:t>Общая характеристика </a:t>
            </a:r>
            <a:r>
              <a:rPr lang="ru-RU" sz="2000" b="1" dirty="0" smtClean="0">
                <a:latin typeface="+mn-lt"/>
              </a:rPr>
              <a:t>программы</a:t>
            </a:r>
          </a:p>
          <a:p>
            <a:pPr algn="ctr"/>
            <a:endParaRPr lang="ru-RU" sz="2000" dirty="0">
              <a:latin typeface="+mn-lt"/>
            </a:endParaRPr>
          </a:p>
          <a:p>
            <a:r>
              <a:rPr lang="ru-RU" dirty="0">
                <a:latin typeface="+mn-lt"/>
              </a:rPr>
              <a:t>      Рабочая программа внеурочной деятельности «Волшебный пластилин» </a:t>
            </a:r>
            <a:r>
              <a:rPr lang="ru-RU" dirty="0" err="1">
                <a:latin typeface="+mn-lt"/>
              </a:rPr>
              <a:t>сс</a:t>
            </a:r>
            <a:r>
              <a:rPr lang="ru-RU" i="1" dirty="0" err="1">
                <a:latin typeface="+mn-lt"/>
              </a:rPr>
              <a:t>пособствует</a:t>
            </a:r>
            <a:r>
              <a:rPr lang="ru-RU" dirty="0">
                <a:latin typeface="+mn-lt"/>
              </a:rPr>
              <a:t> развитию у обучающихся способностей к творческой деятельности, интереса к изобразительной деятельности, желания передавать свое отношение к художественным произведениям средствами иллюстрации.</a:t>
            </a:r>
          </a:p>
          <a:p>
            <a:r>
              <a:rPr lang="ru-RU" dirty="0">
                <a:latin typeface="+mn-lt"/>
              </a:rPr>
              <a:t> </a:t>
            </a:r>
            <a:r>
              <a:rPr lang="ru-RU" i="1" dirty="0">
                <a:latin typeface="+mn-lt"/>
              </a:rPr>
              <a:t>Предполагает:</a:t>
            </a:r>
            <a:endParaRPr lang="ru-RU" dirty="0">
              <a:latin typeface="+mn-lt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развитие </a:t>
            </a:r>
            <a:r>
              <a:rPr lang="ru-RU" dirty="0">
                <a:latin typeface="+mn-lt"/>
              </a:rPr>
              <a:t>интереса, любознательности </a:t>
            </a:r>
            <a:r>
              <a:rPr lang="ru-RU" dirty="0" smtClean="0">
                <a:latin typeface="+mn-lt"/>
              </a:rPr>
              <a:t>обучающихся;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воспитание </a:t>
            </a:r>
            <a:r>
              <a:rPr lang="ru-RU" dirty="0">
                <a:latin typeface="+mn-lt"/>
              </a:rPr>
              <a:t>трудолюбия и уважения к труду как к </a:t>
            </a:r>
            <a:r>
              <a:rPr lang="ru-RU" dirty="0" smtClean="0">
                <a:latin typeface="+mn-lt"/>
              </a:rPr>
              <a:t>ценности;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развитие </a:t>
            </a:r>
            <a:r>
              <a:rPr lang="ru-RU" dirty="0">
                <a:latin typeface="+mn-lt"/>
              </a:rPr>
              <a:t>воображения; </a:t>
            </a:r>
            <a:endParaRPr lang="ru-RU" dirty="0" smtClean="0">
              <a:latin typeface="+mn-lt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развитие </a:t>
            </a:r>
            <a:r>
              <a:rPr lang="ru-RU" dirty="0">
                <a:latin typeface="+mn-lt"/>
              </a:rPr>
              <a:t>творческой </a:t>
            </a:r>
            <a:r>
              <a:rPr lang="ru-RU" dirty="0" smtClean="0">
                <a:latin typeface="+mn-lt"/>
              </a:rPr>
              <a:t>активности;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формирование </a:t>
            </a:r>
            <a:r>
              <a:rPr lang="ru-RU" dirty="0">
                <a:latin typeface="+mn-lt"/>
              </a:rPr>
              <a:t>эстетического вкуса и идеала.</a:t>
            </a:r>
          </a:p>
          <a:p>
            <a:r>
              <a:rPr lang="ru-RU" dirty="0" smtClean="0">
                <a:latin typeface="+mn-lt"/>
              </a:rPr>
              <a:t>       </a:t>
            </a:r>
            <a:r>
              <a:rPr lang="ru-RU" dirty="0" smtClean="0">
                <a:latin typeface="+mn-lt"/>
              </a:rPr>
              <a:t>Программа по </a:t>
            </a:r>
            <a:r>
              <a:rPr lang="ru-RU" dirty="0">
                <a:latin typeface="+mn-lt"/>
              </a:rPr>
              <a:t>внеурочной деятельности </a:t>
            </a:r>
            <a:endParaRPr lang="ru-RU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«</a:t>
            </a:r>
            <a:r>
              <a:rPr lang="ru-RU" dirty="0">
                <a:latin typeface="+mn-lt"/>
              </a:rPr>
              <a:t>Волшебный пластилин» рассчитана на 68 часов, 2 часа в неделю </a:t>
            </a:r>
            <a:endParaRPr lang="ru-RU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(</a:t>
            </a:r>
            <a:r>
              <a:rPr lang="ru-RU" dirty="0">
                <a:latin typeface="+mn-lt"/>
              </a:rPr>
              <a:t>34 учебные недели).</a:t>
            </a:r>
          </a:p>
          <a:p>
            <a:r>
              <a:rPr lang="ru-RU" dirty="0">
                <a:latin typeface="+mn-lt"/>
              </a:rPr>
              <a:t>     </a:t>
            </a:r>
            <a:r>
              <a:rPr lang="ru-RU" dirty="0" smtClean="0">
                <a:latin typeface="+mn-lt"/>
              </a:rPr>
              <a:t>                  </a:t>
            </a:r>
            <a:r>
              <a:rPr lang="ru-RU" u="sng" dirty="0" smtClean="0">
                <a:latin typeface="+mn-lt"/>
              </a:rPr>
              <a:t>Форма </a:t>
            </a:r>
            <a:r>
              <a:rPr lang="ru-RU" u="sng" dirty="0">
                <a:latin typeface="+mn-lt"/>
              </a:rPr>
              <a:t>организации</a:t>
            </a:r>
            <a:r>
              <a:rPr lang="ru-RU" dirty="0">
                <a:latin typeface="+mn-lt"/>
              </a:rPr>
              <a:t>: творческие мастерские, </a:t>
            </a:r>
            <a:endParaRPr lang="ru-RU" dirty="0" smtClean="0">
              <a:latin typeface="+mn-lt"/>
            </a:endParaRPr>
          </a:p>
          <a:p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                          конкурсы </a:t>
            </a:r>
            <a:r>
              <a:rPr lang="ru-RU" dirty="0">
                <a:latin typeface="+mn-lt"/>
              </a:rPr>
              <a:t>рисунков, выставки творческих работ.</a:t>
            </a:r>
          </a:p>
          <a:p>
            <a:r>
              <a:rPr lang="ru-RU" dirty="0">
                <a:latin typeface="+mn-lt"/>
              </a:rPr>
              <a:t>      </a:t>
            </a:r>
            <a:r>
              <a:rPr lang="ru-RU" dirty="0" smtClean="0">
                <a:latin typeface="+mn-lt"/>
              </a:rPr>
              <a:t>                     Данная </a:t>
            </a:r>
            <a:r>
              <a:rPr lang="ru-RU" dirty="0">
                <a:latin typeface="+mn-lt"/>
              </a:rPr>
              <a:t>программа ориентирована на обучающихся </a:t>
            </a:r>
            <a:endParaRPr lang="ru-RU" dirty="0" smtClean="0">
              <a:latin typeface="+mn-lt"/>
            </a:endParaRPr>
          </a:p>
          <a:p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                      7 </a:t>
            </a:r>
            <a:r>
              <a:rPr lang="ru-RU" dirty="0">
                <a:latin typeface="+mn-lt"/>
              </a:rPr>
              <a:t>классов с умеренной, тяжелой и глубокой </a:t>
            </a:r>
            <a:endParaRPr lang="ru-RU" dirty="0" smtClean="0">
              <a:latin typeface="+mn-lt"/>
            </a:endParaRPr>
          </a:p>
          <a:p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                        умственной </a:t>
            </a:r>
            <a:r>
              <a:rPr lang="ru-RU" dirty="0">
                <a:latin typeface="+mn-lt"/>
              </a:rPr>
              <a:t>отсталостью (интеллектуальными </a:t>
            </a:r>
            <a:endParaRPr lang="ru-RU" dirty="0" smtClean="0">
              <a:latin typeface="+mn-lt"/>
            </a:endParaRPr>
          </a:p>
          <a:p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                          нарушениями</a:t>
            </a:r>
            <a:r>
              <a:rPr lang="ru-RU" dirty="0">
                <a:latin typeface="+mn-lt"/>
              </a:rPr>
              <a:t>) вариант II.</a:t>
            </a:r>
          </a:p>
          <a:p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7776" y="332656"/>
            <a:ext cx="784887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+mn-lt"/>
              </a:rPr>
              <a:t>СОДЕРЖАНИЕ ПРОГРАММЫ</a:t>
            </a:r>
            <a:endParaRPr lang="ru-RU" sz="2000" dirty="0">
              <a:latin typeface="+mn-lt"/>
            </a:endParaRPr>
          </a:p>
          <a:p>
            <a:endParaRPr lang="ru-RU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     </a:t>
            </a:r>
            <a:r>
              <a:rPr lang="ru-RU" dirty="0">
                <a:latin typeface="+mn-lt"/>
              </a:rPr>
              <a:t>Для успешной реализации данной программы используются современные методы и приёмы занятий, которые помогают сформировать у воспитанников устойчивый интерес к данному виду деятельности.</a:t>
            </a:r>
          </a:p>
          <a:p>
            <a:r>
              <a:rPr lang="ru-RU" dirty="0">
                <a:latin typeface="+mn-lt"/>
              </a:rPr>
              <a:t>     Каждое занятие, как правило, включает теоретическую часть и практическое выполнение задания.</a:t>
            </a:r>
          </a:p>
          <a:p>
            <a:r>
              <a:rPr lang="ru-RU" dirty="0">
                <a:latin typeface="+mn-lt"/>
              </a:rPr>
              <a:t>     Теоретические сведения — это объяснение	нового материала, информация познавательного  характера,  общие сведения  о предмете изготовления.</a:t>
            </a:r>
          </a:p>
          <a:p>
            <a:r>
              <a:rPr lang="ru-RU" dirty="0">
                <a:latin typeface="+mn-lt"/>
              </a:rPr>
              <a:t>     Практические работы включают изготовление, оформление поделок с использованием технологических карточек. На каждом занятии используется дополнительный литературный материал: стихи, загадки, сведения о животных, птицах, насекомых и т.д.</a:t>
            </a:r>
          </a:p>
          <a:p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518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«Цветик-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семицветик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15858"/>
            <a:ext cx="262575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564" y="1215858"/>
            <a:ext cx="262575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968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87208" cy="868958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Грибы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43916"/>
            <a:ext cx="2679761" cy="3573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020" y="1132051"/>
            <a:ext cx="2684250" cy="357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309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3335_shk">
  <a:themeElements>
    <a:clrScheme name="елочный">
      <a:dk1>
        <a:srgbClr val="003300"/>
      </a:dk1>
      <a:lt1>
        <a:srgbClr val="99FF99"/>
      </a:lt1>
      <a:dk2>
        <a:srgbClr val="006600"/>
      </a:dk2>
      <a:lt2>
        <a:srgbClr val="99FF66"/>
      </a:lt2>
      <a:accent1>
        <a:srgbClr val="FFFF00"/>
      </a:accent1>
      <a:accent2>
        <a:srgbClr val="66FF33"/>
      </a:accent2>
      <a:accent3>
        <a:srgbClr val="009900"/>
      </a:accent3>
      <a:accent4>
        <a:srgbClr val="FFFF99"/>
      </a:accent4>
      <a:accent5>
        <a:srgbClr val="6600FF"/>
      </a:accent5>
      <a:accent6>
        <a:srgbClr val="CCFF33"/>
      </a:accent6>
      <a:hlink>
        <a:srgbClr val="0000FF"/>
      </a:hlink>
      <a:folHlink>
        <a:srgbClr val="00CC66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43335_shk</Template>
  <TotalTime>274</TotalTime>
  <Words>630</Words>
  <Application>Microsoft Office PowerPoint</Application>
  <PresentationFormat>Экран (4:3)</PresentationFormat>
  <Paragraphs>94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43335_shk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«Цветик-семицветик»</vt:lpstr>
      <vt:lpstr>Грибы</vt:lpstr>
      <vt:lpstr>Поздравления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Семья</dc:creator>
  <cp:lastModifiedBy>Семья</cp:lastModifiedBy>
  <cp:revision>13</cp:revision>
  <dcterms:created xsi:type="dcterms:W3CDTF">2022-05-09T15:44:20Z</dcterms:created>
  <dcterms:modified xsi:type="dcterms:W3CDTF">2024-05-12T22:08:54Z</dcterms:modified>
</cp:coreProperties>
</file>