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57" r:id="rId4"/>
    <p:sldId id="258" r:id="rId5"/>
    <p:sldId id="262" r:id="rId6"/>
    <p:sldId id="261" r:id="rId7"/>
    <p:sldId id="267" r:id="rId8"/>
    <p:sldId id="260" r:id="rId9"/>
    <p:sldId id="264" r:id="rId10"/>
    <p:sldId id="271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3568" y="1052736"/>
            <a:ext cx="7772400" cy="1470025"/>
          </a:xfrm>
        </p:spPr>
        <p:txBody>
          <a:bodyPr/>
          <a:lstStyle>
            <a:lvl1pPr>
              <a:defRPr b="1" baseline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МЫ ЗА ЗДОРОВЫЙ </a:t>
            </a:r>
            <a:br>
              <a:rPr lang="ru-RU" dirty="0" smtClean="0"/>
            </a:br>
            <a:r>
              <a:rPr lang="ru-RU" dirty="0" smtClean="0"/>
              <a:t>ОБРАЗ ЖИЗНИ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58112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372200" y="6492875"/>
            <a:ext cx="2771800" cy="365125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©Рассохина Г.В. </a:t>
            </a:r>
            <a:r>
              <a:rPr lang="en-US" dirty="0" smtClean="0"/>
              <a:t>http://pedsovet.su/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0FC8EC-D1D4-4AD2-B3A2-0A84C84FFBC6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EC430-2934-4708-98C4-5DFE807F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0FC8EC-D1D4-4AD2-B3A2-0A84C84FFBC6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EC430-2934-4708-98C4-5DFE807F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23528" y="260648"/>
            <a:ext cx="8568952" cy="6264696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EC430-2934-4708-98C4-5DFE807F6B8D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4bb97ff07cc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479739" y="927100"/>
            <a:ext cx="2664261" cy="5334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0700" y="1587500"/>
            <a:ext cx="8229600" cy="4525963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05110753ae9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7978"/>
            <a:ext cx="9144000" cy="68020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4299" y="4508500"/>
            <a:ext cx="7110413" cy="1260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33499" y="3111500"/>
            <a:ext cx="7161213" cy="12954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323528" y="260648"/>
            <a:ext cx="8568952" cy="6264696"/>
          </a:xfrm>
          <a:prstGeom prst="roundRect">
            <a:avLst/>
          </a:prstGeom>
          <a:solidFill>
            <a:srgbClr val="FFFFCC"/>
          </a:solidFill>
          <a:ln w="76200">
            <a:solidFill>
              <a:srgbClr val="FFC00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banner_alarm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1852464" cy="18524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5863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10" name="Рисунок 9" descr="animashki-deti-709_thumb.g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906468" y="4533900"/>
            <a:ext cx="1697782" cy="1890712"/>
          </a:xfrm>
          <a:prstGeom prst="rect">
            <a:avLst/>
          </a:prstGeo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0FC8EC-D1D4-4AD2-B3A2-0A84C84FFBC6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EC430-2934-4708-98C4-5DFE807F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0FC8EC-D1D4-4AD2-B3A2-0A84C84FFBC6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EC430-2934-4708-98C4-5DFE807F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0FC8EC-D1D4-4AD2-B3A2-0A84C84FFBC6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EC430-2934-4708-98C4-5DFE807F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0FC8EC-D1D4-4AD2-B3A2-0A84C84FFBC6}" type="datetimeFigureOut">
              <a:rPr lang="ru-RU" smtClean="0"/>
              <a:pPr/>
              <a:t>12.05.2024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EC430-2934-4708-98C4-5DFE807F6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 Образец текста</a:t>
            </a:r>
          </a:p>
          <a:p>
            <a:pPr lvl="1"/>
            <a:r>
              <a:rPr lang="ru-RU" dirty="0" smtClean="0"/>
              <a:t> Второй уровень</a:t>
            </a:r>
          </a:p>
          <a:p>
            <a:pPr lvl="2"/>
            <a:r>
              <a:rPr lang="ru-RU" dirty="0" smtClean="0"/>
              <a:t> 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361856" y="6500367"/>
            <a:ext cx="2746648" cy="313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/>
              <a:t>©Рассохина Г.В. </a:t>
            </a:r>
            <a:r>
              <a:rPr lang="en-US" dirty="0" smtClean="0"/>
              <a:t>http://pedsovet.su/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b="1" kern="1200">
          <a:solidFill>
            <a:srgbClr val="0000FF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3200" kern="1200">
          <a:solidFill>
            <a:srgbClr val="0000FF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v"/>
        <a:defRPr sz="2800" kern="1200">
          <a:solidFill>
            <a:srgbClr val="0000FF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ü"/>
        <a:defRPr sz="2400" kern="1200">
          <a:solidFill>
            <a:srgbClr val="0000FF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>
          <a:solidFill>
            <a:srgbClr val="0000FF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00FF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23788" y="757318"/>
            <a:ext cx="7772400" cy="14700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8036" y="169592"/>
            <a:ext cx="8201891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algn="ctr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ОГБОУ «Центр образования и развития </a:t>
            </a:r>
            <a:r>
              <a:rPr lang="ru-RU" b="1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«</a:t>
            </a:r>
            <a:r>
              <a:rPr lang="ru-RU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Особый ребенок» г. Смоленска»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34559" y="4682766"/>
            <a:ext cx="3532462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err="1"/>
              <a:t>Бурченкова</a:t>
            </a:r>
            <a:r>
              <a:rPr lang="ru-RU" sz="2000" b="1" dirty="0"/>
              <a:t> </a:t>
            </a:r>
          </a:p>
          <a:p>
            <a:pPr marL="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/>
              <a:t>Ольга Александровна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6580" y="929929"/>
            <a:ext cx="7747820" cy="240065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 по внеурочной деятельности 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/>
              <a:t> </a:t>
            </a:r>
          </a:p>
          <a:p>
            <a:pPr algn="ctr"/>
            <a:r>
              <a:rPr lang="ru-RU" sz="2800" b="1" i="1" dirty="0" smtClean="0"/>
              <a:t>«Разговоры о важном»</a:t>
            </a:r>
          </a:p>
          <a:p>
            <a:pPr algn="ctr"/>
            <a:r>
              <a:rPr lang="ru-RU" sz="1400" dirty="0" smtClean="0"/>
              <a:t>для</a:t>
            </a:r>
            <a:r>
              <a:rPr lang="ru-RU" sz="1400" b="1" i="1" dirty="0" smtClean="0"/>
              <a:t> </a:t>
            </a:r>
            <a:r>
              <a:rPr lang="ru-RU" sz="1400" dirty="0" smtClean="0"/>
              <a:t>обучающихся с умеренной, тяжелой и глубокой умственной отсталостью </a:t>
            </a:r>
          </a:p>
          <a:p>
            <a:pPr algn="ctr"/>
            <a:r>
              <a:rPr lang="ru-RU" sz="1400" dirty="0" smtClean="0"/>
              <a:t>(интеллектуальными нарушениями), ТНМР (</a:t>
            </a:r>
            <a:r>
              <a:rPr lang="en-US" sz="1400" dirty="0" smtClean="0"/>
              <a:t>II</a:t>
            </a:r>
            <a:r>
              <a:rPr lang="ru-RU" sz="1400" dirty="0" smtClean="0"/>
              <a:t> вариант)</a:t>
            </a:r>
          </a:p>
          <a:p>
            <a:pPr algn="ctr"/>
            <a:r>
              <a:rPr lang="ru-RU" sz="1400" b="1" i="1" dirty="0" smtClean="0"/>
              <a:t>7 «А», 7 «Б» классов</a:t>
            </a:r>
            <a:endParaRPr lang="ru-RU" sz="1600" dirty="0" smtClean="0"/>
          </a:p>
          <a:p>
            <a:pPr algn="ctr"/>
            <a:r>
              <a:rPr lang="ru-RU" sz="2400" b="1" i="1" dirty="0" smtClean="0"/>
              <a:t> </a:t>
            </a:r>
            <a:r>
              <a:rPr lang="ru-RU" b="1" i="1" dirty="0" smtClean="0"/>
              <a:t>за 2023/ 2024 учебный год</a:t>
            </a:r>
            <a:endParaRPr lang="ru-RU" b="1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68223" y="6152689"/>
            <a:ext cx="2347674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/>
              <a:t>Смоленск, 2024</a:t>
            </a:r>
            <a:endParaRPr lang="ru-RU" sz="2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88874" y="533240"/>
            <a:ext cx="4225636" cy="578882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Крым и Севастополь</a:t>
            </a:r>
            <a:endParaRPr lang="ru-RU" sz="28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535008" y="484802"/>
            <a:ext cx="3422675" cy="578882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Труд крут! </a:t>
            </a:r>
            <a:endParaRPr lang="ru-RU" sz="2800" b="1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2556493" y="3582744"/>
            <a:ext cx="4225636" cy="578882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Ден</a:t>
            </a:r>
            <a:r>
              <a:rPr lang="ru-RU" sz="2800" b="1" dirty="0" smtClean="0"/>
              <a:t>ь Победы </a:t>
            </a:r>
            <a:endParaRPr lang="ru-RU" sz="2800" b="1" dirty="0" smtClean="0"/>
          </a:p>
        </p:txBody>
      </p:sp>
      <p:pic>
        <p:nvPicPr>
          <p:cNvPr id="4098" name="Picture 2" descr="F:\мероприятия Советник\Ров 22.04.2024\IMG_20240422_0856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05" y="1329222"/>
            <a:ext cx="2569879" cy="19274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мероприятия Советник\РОВ 18.03.2024\IMG_20240318_084006 —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583" y="1329222"/>
            <a:ext cx="2563091" cy="19223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:\мероприятия Советник\Ров 06.05.2024\IMG_20240506_0841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128" y="4267201"/>
            <a:ext cx="3291491" cy="24686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1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8898" y="200838"/>
            <a:ext cx="7401826" cy="578882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найти свое место в обществе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F:\мероприятия Советник\РОв 04.03.24\IMG_20240304_0841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77" y="1274618"/>
            <a:ext cx="3639127" cy="2729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мероприятия Советник\РОв 04.03.24\IMG_20240304_0859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782" y="3839145"/>
            <a:ext cx="3671446" cy="27535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819178" y="427441"/>
            <a:ext cx="7036067" cy="277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Программа построена с соблюдением следующих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добровольность;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общественная направленность;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учет возрастных и индивидуальных особенностей обучающихся;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предоставление самостоятельности и опора на инициативу;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учет интересов ребенка;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508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содружество и сотворчество детей и взрослых.</a:t>
            </a:r>
            <a:r>
              <a:rPr lang="ru-RU" sz="1000" dirty="0" smtClean="0"/>
              <a:t> </a:t>
            </a:r>
          </a:p>
          <a:p>
            <a:pPr indent="45085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000" dirty="0" smtClean="0"/>
          </a:p>
          <a:p>
            <a:pPr indent="45085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6017" y="2309592"/>
            <a:ext cx="79312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Важной особенностью занятий по данной программе является возможность организации коллективной творческой деятельности школьников, которая направлена на развитие навыков общения, взаимодействия и сотрудничества. Научить сотрудничать – значит научить добиваться желаемого, не ущемляя интересов других людей.</a:t>
            </a:r>
          </a:p>
        </p:txBody>
      </p:sp>
      <p:pic>
        <p:nvPicPr>
          <p:cNvPr id="1026" name="Picture 2" descr="C:\Users\user\Downloads\Георгиевская ленточка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0411" y="3522845"/>
            <a:ext cx="2183731" cy="29116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37397" y="1336670"/>
            <a:ext cx="6025415" cy="40934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Актуальность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программы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«Разговоры о важном»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предлагает каждому ребенку свободный выбор деятельности, создание ситуации успеха для каждого, возможность получить более высокий личностный статус и позитивную «Я – оценку», а также эмоционально-психологическую защиту.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Важной особенностью занятий по данной программе является возможность организации коллективной творческой деятельности школьников, которая направлена на развитие навыков общения, взаимодействия и сотрудничества. Научить сотрудничать – значит научить добиваться желаемого, не ущемляя интересов других людей.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35782" y="353008"/>
            <a:ext cx="5717406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 программы «Разговоры о важном»</a:t>
            </a:r>
          </a:p>
          <a:p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2269" y="442762"/>
            <a:ext cx="6641432" cy="59400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условий для достижения обучающимися необходимого для жизни в обществе социального опыта, развития и социализации каждого обучающегося, создание воспитывающей среды.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 программы: 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способствовать формированию осознанного отношения к своим правам и свободам и уважительного отношения к правам и свободам других;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мотивации для участия в социально-значимой деятельности;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условий для развития индивидуальности ребенка;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условий для реализации приобретенных знаний, умений и навыков;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приобретение опыта общения.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48693" y="348826"/>
            <a:ext cx="62899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ПЛАНИРУЕМЫЕ РЕЗУЛЬТАТЫ ОСВОЕНИЯ ПРОГРАММЫ ВНЕУРОЧНОЙ ДЕЯТЕЛЬНОСТИ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«РАЗГОВОРЫ О ВАЖНОМ»</a:t>
            </a:r>
          </a:p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00546" y="1081784"/>
            <a:ext cx="824345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1790700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Личностные результаты: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895350" lvl="0" indent="-89535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- основы персональной идентичности, осознание себя как «Я»;</a:t>
            </a:r>
          </a:p>
          <a:p>
            <a:pPr marL="895350" lvl="0" indent="-89535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- социально – эмоциональное участие в процессе общения и деятельности;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- формирование социально ориентированного взгляда на окружающий мир в органичном единстве и разнообразии природной и социальной частей;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формирование уважительного отношения к окружающим;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овладение начальными навыками адаптации в динамично изменяющемся и развивающемся мире;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формирование эстетических потребностей, ценностей и чувств;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развитие навыков сотрудничества с взрослыми и сверстниками в разных социальных ситуациях, умения не создавать конфликтов и находить выходы из спорных ситуаций.</a:t>
            </a:r>
          </a:p>
          <a:p>
            <a:pPr algn="ctr"/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Предметные результаты: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знание основных календарных праздников;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знакомство с народными обрядами и праздниками;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воспитание любви к прекрасному;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развитие способностей к творчеству;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воспитание культуры поведения в различных учреждениях;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развитие доброжелательности, контактности.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48693" y="348826"/>
            <a:ext cx="62899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ПЛАНИРУЕМЫЕ РЕЗУЛЬТАТЫ ОСВОЕНИЯ ПРОГРАММЫ ВНЕУРОЧНОЙ ДЕЯТЕЛЬНОСТИ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«РАЗГОВОРЫ О ВАЖНОМ»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1164" y="995157"/>
            <a:ext cx="824345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  Базовые учебные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действия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формируемые в ходе реализации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программы внеурочной деятельности духовно-нравственного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направления: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- подготовка ребенка к нахождению и обучению в среде сверстников, к эмоциональному, коммуникативному взаимодействию с группой обучающихся;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формирование учебного поведения: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452438" lvl="2"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направленность взгляда (на говорящего взрослого, на задание);</a:t>
            </a:r>
          </a:p>
          <a:p>
            <a:pPr marL="452438" lvl="2"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выполнять инструкции педагога;</a:t>
            </a:r>
          </a:p>
          <a:p>
            <a:pPr marL="452438" lvl="2"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использование по назначению учебных материалов;</a:t>
            </a:r>
          </a:p>
          <a:p>
            <a:pPr marL="452438" lvl="2"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выполнять действия по образцу и по подражанию.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формирование умения выполнять задание: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452438" lvl="0"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течение определенного периода времени;</a:t>
            </a:r>
          </a:p>
          <a:p>
            <a:pPr marL="452438" lvl="0"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начала до конца;</a:t>
            </a:r>
          </a:p>
          <a:p>
            <a:pPr marL="452438" lvl="0"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заданными качественными параметрами.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умения самостоятельно переходить от одного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задания (операции, действия) к другому в соответствии с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расписанием занятий, алгоритмом действия и т. д.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80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434163" y="338455"/>
            <a:ext cx="5630779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СОДЕРЖАНИЕ ПРОГРАММЫ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596768" y="1020897"/>
            <a:ext cx="6635305" cy="533376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День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знаний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Там, где Россия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100-летие со дня рождения Зои 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Космодемьянской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Избирательная система России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День учителя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 взаимоотношениях в коллективе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 ту сторону экрана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День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спецназа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День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народного единства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Россия - взгляд в будущее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День матери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Что такое Родина?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Мы вместе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Герои нашего времени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Новый год - традиции праздника разных народов России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4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434163" y="338455"/>
            <a:ext cx="5630779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СОДЕРЖАНИЕ ПРОГРАММЫ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11980" y="838881"/>
            <a:ext cx="6578091" cy="533376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17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День народного единства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17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Россия - взгляд в будущее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17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День матери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17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Что такое Родина?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17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Мы вместе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17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Герои нашего времени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17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Новый год - традиции праздника разных народов России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17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Первым делом самолеты.… О гражданской авиации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17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Крым - дорога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домой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17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Россия - здоровая держава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17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«Вижу Землю»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17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215-летие со дня рождения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Н.В.Гоголя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17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Экологическое потребление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17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Урок памяти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17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Будь готов! Ко дню общественных организаций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 startAt="17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Русский язык великий и могучий. К 225-летию со дня рождения А.С. Пушкина</a:t>
            </a:r>
            <a:endParaRPr lang="ru-RU" sz="16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200" dirty="0">
              <a:ea typeface="Times New Roman"/>
              <a:cs typeface="Times New Roman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1067" y="364468"/>
            <a:ext cx="6060932" cy="578882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Всемирный фестиваль молодежи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мероприятия Советник\Ров 26.02.24\IMG_20240226_0858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07" y="1237918"/>
            <a:ext cx="3490091" cy="2617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мероприятия Советник\Ров 26.02.24\IMG_20240226_0906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533" y="3230355"/>
            <a:ext cx="3944431" cy="29583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88874" y="533240"/>
            <a:ext cx="4225636" cy="578882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Налоговая грамотность </a:t>
            </a:r>
            <a:endParaRPr lang="ru-RU" sz="2800" b="1" dirty="0" smtClean="0"/>
          </a:p>
        </p:txBody>
      </p:sp>
      <p:pic>
        <p:nvPicPr>
          <p:cNvPr id="1026" name="Picture 2" descr="F:\мероприятия Советник\РОВ 29.01.24\IMG_20240129_0856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74620"/>
            <a:ext cx="2757656" cy="20682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35008" y="484802"/>
            <a:ext cx="3422675" cy="578882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Союзники России </a:t>
            </a:r>
            <a:endParaRPr lang="ru-RU" sz="2800" b="1" dirty="0" smtClean="0"/>
          </a:p>
        </p:txBody>
      </p:sp>
      <p:pic>
        <p:nvPicPr>
          <p:cNvPr id="1028" name="Picture 4" descr="F:\мероприятия Советник\ров 15.01.24\IMG_20240115_0847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017" y="1285009"/>
            <a:ext cx="2770909" cy="20781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556493" y="3582744"/>
            <a:ext cx="4225636" cy="578882"/>
          </a:xfrm>
          <a:prstGeom prst="roundRect">
            <a:avLst/>
          </a:prstGeom>
          <a:ln w="7620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Ден</a:t>
            </a:r>
            <a:r>
              <a:rPr lang="ru-RU" sz="2800" b="1" dirty="0" smtClean="0"/>
              <a:t>ь </a:t>
            </a:r>
            <a:r>
              <a:rPr lang="ru-RU" sz="2800" b="1" dirty="0" err="1" smtClean="0"/>
              <a:t>первоткрывателя</a:t>
            </a:r>
            <a:r>
              <a:rPr lang="ru-RU" sz="2800" b="1" dirty="0" smtClean="0"/>
              <a:t> </a:t>
            </a:r>
            <a:endParaRPr lang="ru-RU" sz="2800" b="1" dirty="0" smtClean="0"/>
          </a:p>
        </p:txBody>
      </p:sp>
      <p:pic>
        <p:nvPicPr>
          <p:cNvPr id="1030" name="Picture 6" descr="F:\мероприятия Советник\ров 12.02.24\IMG_20240212_0837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075" y="4378037"/>
            <a:ext cx="2812472" cy="2109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831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669</Words>
  <Application>Microsoft Office PowerPoint</Application>
  <PresentationFormat>Экран (4:3)</PresentationFormat>
  <Paragraphs>116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Galina.Rassohina</dc:creator>
  <cp:lastModifiedBy>Семья</cp:lastModifiedBy>
  <cp:revision>31</cp:revision>
  <dcterms:created xsi:type="dcterms:W3CDTF">2014-08-01T19:25:21Z</dcterms:created>
  <dcterms:modified xsi:type="dcterms:W3CDTF">2024-05-12T16:00:39Z</dcterms:modified>
</cp:coreProperties>
</file>